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316" r:id="rId4"/>
    <p:sldId id="317" r:id="rId5"/>
    <p:sldId id="257" r:id="rId6"/>
    <p:sldId id="318" r:id="rId7"/>
    <p:sldId id="258" r:id="rId8"/>
    <p:sldId id="319" r:id="rId9"/>
    <p:sldId id="320" r:id="rId10"/>
    <p:sldId id="321" r:id="rId11"/>
    <p:sldId id="262" r:id="rId12"/>
    <p:sldId id="263" r:id="rId13"/>
    <p:sldId id="264" r:id="rId14"/>
    <p:sldId id="322" r:id="rId15"/>
    <p:sldId id="323" r:id="rId16"/>
    <p:sldId id="324" r:id="rId17"/>
    <p:sldId id="325" r:id="rId18"/>
    <p:sldId id="265" r:id="rId19"/>
    <p:sldId id="261" r:id="rId20"/>
    <p:sldId id="326" r:id="rId21"/>
    <p:sldId id="266" r:id="rId22"/>
    <p:sldId id="267" r:id="rId23"/>
    <p:sldId id="268" r:id="rId24"/>
    <p:sldId id="269" r:id="rId25"/>
    <p:sldId id="270" r:id="rId26"/>
    <p:sldId id="327" r:id="rId27"/>
    <p:sldId id="271" r:id="rId28"/>
    <p:sldId id="272" r:id="rId29"/>
    <p:sldId id="329" r:id="rId30"/>
    <p:sldId id="273" r:id="rId31"/>
    <p:sldId id="330" r:id="rId32"/>
    <p:sldId id="328" r:id="rId33"/>
    <p:sldId id="274" r:id="rId34"/>
    <p:sldId id="275" r:id="rId35"/>
    <p:sldId id="276" r:id="rId36"/>
    <p:sldId id="277" r:id="rId37"/>
    <p:sldId id="331" r:id="rId38"/>
    <p:sldId id="278" r:id="rId39"/>
    <p:sldId id="333" r:id="rId40"/>
    <p:sldId id="332" r:id="rId41"/>
    <p:sldId id="279" r:id="rId42"/>
    <p:sldId id="280" r:id="rId43"/>
    <p:sldId id="281" r:id="rId44"/>
    <p:sldId id="290" r:id="rId45"/>
    <p:sldId id="335" r:id="rId46"/>
    <p:sldId id="336" r:id="rId47"/>
    <p:sldId id="291" r:id="rId48"/>
    <p:sldId id="337" r:id="rId49"/>
    <p:sldId id="292" r:id="rId50"/>
    <p:sldId id="293" r:id="rId51"/>
    <p:sldId id="338" r:id="rId52"/>
    <p:sldId id="294" r:id="rId53"/>
    <p:sldId id="282" r:id="rId54"/>
    <p:sldId id="295" r:id="rId55"/>
    <p:sldId id="296" r:id="rId56"/>
    <p:sldId id="339" r:id="rId57"/>
    <p:sldId id="297" r:id="rId58"/>
    <p:sldId id="298" r:id="rId59"/>
    <p:sldId id="283" r:id="rId60"/>
    <p:sldId id="299" r:id="rId61"/>
    <p:sldId id="300" r:id="rId62"/>
    <p:sldId id="301" r:id="rId63"/>
    <p:sldId id="284" r:id="rId64"/>
    <p:sldId id="302" r:id="rId65"/>
    <p:sldId id="340" r:id="rId66"/>
    <p:sldId id="341" r:id="rId67"/>
    <p:sldId id="342" r:id="rId68"/>
    <p:sldId id="303" r:id="rId69"/>
    <p:sldId id="343" r:id="rId70"/>
    <p:sldId id="304" r:id="rId71"/>
    <p:sldId id="285" r:id="rId72"/>
    <p:sldId id="305" r:id="rId73"/>
    <p:sldId id="306" r:id="rId74"/>
    <p:sldId id="286" r:id="rId75"/>
    <p:sldId id="307" r:id="rId76"/>
    <p:sldId id="344" r:id="rId77"/>
    <p:sldId id="308" r:id="rId78"/>
    <p:sldId id="345" r:id="rId79"/>
    <p:sldId id="309" r:id="rId80"/>
    <p:sldId id="346" r:id="rId81"/>
    <p:sldId id="347" r:id="rId82"/>
    <p:sldId id="287" r:id="rId83"/>
    <p:sldId id="310" r:id="rId84"/>
    <p:sldId id="348" r:id="rId85"/>
    <p:sldId id="349" r:id="rId86"/>
    <p:sldId id="350" r:id="rId87"/>
    <p:sldId id="311" r:id="rId88"/>
    <p:sldId id="352" r:id="rId89"/>
    <p:sldId id="351" r:id="rId90"/>
    <p:sldId id="288" r:id="rId91"/>
    <p:sldId id="353" r:id="rId92"/>
    <p:sldId id="312" r:id="rId93"/>
    <p:sldId id="313" r:id="rId94"/>
    <p:sldId id="354" r:id="rId95"/>
    <p:sldId id="355" r:id="rId96"/>
    <p:sldId id="356" r:id="rId97"/>
    <p:sldId id="357" r:id="rId98"/>
    <p:sldId id="289" r:id="rId99"/>
    <p:sldId id="314" r:id="rId100"/>
    <p:sldId id="358" r:id="rId101"/>
    <p:sldId id="315" r:id="rId102"/>
    <p:sldId id="259"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C018"/>
    <a:srgbClr val="66EDDA"/>
    <a:srgbClr val="C05250"/>
    <a:srgbClr val="498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9"/>
    <p:restoredTop sz="94666"/>
  </p:normalViewPr>
  <p:slideViewPr>
    <p:cSldViewPr snapToGrid="0" snapToObjects="1">
      <p:cViewPr varScale="1">
        <p:scale>
          <a:sx n="108" d="100"/>
          <a:sy n="108" d="100"/>
        </p:scale>
        <p:origin x="5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CF996-6B95-2449-8CC0-AFD985F993C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80C528F-7241-2746-863A-215EA3BB9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BF8660F-33DE-EF4E-B25F-9AFD4FD6860C}"/>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225A19D1-6585-D546-A9AF-43D06DE5448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B8FDFD5-20DA-E84B-9ABC-EDFD7CA730AF}"/>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1429115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44F7F-398A-B246-8D5B-41AD08A3897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4778C81-D613-DF4F-85F9-8810800F16F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F379977-478A-6940-933D-FB8B2BFEDBDA}"/>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F89C085F-EB4B-3946-939B-FACD5CFD9B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B855AF2-0428-EC4E-92C7-4A1BC45DC2D2}"/>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305413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59A216-69B3-C344-B707-548567CC079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4411887-A094-5D4A-A34B-4A48FDB2AE92}"/>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4E3284B-9F43-E949-AD06-67309CE1E016}"/>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79A4E775-7F4D-8344-A7CB-A5AE1C2A70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004E1F-7FA6-E64B-8A92-4A8CAE58652C}"/>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212492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0E264-551D-614C-899B-8573CB0E97B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226EE59-3F03-664B-898F-743B15EF5BC2}"/>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AF54A90-48D5-F049-8CB2-27043B357EA6}"/>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A4F3DF8F-DB3D-8A4E-BFAD-13C6F255886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01BAC36-1ACB-FD46-8935-6BB3D63F7C74}"/>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135018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EC27C-FCEA-5941-9099-3088BDBA137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D78D25E-381D-A842-B84B-FFA15A6BB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B9255FD-A5ED-A24E-82F4-F162F927ACF6}"/>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3B236BB1-A586-E746-9643-9C8238CD5DB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B5B4971-4F23-6A4D-BF93-C6BB10DDB2F3}"/>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3073052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2AB59-EC43-5643-86A9-E5E7584530D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2058DAC-1566-CA4F-9B3C-B8BB47A9B46F}"/>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899D702-F426-924B-8B97-920D24A8831C}"/>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8333D629-A842-4849-9D22-D51C8B359A51}"/>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6" name="页脚占位符 5">
            <a:extLst>
              <a:ext uri="{FF2B5EF4-FFF2-40B4-BE49-F238E27FC236}">
                <a16:creationId xmlns:a16="http://schemas.microsoft.com/office/drawing/2014/main" id="{6BBD8151-3620-C244-9F26-D365A014932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EC888ED-E6DF-CB4B-8677-F484BED79D82}"/>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3782378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38098-DEC0-484F-AFE2-09823E8A3C1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0001F88-8C2D-B242-8267-3FA15FB46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504B6308-8B3C-3E4C-8D9F-74E349AD8B29}"/>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2A547374-CD1F-3643-9268-B0DE27873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20FC6C99-55E8-2148-B504-30A5683907C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40778394-FC6B-F140-8350-F89B26E28BA4}"/>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8" name="页脚占位符 7">
            <a:extLst>
              <a:ext uri="{FF2B5EF4-FFF2-40B4-BE49-F238E27FC236}">
                <a16:creationId xmlns:a16="http://schemas.microsoft.com/office/drawing/2014/main" id="{A6A6C441-3F5F-3C4B-BF94-83987F38C9E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0BAC2F8-1C2A-9D46-8EE1-F76647058B11}"/>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42102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A8D53-49F6-E847-BA6E-BEF1229461D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E83DFF7-0772-3E4B-8FE0-93A8FDEF4532}"/>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4" name="页脚占位符 3">
            <a:extLst>
              <a:ext uri="{FF2B5EF4-FFF2-40B4-BE49-F238E27FC236}">
                <a16:creationId xmlns:a16="http://schemas.microsoft.com/office/drawing/2014/main" id="{1649F0BA-8D0F-9544-891D-AC63CF6ADDB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CE07CE-AB24-3246-A1F8-D46F161DB28D}"/>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208554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9EBC2B-1EF3-1F49-ADE7-306006C46069}"/>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3" name="页脚占位符 2">
            <a:extLst>
              <a:ext uri="{FF2B5EF4-FFF2-40B4-BE49-F238E27FC236}">
                <a16:creationId xmlns:a16="http://schemas.microsoft.com/office/drawing/2014/main" id="{90FE0473-9D85-BB43-8FF6-54E9E3A62D2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80B4A2F-EE2B-8F44-AD87-70221E4CAE2B}"/>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199945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4E693-26CB-E946-BFB8-F4860392148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7219F93-5CFF-6C45-8351-6536D4DED0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7188C679-7EFB-3C48-8E0B-D192BA138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B296EEC-7AF8-DA45-B1D6-3ED6CFEA5051}"/>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6" name="页脚占位符 5">
            <a:extLst>
              <a:ext uri="{FF2B5EF4-FFF2-40B4-BE49-F238E27FC236}">
                <a16:creationId xmlns:a16="http://schemas.microsoft.com/office/drawing/2014/main" id="{22683D26-D3C4-234E-A031-4B3503FC02C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152A376-552C-3447-8369-26BF651212F0}"/>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42346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4F50F-1DB2-1F46-8B95-2A1636060AF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7D3F2FA-9BCC-434E-BB55-64C84A6649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863D3CC-2C2E-4146-B3F7-619390324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6FCEB21-D16B-D34D-B6C3-B10E84A0D8F3}"/>
              </a:ext>
            </a:extLst>
          </p:cNvPr>
          <p:cNvSpPr>
            <a:spLocks noGrp="1"/>
          </p:cNvSpPr>
          <p:nvPr>
            <p:ph type="dt" sz="half" idx="10"/>
          </p:nvPr>
        </p:nvSpPr>
        <p:spPr/>
        <p:txBody>
          <a:bodyPr/>
          <a:lstStyle/>
          <a:p>
            <a:fld id="{253029B3-5C80-7E42-9182-883E85533E35}" type="datetimeFigureOut">
              <a:t>2019/7/17</a:t>
            </a:fld>
            <a:endParaRPr kumimoji="1" lang="zh-CN" altLang="en-US"/>
          </a:p>
        </p:txBody>
      </p:sp>
      <p:sp>
        <p:nvSpPr>
          <p:cNvPr id="6" name="页脚占位符 5">
            <a:extLst>
              <a:ext uri="{FF2B5EF4-FFF2-40B4-BE49-F238E27FC236}">
                <a16:creationId xmlns:a16="http://schemas.microsoft.com/office/drawing/2014/main" id="{2FB1E1AB-2C64-C748-8386-B7BF066DAC3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C2ADA6B-3981-8C41-8189-6C64112B6AE3}"/>
              </a:ext>
            </a:extLst>
          </p:cNvPr>
          <p:cNvSpPr>
            <a:spLocks noGrp="1"/>
          </p:cNvSpPr>
          <p:nvPr>
            <p:ph type="sldNum" sz="quarter" idx="12"/>
          </p:nvPr>
        </p:nvSpPr>
        <p:spPr/>
        <p:txBody>
          <a:bodyPr/>
          <a:lstStyle/>
          <a:p>
            <a:fld id="{2661DF11-273D-5F46-8A02-CCA2D9377B7D}" type="slidenum">
              <a:t>‹#›</a:t>
            </a:fld>
            <a:endParaRPr kumimoji="1" lang="zh-CN" altLang="en-US"/>
          </a:p>
        </p:txBody>
      </p:sp>
    </p:spTree>
    <p:extLst>
      <p:ext uri="{BB962C8B-B14F-4D97-AF65-F5344CB8AC3E}">
        <p14:creationId xmlns:p14="http://schemas.microsoft.com/office/powerpoint/2010/main" val="378677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0B6FFFD-3EBD-7A4F-B54F-414839906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5A2CB60-87B8-0F42-9600-DAE0F01F78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9BD590E-A8CB-6943-9D28-E848EDD5C4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029B3-5C80-7E42-9182-883E85533E35}" type="datetimeFigureOut">
              <a:t>2019/7/17</a:t>
            </a:fld>
            <a:endParaRPr kumimoji="1" lang="zh-CN" altLang="en-US"/>
          </a:p>
        </p:txBody>
      </p:sp>
      <p:sp>
        <p:nvSpPr>
          <p:cNvPr id="5" name="页脚占位符 4">
            <a:extLst>
              <a:ext uri="{FF2B5EF4-FFF2-40B4-BE49-F238E27FC236}">
                <a16:creationId xmlns:a16="http://schemas.microsoft.com/office/drawing/2014/main" id="{0B76B556-7243-1A43-9655-5D2695511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84ED930-A42E-C84E-8A1A-1D1C0EB675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1DF11-273D-5F46-8A02-CCA2D9377B7D}" type="slidenum">
              <a:t>‹#›</a:t>
            </a:fld>
            <a:endParaRPr kumimoji="1" lang="zh-CN" altLang="en-US"/>
          </a:p>
        </p:txBody>
      </p:sp>
    </p:spTree>
    <p:extLst>
      <p:ext uri="{BB962C8B-B14F-4D97-AF65-F5344CB8AC3E}">
        <p14:creationId xmlns:p14="http://schemas.microsoft.com/office/powerpoint/2010/main" val="2124288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127.0.0.1:80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7D75357-5DDA-3341-BAEB-892B48AE964D}"/>
              </a:ext>
            </a:extLst>
          </p:cNvPr>
          <p:cNvSpPr txBox="1"/>
          <p:nvPr/>
        </p:nvSpPr>
        <p:spPr>
          <a:xfrm>
            <a:off x="1385097" y="2724795"/>
            <a:ext cx="10027090" cy="110799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kumimoji="1" lang="en-US" altLang="zh-CN" sz="6600" b="1">
                <a:effectLst>
                  <a:outerShdw blurRad="50800" dist="38100" dir="2700000" algn="tl" rotWithShape="0">
                    <a:prstClr val="black">
                      <a:alpha val="40000"/>
                    </a:prstClr>
                  </a:outerShdw>
                </a:effectLst>
                <a:latin typeface="FangSong" panose="02010609060101010101" pitchFamily="49" charset="-122"/>
                <a:ea typeface="FangSong" panose="02010609060101010101" pitchFamily="49" charset="-122"/>
              </a:rPr>
              <a:t>Python</a:t>
            </a:r>
            <a:r>
              <a:rPr kumimoji="1" lang="zh-CN" altLang="en-US" sz="6600" b="1">
                <a:effectLst>
                  <a:outerShdw blurRad="50800" dist="38100" dir="2700000" algn="tl" rotWithShape="0">
                    <a:prstClr val="black">
                      <a:alpha val="40000"/>
                    </a:prstClr>
                  </a:outerShdw>
                </a:effectLst>
                <a:latin typeface="FangSong" panose="02010609060101010101" pitchFamily="49" charset="-122"/>
                <a:ea typeface="FangSong" panose="02010609060101010101" pitchFamily="49" charset="-122"/>
              </a:rPr>
              <a:t> </a:t>
            </a:r>
            <a:r>
              <a:rPr kumimoji="1" lang="en-US" altLang="zh-CN" sz="6600" b="1">
                <a:effectLst>
                  <a:outerShdw blurRad="50800" dist="38100" dir="2700000" algn="tl" rotWithShape="0">
                    <a:prstClr val="black">
                      <a:alpha val="40000"/>
                    </a:prstClr>
                  </a:outerShdw>
                </a:effectLst>
                <a:latin typeface="FangSong" panose="02010609060101010101" pitchFamily="49" charset="-122"/>
                <a:ea typeface="FangSong" panose="02010609060101010101" pitchFamily="49" charset="-122"/>
              </a:rPr>
              <a:t>Django</a:t>
            </a:r>
            <a:r>
              <a:rPr kumimoji="1" lang="zh-CN" altLang="en-US" sz="6600" b="1">
                <a:effectLst>
                  <a:outerShdw blurRad="50800" dist="38100" dir="2700000" algn="tl" rotWithShape="0">
                    <a:prstClr val="black">
                      <a:alpha val="40000"/>
                    </a:prstClr>
                  </a:outerShdw>
                </a:effectLst>
                <a:latin typeface="FangSong" panose="02010609060101010101" pitchFamily="49" charset="-122"/>
                <a:ea typeface="FangSong" panose="02010609060101010101" pitchFamily="49" charset="-122"/>
              </a:rPr>
              <a:t> 开发实战</a:t>
            </a:r>
          </a:p>
        </p:txBody>
      </p:sp>
    </p:spTree>
    <p:extLst>
      <p:ext uri="{BB962C8B-B14F-4D97-AF65-F5344CB8AC3E}">
        <p14:creationId xmlns:p14="http://schemas.microsoft.com/office/powerpoint/2010/main" val="44714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3"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提供的主要功能模块</a:t>
            </a:r>
          </a:p>
        </p:txBody>
      </p:sp>
      <p:sp>
        <p:nvSpPr>
          <p:cNvPr id="13" name="矩形 12">
            <a:extLst>
              <a:ext uri="{FF2B5EF4-FFF2-40B4-BE49-F238E27FC236}">
                <a16:creationId xmlns:a16="http://schemas.microsoft.com/office/drawing/2014/main" id="{33177B46-8A1E-9E47-891A-E2316FCC32EC}"/>
              </a:ext>
            </a:extLst>
          </p:cNvPr>
          <p:cNvSpPr/>
          <p:nvPr/>
        </p:nvSpPr>
        <p:spPr>
          <a:xfrm>
            <a:off x="296800" y="1282984"/>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缓存系统</a:t>
            </a:r>
          </a:p>
        </p:txBody>
      </p:sp>
      <p:sp>
        <p:nvSpPr>
          <p:cNvPr id="14" name="矩形 13">
            <a:extLst>
              <a:ext uri="{FF2B5EF4-FFF2-40B4-BE49-F238E27FC236}">
                <a16:creationId xmlns:a16="http://schemas.microsoft.com/office/drawing/2014/main" id="{4C9C0CD5-D6B4-4A45-B25F-61F2C4FCE0BF}"/>
              </a:ext>
            </a:extLst>
          </p:cNvPr>
          <p:cNvSpPr/>
          <p:nvPr/>
        </p:nvSpPr>
        <p:spPr>
          <a:xfrm>
            <a:off x="419100" y="1946937"/>
            <a:ext cx="11061700" cy="1754326"/>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有时访问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站点的某一个服务会发现执行的比较慢，这种情况发生的原因可能是背后有复杂的计算逻辑，也可能是访问数据库系统或者文件系统造成的 </a:t>
            </a:r>
            <a:r>
              <a:rPr lang="en-US" altLang="zh-CN" b="1">
                <a:latin typeface="FangSong" panose="02010609060101010101" pitchFamily="49" charset="-122"/>
                <a:ea typeface="FangSong" panose="02010609060101010101" pitchFamily="49" charset="-122"/>
              </a:rPr>
              <a:t>IO </a:t>
            </a:r>
            <a:r>
              <a:rPr lang="zh-CN" altLang="en-US" b="1">
                <a:latin typeface="FangSong" panose="02010609060101010101" pitchFamily="49" charset="-122"/>
                <a:ea typeface="FangSong" panose="02010609060101010101" pitchFamily="49" charset="-122"/>
              </a:rPr>
              <a:t>延迟等等。通常提 高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站点执行效率的方法是使用缓存，将经常被用户访问到的页面结果保存下来，再次 访问时只需要返回缓存的结果，不会再次执行计算等类似耗时的操作。</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提供一个健壮的缓存系统，实现了不同级别的缓存粒度：可以缓存单个视图的结果输出，缓存难以生成的片段，或者是缓存整个网站。</a:t>
            </a:r>
          </a:p>
        </p:txBody>
      </p:sp>
    </p:spTree>
    <p:extLst>
      <p:ext uri="{BB962C8B-B14F-4D97-AF65-F5344CB8AC3E}">
        <p14:creationId xmlns:p14="http://schemas.microsoft.com/office/powerpoint/2010/main" val="2294399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理解 </a:t>
            </a:r>
            <a:r>
              <a:rPr kumimoji="1" lang="en-US" altLang="zh-CN" sz="3600" b="1">
                <a:latin typeface="FangSong" panose="02010609060101010101" pitchFamily="49" charset="-122"/>
                <a:ea typeface="FangSong" panose="02010609060101010101" pitchFamily="49" charset="-122"/>
              </a:rPr>
              <a:t>Python</a:t>
            </a:r>
            <a:r>
              <a:rPr kumimoji="1" lang="zh-CN" altLang="en-US" sz="3600" b="1">
                <a:latin typeface="FangSong" panose="02010609060101010101" pitchFamily="49" charset="-122"/>
                <a:ea typeface="FangSong" panose="02010609060101010101" pitchFamily="49" charset="-122"/>
              </a:rPr>
              <a:t> </a:t>
            </a:r>
            <a:r>
              <a:rPr kumimoji="1" lang="en-US" altLang="zh-CN" sz="3600" b="1">
                <a:latin typeface="FangSong" panose="02010609060101010101" pitchFamily="49" charset="-122"/>
                <a:ea typeface="FangSong" panose="02010609060101010101" pitchFamily="49" charset="-122"/>
              </a:rPr>
              <a:t>Web</a:t>
            </a:r>
            <a:r>
              <a:rPr kumimoji="1" lang="zh-CN" altLang="en-US" sz="3600" b="1">
                <a:latin typeface="FangSong" panose="02010609060101010101" pitchFamily="49" charset="-122"/>
                <a:ea typeface="FangSong" panose="02010609060101010101" pitchFamily="49" charset="-122"/>
              </a:rPr>
              <a:t> 应用</a:t>
            </a:r>
          </a:p>
        </p:txBody>
      </p:sp>
      <p:sp>
        <p:nvSpPr>
          <p:cNvPr id="15" name="文本框 14">
            <a:extLst>
              <a:ext uri="{FF2B5EF4-FFF2-40B4-BE49-F238E27FC236}">
                <a16:creationId xmlns:a16="http://schemas.microsoft.com/office/drawing/2014/main" id="{23838FC7-B95F-5C40-97A7-83B005872552}"/>
              </a:ext>
            </a:extLst>
          </p:cNvPr>
          <p:cNvSpPr txBox="1"/>
          <p:nvPr/>
        </p:nvSpPr>
        <p:spPr>
          <a:xfrm>
            <a:off x="849957" y="978666"/>
            <a:ext cx="6986829"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框架中 </a:t>
            </a:r>
            <a:r>
              <a:rPr lang="en-US" altLang="zh-CN" sz="2400" b="1">
                <a:latin typeface="FangSong" panose="02010609060101010101" pitchFamily="49" charset="-122"/>
                <a:ea typeface="FangSong" panose="02010609060101010101" pitchFamily="49" charset="-122"/>
              </a:rPr>
              <a:t>WSGI</a:t>
            </a:r>
            <a:r>
              <a:rPr lang="zh-CN" altLang="en-US" sz="2400" b="1">
                <a:latin typeface="FangSong" panose="02010609060101010101" pitchFamily="49" charset="-122"/>
                <a:ea typeface="FangSong" panose="02010609060101010101" pitchFamily="49" charset="-122"/>
              </a:rPr>
              <a:t> 协议的实现</a:t>
            </a:r>
            <a:endParaRPr lang="en-US" altLang="zh-CN" sz="2400" b="1">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DC5D9C33-E51A-DF4D-8B01-E990B999B69C}"/>
              </a:ext>
            </a:extLst>
          </p:cNvPr>
          <p:cNvSpPr txBox="1"/>
          <p:nvPr/>
        </p:nvSpPr>
        <p:spPr>
          <a:xfrm>
            <a:off x="1162308" y="1491112"/>
            <a:ext cx="1068250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框架同时实现了 </a:t>
            </a:r>
            <a:r>
              <a:rPr lang="en-US" altLang="zh-CN" sz="2000" b="1">
                <a:latin typeface="FangSong" panose="02010609060101010101" pitchFamily="49" charset="-122"/>
                <a:ea typeface="FangSong" panose="02010609060101010101" pitchFamily="49" charset="-122"/>
              </a:rPr>
              <a:t>WSGI</a:t>
            </a:r>
            <a:r>
              <a:rPr lang="zh-CN" altLang="en-US" sz="2000" b="1">
                <a:latin typeface="FangSong" panose="02010609060101010101" pitchFamily="49" charset="-122"/>
                <a:ea typeface="FangSong" panose="02010609060101010101" pitchFamily="49" charset="-122"/>
              </a:rPr>
              <a:t> 的 </a:t>
            </a:r>
            <a:r>
              <a:rPr lang="en-US" altLang="zh-CN" sz="2000" b="1">
                <a:latin typeface="FangSong" panose="02010609060101010101" pitchFamily="49" charset="-122"/>
                <a:ea typeface="FangSong" panose="02010609060101010101" pitchFamily="49" charset="-122"/>
              </a:rPr>
              <a:t>server</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application</a:t>
            </a:r>
          </a:p>
        </p:txBody>
      </p:sp>
      <p:sp>
        <p:nvSpPr>
          <p:cNvPr id="18" name="文本框 17">
            <a:extLst>
              <a:ext uri="{FF2B5EF4-FFF2-40B4-BE49-F238E27FC236}">
                <a16:creationId xmlns:a16="http://schemas.microsoft.com/office/drawing/2014/main" id="{9C5C8FFB-7BE2-3C4D-9639-33F4C85B3C49}"/>
              </a:ext>
            </a:extLst>
          </p:cNvPr>
          <p:cNvSpPr txBox="1"/>
          <p:nvPr/>
        </p:nvSpPr>
        <p:spPr>
          <a:xfrm>
            <a:off x="1162308" y="2850177"/>
            <a:ext cx="1068250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server</a:t>
            </a:r>
            <a:r>
              <a:rPr lang="zh-CN" altLang="en-US" sz="2000" b="1">
                <a:latin typeface="FangSong" panose="02010609060101010101" pitchFamily="49" charset="-122"/>
                <a:ea typeface="FangSong" panose="02010609060101010101" pitchFamily="49" charset="-122"/>
              </a:rPr>
              <a:t>：基于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的 </a:t>
            </a:r>
            <a:r>
              <a:rPr lang="en-US" altLang="zh-CN" sz="2000" b="1">
                <a:latin typeface="FangSong" panose="02010609060101010101" pitchFamily="49" charset="-122"/>
                <a:ea typeface="FangSong" panose="02010609060101010101" pitchFamily="49" charset="-122"/>
              </a:rPr>
              <a:t>wsgiref</a:t>
            </a:r>
            <a:r>
              <a:rPr lang="zh-CN" altLang="en-US" sz="2000" b="1">
                <a:latin typeface="FangSong" panose="02010609060101010101" pitchFamily="49" charset="-122"/>
                <a:ea typeface="FangSong" panose="02010609060101010101" pitchFamily="49" charset="-122"/>
              </a:rPr>
              <a:t> 模块，主要是添加了一些异常处理和错误记录</a:t>
            </a:r>
            <a:endParaRPr lang="en-US" altLang="zh-CN" sz="2000" b="1">
              <a:latin typeface="FangSong" panose="02010609060101010101" pitchFamily="49" charset="-122"/>
              <a:ea typeface="FangSong" panose="02010609060101010101" pitchFamily="49" charset="-122"/>
            </a:endParaRPr>
          </a:p>
        </p:txBody>
      </p:sp>
      <p:sp>
        <p:nvSpPr>
          <p:cNvPr id="19" name="文本框 18">
            <a:extLst>
              <a:ext uri="{FF2B5EF4-FFF2-40B4-BE49-F238E27FC236}">
                <a16:creationId xmlns:a16="http://schemas.microsoft.com/office/drawing/2014/main" id="{7FA678D1-E5D1-D84C-81C9-0F44A3EC6D18}"/>
              </a:ext>
            </a:extLst>
          </p:cNvPr>
          <p:cNvSpPr txBox="1"/>
          <p:nvPr/>
        </p:nvSpPr>
        <p:spPr>
          <a:xfrm>
            <a:off x="1162308" y="3361048"/>
            <a:ext cx="1068250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application</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get_handler</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AD052950-3B9B-B24D-9638-1742DE1B0070}"/>
              </a:ext>
            </a:extLst>
          </p:cNvPr>
          <p:cNvSpPr/>
          <p:nvPr/>
        </p:nvSpPr>
        <p:spPr>
          <a:xfrm>
            <a:off x="344386" y="1891222"/>
            <a:ext cx="11697194" cy="923330"/>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定义了两个角色：</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服务器，被称作是 </a:t>
            </a:r>
            <a:r>
              <a:rPr lang="en-US" altLang="zh-CN" b="1">
                <a:latin typeface="FangSong" panose="02010609060101010101" pitchFamily="49" charset="-122"/>
                <a:ea typeface="FangSong" panose="02010609060101010101" pitchFamily="49" charset="-122"/>
              </a:rPr>
              <a:t>server </a:t>
            </a:r>
            <a:r>
              <a:rPr lang="zh-CN" altLang="en-US" b="1">
                <a:latin typeface="FangSong" panose="02010609060101010101" pitchFamily="49" charset="-122"/>
                <a:ea typeface="FangSong" panose="02010609060101010101" pitchFamily="49" charset="-122"/>
              </a:rPr>
              <a:t>或 </a:t>
            </a:r>
            <a:r>
              <a:rPr lang="en-US" altLang="zh-CN" b="1">
                <a:latin typeface="FangSong" panose="02010609060101010101" pitchFamily="49" charset="-122"/>
                <a:ea typeface="FangSong" panose="02010609060101010101" pitchFamily="49" charset="-122"/>
              </a:rPr>
              <a:t>gateway</a:t>
            </a:r>
            <a:r>
              <a:rPr lang="zh-CN" altLang="en-US" b="1">
                <a:latin typeface="FangSong" panose="02010609060101010101" pitchFamily="49" charset="-122"/>
                <a:ea typeface="FangSong" panose="02010609060101010101" pitchFamily="49" charset="-122"/>
              </a:rPr>
              <a:t>；应用程序，被称作是 </a:t>
            </a:r>
            <a:r>
              <a:rPr lang="en-US" altLang="zh-CN" b="1">
                <a:latin typeface="FangSong" panose="02010609060101010101" pitchFamily="49" charset="-122"/>
                <a:ea typeface="FangSong" panose="02010609060101010101" pitchFamily="49" charset="-122"/>
              </a:rPr>
              <a:t>application </a:t>
            </a:r>
            <a:r>
              <a:rPr lang="zh-CN" altLang="en-US" b="1">
                <a:latin typeface="FangSong" panose="02010609060101010101" pitchFamily="49" charset="-122"/>
                <a:ea typeface="FangSong" panose="02010609060101010101" pitchFamily="49" charset="-122"/>
              </a:rPr>
              <a:t>或 </a:t>
            </a:r>
            <a:r>
              <a:rPr lang="en-US" altLang="zh-CN" b="1">
                <a:latin typeface="FangSong" panose="02010609060101010101" pitchFamily="49" charset="-122"/>
                <a:ea typeface="FangSong" panose="02010609060101010101" pitchFamily="49" charset="-122"/>
              </a:rPr>
              <a:t>framework</a:t>
            </a:r>
            <a:r>
              <a:rPr lang="zh-CN" altLang="en-US" b="1">
                <a:latin typeface="FangSong" panose="02010609060101010101" pitchFamily="49" charset="-122"/>
                <a:ea typeface="FangSong" panose="02010609060101010101" pitchFamily="49" charset="-122"/>
              </a:rPr>
              <a:t>。</a:t>
            </a:r>
            <a:r>
              <a:rPr lang="en-US" altLang="zh-CN" b="1">
                <a:latin typeface="FangSong" panose="02010609060101010101" pitchFamily="49" charset="-122"/>
                <a:ea typeface="FangSong" panose="02010609060101010101" pitchFamily="49" charset="-122"/>
              </a:rPr>
              <a:t>server </a:t>
            </a:r>
            <a:r>
              <a:rPr lang="zh-CN" altLang="en-US" b="1">
                <a:latin typeface="FangSong" panose="02010609060101010101" pitchFamily="49" charset="-122"/>
                <a:ea typeface="FangSong" panose="02010609060101010101" pitchFamily="49" charset="-122"/>
              </a:rPr>
              <a:t>需要接受来自客户端的请求，然后根据协议的定义调用 </a:t>
            </a:r>
            <a:r>
              <a:rPr lang="en-US" altLang="zh-CN" b="1">
                <a:latin typeface="FangSong" panose="02010609060101010101" pitchFamily="49" charset="-122"/>
                <a:ea typeface="FangSong" panose="02010609060101010101" pitchFamily="49" charset="-122"/>
              </a:rPr>
              <a:t>application</a:t>
            </a:r>
            <a:r>
              <a:rPr lang="zh-CN" altLang="en-US" b="1">
                <a:latin typeface="FangSong" panose="02010609060101010101" pitchFamily="49" charset="-122"/>
                <a:ea typeface="FangSong" panose="02010609060101010101" pitchFamily="49" charset="-122"/>
              </a:rPr>
              <a:t>；</a:t>
            </a:r>
            <a:r>
              <a:rPr lang="en-US" altLang="zh-CN" b="1">
                <a:latin typeface="FangSong" panose="02010609060101010101" pitchFamily="49" charset="-122"/>
                <a:ea typeface="FangSong" panose="02010609060101010101" pitchFamily="49" charset="-122"/>
              </a:rPr>
              <a:t>application </a:t>
            </a:r>
            <a:r>
              <a:rPr lang="zh-CN" altLang="en-US" b="1">
                <a:latin typeface="FangSong" panose="02010609060101010101" pitchFamily="49" charset="-122"/>
                <a:ea typeface="FangSong" panose="02010609060101010101" pitchFamily="49" charset="-122"/>
              </a:rPr>
              <a:t>处理请求，返回结果给 </a:t>
            </a:r>
            <a:r>
              <a:rPr lang="en-US" altLang="zh-CN" b="1">
                <a:latin typeface="FangSong" panose="02010609060101010101" pitchFamily="49" charset="-122"/>
                <a:ea typeface="FangSong" panose="02010609060101010101" pitchFamily="49" charset="-122"/>
              </a:rPr>
              <a:t>server</a:t>
            </a:r>
            <a:r>
              <a:rPr lang="zh-CN" altLang="en-US" b="1">
                <a:latin typeface="FangSong" panose="02010609060101010101" pitchFamily="49" charset="-122"/>
                <a:ea typeface="FangSong" panose="02010609060101010101" pitchFamily="49" charset="-122"/>
              </a:rPr>
              <a:t>，并最终响应客户端。</a:t>
            </a:r>
            <a:endParaRPr lang="zh-CN" altLang="en-US" b="1" i="1">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93670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生产环境的搭建与配置</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018076"/>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Gunicorn</a:t>
            </a:r>
            <a:r>
              <a:rPr lang="zh-CN" altLang="en-US" sz="2400" b="1">
                <a:latin typeface="FangSong" panose="02010609060101010101" pitchFamily="49" charset="-122"/>
                <a:ea typeface="FangSong" panose="02010609060101010101" pitchFamily="49" charset="-122"/>
              </a:rPr>
              <a:t> 的安装与配置</a:t>
            </a:r>
            <a:endParaRPr lang="en-US" altLang="zh-CN" sz="2400" b="1">
              <a:latin typeface="FangSong" panose="02010609060101010101" pitchFamily="49" charset="-122"/>
              <a:ea typeface="FangSong" panose="02010609060101010101" pitchFamily="49" charset="-122"/>
            </a:endParaRPr>
          </a:p>
        </p:txBody>
      </p:sp>
      <p:sp>
        <p:nvSpPr>
          <p:cNvPr id="10" name="矩形 9">
            <a:extLst>
              <a:ext uri="{FF2B5EF4-FFF2-40B4-BE49-F238E27FC236}">
                <a16:creationId xmlns:a16="http://schemas.microsoft.com/office/drawing/2014/main" id="{70F8F494-A31C-E640-8A89-1C7D21E064B9}"/>
              </a:ext>
            </a:extLst>
          </p:cNvPr>
          <p:cNvSpPr/>
          <p:nvPr/>
        </p:nvSpPr>
        <p:spPr>
          <a:xfrm>
            <a:off x="1292159" y="1527155"/>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pip</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install</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gunicorn</a:t>
            </a:r>
          </a:p>
        </p:txBody>
      </p:sp>
      <p:sp>
        <p:nvSpPr>
          <p:cNvPr id="14" name="矩形 13">
            <a:extLst>
              <a:ext uri="{FF2B5EF4-FFF2-40B4-BE49-F238E27FC236}">
                <a16:creationId xmlns:a16="http://schemas.microsoft.com/office/drawing/2014/main" id="{59B66836-83F9-BB44-845A-2546A9219E19}"/>
              </a:ext>
            </a:extLst>
          </p:cNvPr>
          <p:cNvSpPr/>
          <p:nvPr/>
        </p:nvSpPr>
        <p:spPr>
          <a:xfrm>
            <a:off x="1292159" y="1927265"/>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WhiteNoise</a:t>
            </a:r>
            <a:r>
              <a:rPr lang="zh-CN" altLang="en-US" sz="2000" b="1">
                <a:latin typeface="FangSong" panose="02010609060101010101" pitchFamily="49" charset="-122"/>
                <a:ea typeface="FangSong" panose="02010609060101010101" pitchFamily="49" charset="-122"/>
              </a:rPr>
              <a:t>：一个符合 </a:t>
            </a:r>
            <a:r>
              <a:rPr lang="en-US" altLang="zh-CN" sz="2000" b="1">
                <a:latin typeface="FangSong" panose="02010609060101010101" pitchFamily="49" charset="-122"/>
                <a:ea typeface="FangSong" panose="02010609060101010101" pitchFamily="49" charset="-122"/>
              </a:rPr>
              <a:t>WSGI</a:t>
            </a:r>
            <a:r>
              <a:rPr lang="zh-CN" altLang="en-US" sz="2000" b="1">
                <a:latin typeface="FangSong" panose="02010609060101010101" pitchFamily="49" charset="-122"/>
                <a:ea typeface="FangSong" panose="02010609060101010101" pitchFamily="49" charset="-122"/>
              </a:rPr>
              <a:t> 规范的静态文件服务器</a:t>
            </a:r>
            <a:endParaRPr lang="en-US" altLang="zh-CN" sz="2000" b="1">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DFB3B29E-F649-954E-ABA4-5F6741B25560}"/>
              </a:ext>
            </a:extLst>
          </p:cNvPr>
          <p:cNvSpPr/>
          <p:nvPr/>
        </p:nvSpPr>
        <p:spPr>
          <a:xfrm>
            <a:off x="1292158" y="2327375"/>
            <a:ext cx="3502479"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Worker</a:t>
            </a:r>
            <a:r>
              <a:rPr lang="zh-CN" altLang="en-US" sz="2000" b="1">
                <a:latin typeface="FangSong" panose="02010609060101010101" pitchFamily="49" charset="-122"/>
                <a:ea typeface="FangSong" panose="02010609060101010101" pitchFamily="49" charset="-122"/>
              </a:rPr>
              <a:t> 的工作模式：</a:t>
            </a:r>
            <a:endParaRPr lang="en-US" altLang="zh-CN" sz="2000" b="1">
              <a:latin typeface="FangSong" panose="02010609060101010101" pitchFamily="49" charset="-122"/>
              <a:ea typeface="FangSong" panose="02010609060101010101" pitchFamily="49" charset="-122"/>
            </a:endParaRPr>
          </a:p>
        </p:txBody>
      </p:sp>
      <p:sp>
        <p:nvSpPr>
          <p:cNvPr id="21" name="圆角矩形">
            <a:extLst>
              <a:ext uri="{FF2B5EF4-FFF2-40B4-BE49-F238E27FC236}">
                <a16:creationId xmlns:a16="http://schemas.microsoft.com/office/drawing/2014/main" id="{08B7CDB4-4A35-064C-AF10-988E19D50145}"/>
              </a:ext>
            </a:extLst>
          </p:cNvPr>
          <p:cNvSpPr>
            <a:spLocks/>
          </p:cNvSpPr>
          <p:nvPr/>
        </p:nvSpPr>
        <p:spPr>
          <a:xfrm>
            <a:off x="4584024" y="2400664"/>
            <a:ext cx="1514626"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同步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Worker</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3" name="圆角矩形">
            <a:extLst>
              <a:ext uri="{FF2B5EF4-FFF2-40B4-BE49-F238E27FC236}">
                <a16:creationId xmlns:a16="http://schemas.microsoft.com/office/drawing/2014/main" id="{B5555F65-E8DE-9848-897A-DDFD98F84DC8}"/>
              </a:ext>
            </a:extLst>
          </p:cNvPr>
          <p:cNvSpPr>
            <a:spLocks/>
          </p:cNvSpPr>
          <p:nvPr/>
        </p:nvSpPr>
        <p:spPr>
          <a:xfrm>
            <a:off x="6245846" y="2400664"/>
            <a:ext cx="1514626"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异步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Worker</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4" name="圆角矩形">
            <a:extLst>
              <a:ext uri="{FF2B5EF4-FFF2-40B4-BE49-F238E27FC236}">
                <a16:creationId xmlns:a16="http://schemas.microsoft.com/office/drawing/2014/main" id="{B1B46940-1067-C64E-8001-7FA349AB893F}"/>
              </a:ext>
            </a:extLst>
          </p:cNvPr>
          <p:cNvSpPr>
            <a:spLocks/>
          </p:cNvSpPr>
          <p:nvPr/>
        </p:nvSpPr>
        <p:spPr>
          <a:xfrm>
            <a:off x="7907668" y="2400664"/>
            <a:ext cx="1514626"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异步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IO</a:t>
            </a:r>
            <a:r>
              <a:rPr lang="zh-CN" altLang="en-US" sz="1400" b="1" dirty="0">
                <a:solidFill>
                  <a:schemeClr val="bg1"/>
                </a:solidFill>
                <a:latin typeface="FangSong" panose="02010609060101010101" pitchFamily="49" charset="-122"/>
                <a:ea typeface="FangSong" panose="02010609060101010101" pitchFamily="49" charset="-122"/>
                <a:cs typeface="微软雅黑" charset="0"/>
              </a:rPr>
              <a:t>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Worker</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30" name="文本框 29">
            <a:extLst>
              <a:ext uri="{FF2B5EF4-FFF2-40B4-BE49-F238E27FC236}">
                <a16:creationId xmlns:a16="http://schemas.microsoft.com/office/drawing/2014/main" id="{86C5EBB5-8E81-A24B-8B82-A6A9BCB469C5}"/>
              </a:ext>
            </a:extLst>
          </p:cNvPr>
          <p:cNvSpPr txBox="1"/>
          <p:nvPr/>
        </p:nvSpPr>
        <p:spPr>
          <a:xfrm>
            <a:off x="1028086" y="2800774"/>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uWSGI</a:t>
            </a:r>
            <a:r>
              <a:rPr lang="zh-CN" altLang="en-US" sz="2400" b="1">
                <a:latin typeface="FangSong" panose="02010609060101010101" pitchFamily="49" charset="-122"/>
                <a:ea typeface="FangSong" panose="02010609060101010101" pitchFamily="49" charset="-122"/>
              </a:rPr>
              <a:t> 的安装与配置</a:t>
            </a:r>
            <a:endParaRPr lang="en-US" altLang="zh-CN" sz="2400" b="1">
              <a:latin typeface="FangSong" panose="02010609060101010101" pitchFamily="49" charset="-122"/>
              <a:ea typeface="FangSong" panose="02010609060101010101" pitchFamily="49" charset="-122"/>
            </a:endParaRPr>
          </a:p>
        </p:txBody>
      </p:sp>
      <p:sp>
        <p:nvSpPr>
          <p:cNvPr id="31" name="矩形 30">
            <a:extLst>
              <a:ext uri="{FF2B5EF4-FFF2-40B4-BE49-F238E27FC236}">
                <a16:creationId xmlns:a16="http://schemas.microsoft.com/office/drawing/2014/main" id="{154D7CB5-3AEF-2C45-9C15-62CADF66803E}"/>
              </a:ext>
            </a:extLst>
          </p:cNvPr>
          <p:cNvSpPr/>
          <p:nvPr/>
        </p:nvSpPr>
        <p:spPr>
          <a:xfrm>
            <a:off x="1292158" y="3335728"/>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pip</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install</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uwsgi</a:t>
            </a:r>
          </a:p>
        </p:txBody>
      </p:sp>
      <p:sp>
        <p:nvSpPr>
          <p:cNvPr id="32" name="矩形 31">
            <a:extLst>
              <a:ext uri="{FF2B5EF4-FFF2-40B4-BE49-F238E27FC236}">
                <a16:creationId xmlns:a16="http://schemas.microsoft.com/office/drawing/2014/main" id="{FD43854F-9684-584E-8973-AC43F84626EF}"/>
              </a:ext>
            </a:extLst>
          </p:cNvPr>
          <p:cNvSpPr/>
          <p:nvPr/>
        </p:nvSpPr>
        <p:spPr>
          <a:xfrm>
            <a:off x="1292157" y="3735838"/>
            <a:ext cx="10571185"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监控 </a:t>
            </a:r>
            <a:r>
              <a:rPr lang="en-US" altLang="zh-CN" sz="2000" b="1">
                <a:latin typeface="FangSong" panose="02010609060101010101" pitchFamily="49" charset="-122"/>
                <a:ea typeface="FangSong" panose="02010609060101010101" pitchFamily="49" charset="-122"/>
              </a:rPr>
              <a:t>uWSGI</a:t>
            </a:r>
            <a:r>
              <a:rPr lang="zh-CN" altLang="en-US" sz="2000" b="1">
                <a:latin typeface="FangSong" panose="02010609060101010101" pitchFamily="49" charset="-122"/>
                <a:ea typeface="FangSong" panose="02010609060101010101" pitchFamily="49" charset="-122"/>
              </a:rPr>
              <a:t> 的运行状态：</a:t>
            </a:r>
            <a:r>
              <a:rPr lang="en-US" altLang="zh-CN" sz="2000" b="1">
                <a:latin typeface="FangSong" panose="02010609060101010101" pitchFamily="49" charset="-122"/>
                <a:ea typeface="FangSong" panose="02010609060101010101" pitchFamily="49" charset="-122"/>
              </a:rPr>
              <a:t>pip</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install</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uwsgitop</a:t>
            </a:r>
          </a:p>
        </p:txBody>
      </p:sp>
      <p:sp>
        <p:nvSpPr>
          <p:cNvPr id="33" name="文本框 32">
            <a:extLst>
              <a:ext uri="{FF2B5EF4-FFF2-40B4-BE49-F238E27FC236}">
                <a16:creationId xmlns:a16="http://schemas.microsoft.com/office/drawing/2014/main" id="{F4F2A9D8-F005-604D-B3FE-25FC0050351A}"/>
              </a:ext>
            </a:extLst>
          </p:cNvPr>
          <p:cNvSpPr txBox="1"/>
          <p:nvPr/>
        </p:nvSpPr>
        <p:spPr>
          <a:xfrm>
            <a:off x="1028086" y="4209237"/>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Nginx</a:t>
            </a:r>
            <a:r>
              <a:rPr lang="zh-CN" altLang="en-US" sz="2400" b="1">
                <a:latin typeface="FangSong" panose="02010609060101010101" pitchFamily="49" charset="-122"/>
                <a:ea typeface="FangSong" panose="02010609060101010101" pitchFamily="49" charset="-122"/>
              </a:rPr>
              <a:t> 的安装与配置</a:t>
            </a:r>
            <a:endParaRPr lang="en-US" altLang="zh-CN" sz="2400" b="1">
              <a:latin typeface="FangSong" panose="02010609060101010101" pitchFamily="49" charset="-122"/>
              <a:ea typeface="FangSong" panose="02010609060101010101" pitchFamily="49" charset="-122"/>
            </a:endParaRPr>
          </a:p>
        </p:txBody>
      </p:sp>
      <p:sp>
        <p:nvSpPr>
          <p:cNvPr id="34" name="矩形 33">
            <a:extLst>
              <a:ext uri="{FF2B5EF4-FFF2-40B4-BE49-F238E27FC236}">
                <a16:creationId xmlns:a16="http://schemas.microsoft.com/office/drawing/2014/main" id="{D81E51B8-E589-BD48-854C-6778AC60A591}"/>
              </a:ext>
            </a:extLst>
          </p:cNvPr>
          <p:cNvSpPr/>
          <p:nvPr/>
        </p:nvSpPr>
        <p:spPr>
          <a:xfrm>
            <a:off x="1292157" y="4744191"/>
            <a:ext cx="10571185" cy="707886"/>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常用的操作：</a:t>
            </a: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-t</a:t>
            </a:r>
            <a:r>
              <a:rPr lang="zh-CN" altLang="en-US" sz="2000" b="1">
                <a:latin typeface="FangSong" panose="02010609060101010101" pitchFamily="49" charset="-122"/>
                <a:ea typeface="FangSong" panose="02010609060101010101" pitchFamily="49" charset="-122"/>
              </a:rPr>
              <a:t>（检查配置文件是否正确）、</a:t>
            </a: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-s</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reload</a:t>
            </a:r>
            <a:r>
              <a:rPr lang="zh-CN" altLang="en-US" sz="2000" b="1">
                <a:latin typeface="FangSong" panose="02010609060101010101" pitchFamily="49" charset="-122"/>
                <a:ea typeface="FangSong" panose="02010609060101010101" pitchFamily="49" charset="-122"/>
              </a:rPr>
              <a:t>（重新加载 </a:t>
            </a: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 nginx</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-s</a:t>
            </a:r>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stop</a:t>
            </a:r>
            <a:r>
              <a:rPr lang="zh-CN" altLang="en-US" sz="2000" b="1">
                <a:latin typeface="FangSong" panose="02010609060101010101" pitchFamily="49" charset="-122"/>
                <a:ea typeface="FangSong" panose="02010609060101010101" pitchFamily="49" charset="-122"/>
              </a:rPr>
              <a:t>（停止 </a:t>
            </a: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a:t>
            </a:r>
            <a:endParaRPr lang="en-US" altLang="zh-CN" sz="2000" b="1">
              <a:latin typeface="FangSong" panose="02010609060101010101" pitchFamily="49" charset="-122"/>
              <a:ea typeface="FangSong" panose="02010609060101010101" pitchFamily="49" charset="-122"/>
            </a:endParaRPr>
          </a:p>
        </p:txBody>
      </p:sp>
      <p:sp>
        <p:nvSpPr>
          <p:cNvPr id="35" name="矩形 34">
            <a:extLst>
              <a:ext uri="{FF2B5EF4-FFF2-40B4-BE49-F238E27FC236}">
                <a16:creationId xmlns:a16="http://schemas.microsoft.com/office/drawing/2014/main" id="{81102C5D-CAEE-E24A-BDAA-9DB97C1E0735}"/>
              </a:ext>
            </a:extLst>
          </p:cNvPr>
          <p:cNvSpPr/>
          <p:nvPr/>
        </p:nvSpPr>
        <p:spPr>
          <a:xfrm>
            <a:off x="1292157" y="5525366"/>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 配置文件的组织形式</a:t>
            </a:r>
            <a:endParaRPr lang="en-US" altLang="zh-CN" sz="2000" b="1">
              <a:latin typeface="FangSong" panose="02010609060101010101" pitchFamily="49" charset="-122"/>
              <a:ea typeface="FangSong" panose="02010609060101010101" pitchFamily="49" charset="-122"/>
            </a:endParaRPr>
          </a:p>
        </p:txBody>
      </p:sp>
      <p:sp>
        <p:nvSpPr>
          <p:cNvPr id="36" name="矩形 35">
            <a:extLst>
              <a:ext uri="{FF2B5EF4-FFF2-40B4-BE49-F238E27FC236}">
                <a16:creationId xmlns:a16="http://schemas.microsoft.com/office/drawing/2014/main" id="{F9B67DA2-ABB2-1242-97B4-B96E286B3AD1}"/>
              </a:ext>
            </a:extLst>
          </p:cNvPr>
          <p:cNvSpPr/>
          <p:nvPr/>
        </p:nvSpPr>
        <p:spPr>
          <a:xfrm>
            <a:off x="1292157" y="6060320"/>
            <a:ext cx="389209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Nginx</a:t>
            </a:r>
            <a:r>
              <a:rPr lang="zh-CN" altLang="en-US" sz="2000" b="1">
                <a:latin typeface="FangSong" panose="02010609060101010101" pitchFamily="49" charset="-122"/>
                <a:ea typeface="FangSong" panose="02010609060101010101" pitchFamily="49" charset="-122"/>
              </a:rPr>
              <a:t> 负载均衡的策略：</a:t>
            </a:r>
            <a:endParaRPr lang="en-US" altLang="zh-CN" sz="2000" b="1">
              <a:latin typeface="FangSong" panose="02010609060101010101" pitchFamily="49" charset="-122"/>
              <a:ea typeface="FangSong" panose="02010609060101010101" pitchFamily="49" charset="-122"/>
            </a:endParaRPr>
          </a:p>
        </p:txBody>
      </p:sp>
      <p:sp>
        <p:nvSpPr>
          <p:cNvPr id="37" name="圆角矩形">
            <a:extLst>
              <a:ext uri="{FF2B5EF4-FFF2-40B4-BE49-F238E27FC236}">
                <a16:creationId xmlns:a16="http://schemas.microsoft.com/office/drawing/2014/main" id="{E34CDC1A-9A0B-0D4B-B57D-1504CDDCB961}"/>
              </a:ext>
            </a:extLst>
          </p:cNvPr>
          <p:cNvSpPr>
            <a:spLocks/>
          </p:cNvSpPr>
          <p:nvPr/>
        </p:nvSpPr>
        <p:spPr>
          <a:xfrm>
            <a:off x="4949994" y="6133609"/>
            <a:ext cx="989630"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轮询</a:t>
            </a:r>
          </a:p>
        </p:txBody>
      </p:sp>
      <p:sp>
        <p:nvSpPr>
          <p:cNvPr id="40" name="圆角矩形">
            <a:extLst>
              <a:ext uri="{FF2B5EF4-FFF2-40B4-BE49-F238E27FC236}">
                <a16:creationId xmlns:a16="http://schemas.microsoft.com/office/drawing/2014/main" id="{E86970CF-2C00-C544-B83A-9E6B729241B1}"/>
              </a:ext>
            </a:extLst>
          </p:cNvPr>
          <p:cNvSpPr>
            <a:spLocks/>
          </p:cNvSpPr>
          <p:nvPr/>
        </p:nvSpPr>
        <p:spPr>
          <a:xfrm>
            <a:off x="6117001" y="6133608"/>
            <a:ext cx="989630"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最少连接</a:t>
            </a:r>
          </a:p>
        </p:txBody>
      </p:sp>
      <p:sp>
        <p:nvSpPr>
          <p:cNvPr id="41" name="圆角矩形">
            <a:extLst>
              <a:ext uri="{FF2B5EF4-FFF2-40B4-BE49-F238E27FC236}">
                <a16:creationId xmlns:a16="http://schemas.microsoft.com/office/drawing/2014/main" id="{1CEAE1D1-D16E-5049-99ED-C084BD16A4D8}"/>
              </a:ext>
            </a:extLst>
          </p:cNvPr>
          <p:cNvSpPr>
            <a:spLocks/>
          </p:cNvSpPr>
          <p:nvPr/>
        </p:nvSpPr>
        <p:spPr>
          <a:xfrm>
            <a:off x="7284008" y="6133608"/>
            <a:ext cx="989630"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solidFill>
                  <a:schemeClr val="bg1"/>
                </a:solidFill>
                <a:latin typeface="FangSong" panose="02010609060101010101" pitchFamily="49" charset="-122"/>
                <a:ea typeface="FangSong" panose="02010609060101010101" pitchFamily="49" charset="-122"/>
                <a:cs typeface="微软雅黑" charset="0"/>
              </a:rPr>
              <a:t>IP</a:t>
            </a:r>
            <a:r>
              <a:rPr lang="zh-CN" altLang="en-US" sz="1600" b="1" dirty="0">
                <a:solidFill>
                  <a:schemeClr val="bg1"/>
                </a:solidFill>
                <a:latin typeface="FangSong" panose="02010609060101010101" pitchFamily="49" charset="-122"/>
                <a:ea typeface="FangSong" panose="02010609060101010101" pitchFamily="49" charset="-122"/>
                <a:cs typeface="微软雅黑" charset="0"/>
              </a:rPr>
              <a:t> 哈希</a:t>
            </a:r>
          </a:p>
        </p:txBody>
      </p:sp>
    </p:spTree>
    <p:extLst>
      <p:ext uri="{BB962C8B-B14F-4D97-AF65-F5344CB8AC3E}">
        <p14:creationId xmlns:p14="http://schemas.microsoft.com/office/powerpoint/2010/main" val="3841396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DC035F-D04A-A945-A94A-1D2AC9C7B7ED}"/>
              </a:ext>
            </a:extLst>
          </p:cNvPr>
          <p:cNvSpPr txBox="1"/>
          <p:nvPr/>
        </p:nvSpPr>
        <p:spPr>
          <a:xfrm>
            <a:off x="1932504" y="2581835"/>
            <a:ext cx="2894473" cy="1107996"/>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kumimoji="1" lang="zh-CN" altLang="en-US" sz="6600" b="1">
                <a:effectLst>
                  <a:outerShdw blurRad="50800" dist="38100" dir="2700000" algn="tl" rotWithShape="0">
                    <a:prstClr val="black">
                      <a:alpha val="40000"/>
                    </a:prstClr>
                  </a:outerShdw>
                </a:effectLst>
                <a:latin typeface="FangSong" panose="02010609060101010101" pitchFamily="49" charset="-122"/>
                <a:ea typeface="FangSong" panose="02010609060101010101" pitchFamily="49" charset="-122"/>
              </a:rPr>
              <a:t>谢谢！</a:t>
            </a:r>
          </a:p>
        </p:txBody>
      </p:sp>
    </p:spTree>
    <p:extLst>
      <p:ext uri="{BB962C8B-B14F-4D97-AF65-F5344CB8AC3E}">
        <p14:creationId xmlns:p14="http://schemas.microsoft.com/office/powerpoint/2010/main" val="377087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612823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2</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开发环境配置</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447674"/>
            <a:ext cx="5004277"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虚拟环境的安装与配置</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3408576"/>
            <a:ext cx="4565673"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的安装与配置</a:t>
            </a:r>
          </a:p>
        </p:txBody>
      </p:sp>
      <p:sp>
        <p:nvSpPr>
          <p:cNvPr id="5" name="矩形 4">
            <a:extLst>
              <a:ext uri="{FF2B5EF4-FFF2-40B4-BE49-F238E27FC236}">
                <a16:creationId xmlns:a16="http://schemas.microsoft.com/office/drawing/2014/main" id="{31551922-6BC7-4348-906B-194D362FAD10}"/>
              </a:ext>
            </a:extLst>
          </p:cNvPr>
          <p:cNvSpPr/>
          <p:nvPr/>
        </p:nvSpPr>
        <p:spPr>
          <a:xfrm>
            <a:off x="2715369" y="1486772"/>
            <a:ext cx="4153701"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Python</a:t>
            </a:r>
            <a:r>
              <a:rPr kumimoji="1" lang="zh-CN" altLang="en-US" sz="3200" b="1">
                <a:latin typeface="FangSong" panose="02010609060101010101" pitchFamily="49" charset="-122"/>
                <a:ea typeface="FangSong" panose="02010609060101010101" pitchFamily="49" charset="-122"/>
              </a:rPr>
              <a:t> 安装与配置</a:t>
            </a:r>
          </a:p>
        </p:txBody>
      </p:sp>
      <p:sp>
        <p:nvSpPr>
          <p:cNvPr id="6" name="矩形 5">
            <a:extLst>
              <a:ext uri="{FF2B5EF4-FFF2-40B4-BE49-F238E27FC236}">
                <a16:creationId xmlns:a16="http://schemas.microsoft.com/office/drawing/2014/main" id="{94695985-981D-7D4D-AFBF-CE43BA7793F9}"/>
              </a:ext>
            </a:extLst>
          </p:cNvPr>
          <p:cNvSpPr/>
          <p:nvPr/>
        </p:nvSpPr>
        <p:spPr>
          <a:xfrm>
            <a:off x="2715369" y="4369478"/>
            <a:ext cx="4358886"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MySQL</a:t>
            </a:r>
            <a:r>
              <a:rPr kumimoji="1" lang="zh-CN" altLang="en-US" sz="3200" b="1">
                <a:latin typeface="FangSong" panose="02010609060101010101" pitchFamily="49" charset="-122"/>
                <a:ea typeface="FangSong" panose="02010609060101010101" pitchFamily="49" charset="-122"/>
              </a:rPr>
              <a:t> 的安装与配置</a:t>
            </a:r>
          </a:p>
        </p:txBody>
      </p:sp>
      <p:sp>
        <p:nvSpPr>
          <p:cNvPr id="7" name="矩形 6">
            <a:extLst>
              <a:ext uri="{FF2B5EF4-FFF2-40B4-BE49-F238E27FC236}">
                <a16:creationId xmlns:a16="http://schemas.microsoft.com/office/drawing/2014/main" id="{ADDEA19E-AD7B-0E4D-A884-243DC22C631C}"/>
              </a:ext>
            </a:extLst>
          </p:cNvPr>
          <p:cNvSpPr/>
          <p:nvPr/>
        </p:nvSpPr>
        <p:spPr>
          <a:xfrm>
            <a:off x="2715369" y="5330380"/>
            <a:ext cx="4772460"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PyCharm</a:t>
            </a:r>
            <a:r>
              <a:rPr kumimoji="1" lang="zh-CN" altLang="en-US" sz="3200" b="1">
                <a:latin typeface="FangSong" panose="02010609060101010101" pitchFamily="49" charset="-122"/>
                <a:ea typeface="FangSong" panose="02010609060101010101" pitchFamily="49" charset="-122"/>
              </a:rPr>
              <a:t> 的安装与配置</a:t>
            </a:r>
          </a:p>
        </p:txBody>
      </p:sp>
    </p:spTree>
    <p:extLst>
      <p:ext uri="{BB962C8B-B14F-4D97-AF65-F5344CB8AC3E}">
        <p14:creationId xmlns:p14="http://schemas.microsoft.com/office/powerpoint/2010/main" val="384121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Python</a:t>
            </a:r>
            <a:r>
              <a:rPr kumimoji="1" lang="zh-CN" altLang="en-US" sz="3600" b="1">
                <a:latin typeface="FangSong" panose="02010609060101010101" pitchFamily="49" charset="-122"/>
                <a:ea typeface="FangSong" panose="02010609060101010101" pitchFamily="49" charset="-122"/>
              </a:rPr>
              <a:t> 的安装与配置</a:t>
            </a:r>
            <a:endParaRPr kumimoji="1" lang="en-US" altLang="zh-CN" sz="3600" b="1">
              <a:latin typeface="FangSong" panose="02010609060101010101" pitchFamily="49" charset="-122"/>
              <a:ea typeface="FangSong" panose="02010609060101010101" pitchFamily="49" charset="-122"/>
            </a:endParaRPr>
          </a:p>
        </p:txBody>
      </p:sp>
      <p:sp>
        <p:nvSpPr>
          <p:cNvPr id="45" name="矩形 44">
            <a:extLst>
              <a:ext uri="{FF2B5EF4-FFF2-40B4-BE49-F238E27FC236}">
                <a16:creationId xmlns:a16="http://schemas.microsoft.com/office/drawing/2014/main" id="{D2C567AF-F5A2-F842-94AF-875B6CD68A6A}"/>
              </a:ext>
            </a:extLst>
          </p:cNvPr>
          <p:cNvSpPr/>
          <p:nvPr/>
        </p:nvSpPr>
        <p:spPr>
          <a:xfrm>
            <a:off x="775251" y="1274484"/>
            <a:ext cx="10611017" cy="830997"/>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Linux</a:t>
            </a:r>
            <a:r>
              <a:rPr kumimoji="1" lang="zh-CN" altLang="en-US" sz="2400" b="1">
                <a:latin typeface="FangSong" panose="02010609060101010101" pitchFamily="49" charset="-122"/>
                <a:ea typeface="FangSong" panose="02010609060101010101" pitchFamily="49" charset="-122"/>
              </a:rPr>
              <a:t> 和 </a:t>
            </a:r>
            <a:r>
              <a:rPr kumimoji="1" lang="en-US" altLang="zh-CN" sz="2400" b="1">
                <a:latin typeface="FangSong" panose="02010609060101010101" pitchFamily="49" charset="-122"/>
                <a:ea typeface="FangSong" panose="02010609060101010101" pitchFamily="49" charset="-122"/>
              </a:rPr>
              <a:t>Mac</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OS</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X</a:t>
            </a:r>
            <a:r>
              <a:rPr kumimoji="1" lang="zh-CN" altLang="en-US" sz="2400" b="1">
                <a:latin typeface="FangSong" panose="02010609060101010101" pitchFamily="49" charset="-122"/>
                <a:ea typeface="FangSong" panose="02010609060101010101" pitchFamily="49" charset="-122"/>
              </a:rPr>
              <a:t> 默认会附带 </a:t>
            </a: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2.7</a:t>
            </a:r>
            <a:r>
              <a:rPr kumimoji="1" lang="zh-CN" altLang="en-US" sz="2400" b="1">
                <a:latin typeface="FangSong" panose="02010609060101010101" pitchFamily="49" charset="-122"/>
                <a:ea typeface="FangSong" panose="02010609060101010101" pitchFamily="49" charset="-122"/>
              </a:rPr>
              <a:t>，需要安装 </a:t>
            </a: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3.7</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Django</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2.0</a:t>
            </a:r>
            <a:r>
              <a:rPr kumimoji="1" lang="zh-CN" altLang="en-US" sz="2400" b="1">
                <a:latin typeface="FangSong" panose="02010609060101010101" pitchFamily="49" charset="-122"/>
                <a:ea typeface="FangSong" panose="02010609060101010101" pitchFamily="49" charset="-122"/>
              </a:rPr>
              <a:t> 需要的 </a:t>
            </a: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 版本 </a:t>
            </a:r>
            <a:r>
              <a:rPr kumimoji="1" lang="en-US" altLang="zh-CN" sz="2400" b="1">
                <a:latin typeface="FangSong" panose="02010609060101010101" pitchFamily="49" charset="-122"/>
                <a:ea typeface="FangSong" panose="02010609060101010101" pitchFamily="49" charset="-122"/>
              </a:rPr>
              <a:t>&gt;=</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3.4</a:t>
            </a:r>
            <a:r>
              <a:rPr kumimoji="1" lang="zh-CN" altLang="en-US" sz="2400" b="1">
                <a:latin typeface="FangSong" panose="02010609060101010101" pitchFamily="49" charset="-122"/>
                <a:ea typeface="FangSong" panose="02010609060101010101" pitchFamily="49" charset="-122"/>
              </a:rPr>
              <a:t>）</a:t>
            </a:r>
          </a:p>
        </p:txBody>
      </p:sp>
      <p:sp>
        <p:nvSpPr>
          <p:cNvPr id="46" name="矩形 45">
            <a:extLst>
              <a:ext uri="{FF2B5EF4-FFF2-40B4-BE49-F238E27FC236}">
                <a16:creationId xmlns:a16="http://schemas.microsoft.com/office/drawing/2014/main" id="{FE65433C-3E37-A34E-97CA-9D89AF14A3D8}"/>
              </a:ext>
            </a:extLst>
          </p:cNvPr>
          <p:cNvSpPr/>
          <p:nvPr/>
        </p:nvSpPr>
        <p:spPr>
          <a:xfrm>
            <a:off x="775251" y="2442441"/>
            <a:ext cx="10730285" cy="830997"/>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pip</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3.4</a:t>
            </a:r>
            <a:r>
              <a:rPr kumimoji="1" lang="zh-CN" altLang="en-US" sz="2400" b="1">
                <a:latin typeface="FangSong" panose="02010609060101010101" pitchFamily="49" charset="-122"/>
                <a:ea typeface="FangSong" panose="02010609060101010101" pitchFamily="49" charset="-122"/>
              </a:rPr>
              <a:t> 及以上版本内置（更新：</a:t>
            </a:r>
            <a:r>
              <a:rPr kumimoji="1" lang="en-US" altLang="zh-CN" sz="2400" b="1">
                <a:latin typeface="FangSong" panose="02010609060101010101" pitchFamily="49" charset="-122"/>
                <a:ea typeface="FangSong" panose="02010609060101010101" pitchFamily="49" charset="-122"/>
              </a:rPr>
              <a:t>python3 -m pip install -U pip</a:t>
            </a:r>
            <a:r>
              <a:rPr kumimoji="1" lang="zh-CN" altLang="zh-CN" sz="2400" b="1">
                <a:latin typeface="FangSong" panose="02010609060101010101" pitchFamily="49" charset="-122"/>
                <a:ea typeface="FangSong" panose="02010609060101010101" pitchFamily="49" charset="-122"/>
              </a:rPr>
              <a:t> </a:t>
            </a:r>
            <a:r>
              <a:rPr kumimoji="1" lang="zh-CN" altLang="en-US" sz="2400" b="1">
                <a:latin typeface="FangSong" panose="02010609060101010101" pitchFamily="49" charset="-122"/>
                <a:ea typeface="FangSong" panose="02010609060101010101" pitchFamily="49" charset="-122"/>
              </a:rPr>
              <a:t>），常用的基本命令如下表所示</a:t>
            </a:r>
          </a:p>
        </p:txBody>
      </p:sp>
      <p:graphicFrame>
        <p:nvGraphicFramePr>
          <p:cNvPr id="47" name="表格 46">
            <a:extLst>
              <a:ext uri="{FF2B5EF4-FFF2-40B4-BE49-F238E27FC236}">
                <a16:creationId xmlns:a16="http://schemas.microsoft.com/office/drawing/2014/main" id="{374096B9-CD6C-FE4E-B796-7E58E5052364}"/>
              </a:ext>
            </a:extLst>
          </p:cNvPr>
          <p:cNvGraphicFramePr>
            <a:graphicFrameLocks noGrp="1"/>
          </p:cNvGraphicFramePr>
          <p:nvPr>
            <p:extLst>
              <p:ext uri="{D42A27DB-BD31-4B8C-83A1-F6EECF244321}">
                <p14:modId xmlns:p14="http://schemas.microsoft.com/office/powerpoint/2010/main" val="1107645217"/>
              </p:ext>
            </p:extLst>
          </p:nvPr>
        </p:nvGraphicFramePr>
        <p:xfrm>
          <a:off x="834884" y="3850153"/>
          <a:ext cx="10611018" cy="1854200"/>
        </p:xfrm>
        <a:graphic>
          <a:graphicData uri="http://schemas.openxmlformats.org/drawingml/2006/table">
            <a:tbl>
              <a:tblPr firstRow="1" bandRow="1">
                <a:tableStyleId>{9D7B26C5-4107-4FEC-AEDC-1716B250A1EF}</a:tableStyleId>
              </a:tblPr>
              <a:tblGrid>
                <a:gridCol w="5305509">
                  <a:extLst>
                    <a:ext uri="{9D8B030D-6E8A-4147-A177-3AD203B41FA5}">
                      <a16:colId xmlns:a16="http://schemas.microsoft.com/office/drawing/2014/main" val="168163111"/>
                    </a:ext>
                  </a:extLst>
                </a:gridCol>
                <a:gridCol w="5305509">
                  <a:extLst>
                    <a:ext uri="{9D8B030D-6E8A-4147-A177-3AD203B41FA5}">
                      <a16:colId xmlns:a16="http://schemas.microsoft.com/office/drawing/2014/main" val="1402941004"/>
                    </a:ext>
                  </a:extLst>
                </a:gridCol>
              </a:tblGrid>
              <a:tr h="370840">
                <a:tc>
                  <a:txBody>
                    <a:bodyPr/>
                    <a:lstStyle/>
                    <a:p>
                      <a:pPr algn="ctr"/>
                      <a:r>
                        <a:rPr lang="zh-CN" altLang="en-US" b="1">
                          <a:latin typeface="FangSong" panose="02010609060101010101" pitchFamily="49" charset="-122"/>
                          <a:ea typeface="FangSong" panose="02010609060101010101" pitchFamily="49" charset="-122"/>
                        </a:rPr>
                        <a:t>命令</a:t>
                      </a:r>
                    </a:p>
                  </a:txBody>
                  <a:tcPr/>
                </a:tc>
                <a:tc>
                  <a:txBody>
                    <a:bodyPr/>
                    <a:lstStyle/>
                    <a:p>
                      <a:pPr algn="ctr"/>
                      <a:r>
                        <a:rPr lang="zh-CN" altLang="en-US" b="1">
                          <a:latin typeface="FangSong" panose="02010609060101010101" pitchFamily="49" charset="-122"/>
                          <a:ea typeface="FangSong" panose="02010609060101010101" pitchFamily="49" charset="-122"/>
                        </a:rPr>
                        <a:t>功能</a:t>
                      </a:r>
                    </a:p>
                  </a:txBody>
                  <a:tcPr/>
                </a:tc>
                <a:extLst>
                  <a:ext uri="{0D108BD9-81ED-4DB2-BD59-A6C34878D82A}">
                    <a16:rowId xmlns:a16="http://schemas.microsoft.com/office/drawing/2014/main" val="590033258"/>
                  </a:ext>
                </a:extLst>
              </a:tr>
              <a:tr h="370840">
                <a:tc>
                  <a:txBody>
                    <a:bodyPr/>
                    <a:lstStyle/>
                    <a:p>
                      <a:r>
                        <a:rPr lang="en-US" altLang="zh-CN" sz="1800" b="1" kern="1200">
                          <a:solidFill>
                            <a:schemeClr val="tx1"/>
                          </a:solidFill>
                          <a:effectLst/>
                          <a:latin typeface="FangSong" panose="02010609060101010101" pitchFamily="49" charset="-122"/>
                          <a:ea typeface="FangSong" panose="02010609060101010101" pitchFamily="49" charset="-122"/>
                          <a:cs typeface="+mn-cs"/>
                        </a:rPr>
                        <a:t>pip install &lt;package&gt;</a:t>
                      </a:r>
                      <a:r>
                        <a:rPr lang="zh-CN" altLang="zh-CN" b="1">
                          <a:effectLst/>
                          <a:latin typeface="FangSong" panose="02010609060101010101" pitchFamily="49" charset="-122"/>
                          <a:ea typeface="FangSong" panose="02010609060101010101" pitchFamily="49" charset="-122"/>
                        </a:rPr>
                        <a:t> </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安装 </a:t>
                      </a:r>
                      <a:r>
                        <a:rPr lang="en-US" altLang="zh-CN" b="1">
                          <a:latin typeface="FangSong" panose="02010609060101010101" pitchFamily="49" charset="-122"/>
                          <a:ea typeface="FangSong" panose="02010609060101010101" pitchFamily="49" charset="-122"/>
                        </a:rPr>
                        <a:t>package</a:t>
                      </a:r>
                      <a:endParaRPr lang="zh-CN" altLang="en-US" b="1">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3491582605"/>
                  </a:ext>
                </a:extLst>
              </a:tr>
              <a:tr h="370840">
                <a:tc>
                  <a:txBody>
                    <a:bodyPr/>
                    <a:lstStyle/>
                    <a:p>
                      <a:r>
                        <a:rPr lang="en-US" altLang="zh-CN" sz="1800" b="1" kern="1200">
                          <a:solidFill>
                            <a:schemeClr val="tx1"/>
                          </a:solidFill>
                          <a:effectLst/>
                          <a:latin typeface="FangSong" panose="02010609060101010101" pitchFamily="49" charset="-122"/>
                          <a:ea typeface="FangSong" panose="02010609060101010101" pitchFamily="49" charset="-122"/>
                          <a:cs typeface="+mn-cs"/>
                        </a:rPr>
                        <a:t>pip install –U &lt;package&gt;</a:t>
                      </a:r>
                      <a:r>
                        <a:rPr lang="zh-CN" altLang="zh-CN" b="1">
                          <a:effectLst/>
                          <a:latin typeface="FangSong" panose="02010609060101010101" pitchFamily="49" charset="-122"/>
                          <a:ea typeface="FangSong" panose="02010609060101010101" pitchFamily="49" charset="-122"/>
                        </a:rPr>
                        <a:t> </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升级 </a:t>
                      </a:r>
                      <a:r>
                        <a:rPr lang="en-US" altLang="zh-CN" b="1">
                          <a:latin typeface="FangSong" panose="02010609060101010101" pitchFamily="49" charset="-122"/>
                          <a:ea typeface="FangSong" panose="02010609060101010101" pitchFamily="49" charset="-122"/>
                        </a:rPr>
                        <a:t>package</a:t>
                      </a:r>
                      <a:endParaRPr lang="zh-CN" altLang="en-US" b="1">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2352571881"/>
                  </a:ext>
                </a:extLst>
              </a:tr>
              <a:tr h="370840">
                <a:tc>
                  <a:txBody>
                    <a:bodyPr/>
                    <a:lstStyle/>
                    <a:p>
                      <a:r>
                        <a:rPr lang="en-US" altLang="zh-CN" sz="1800" b="1" kern="1200">
                          <a:solidFill>
                            <a:schemeClr val="tx1"/>
                          </a:solidFill>
                          <a:effectLst/>
                          <a:latin typeface="FangSong" panose="02010609060101010101" pitchFamily="49" charset="-122"/>
                          <a:ea typeface="FangSong" panose="02010609060101010101" pitchFamily="49" charset="-122"/>
                          <a:cs typeface="+mn-cs"/>
                        </a:rPr>
                        <a:t>pip uninstall &lt;package&gt;</a:t>
                      </a:r>
                      <a:r>
                        <a:rPr lang="zh-CN" altLang="zh-CN" b="1">
                          <a:effectLst/>
                          <a:latin typeface="FangSong" panose="02010609060101010101" pitchFamily="49" charset="-122"/>
                          <a:ea typeface="FangSong" panose="02010609060101010101" pitchFamily="49" charset="-122"/>
                        </a:rPr>
                        <a:t> </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卸载 </a:t>
                      </a:r>
                      <a:r>
                        <a:rPr lang="en-US" altLang="zh-CN" b="1">
                          <a:latin typeface="FangSong" panose="02010609060101010101" pitchFamily="49" charset="-122"/>
                          <a:ea typeface="FangSong" panose="02010609060101010101" pitchFamily="49" charset="-122"/>
                        </a:rPr>
                        <a:t>package</a:t>
                      </a:r>
                      <a:endParaRPr lang="zh-CN" altLang="en-US" b="1">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705564868"/>
                  </a:ext>
                </a:extLst>
              </a:tr>
              <a:tr h="370840">
                <a:tc>
                  <a:txBody>
                    <a:bodyPr/>
                    <a:lstStyle/>
                    <a:p>
                      <a:r>
                        <a:rPr lang="en-US" altLang="zh-CN" sz="1800" b="1" kern="1200">
                          <a:solidFill>
                            <a:schemeClr val="tx1"/>
                          </a:solidFill>
                          <a:effectLst/>
                          <a:latin typeface="FangSong" panose="02010609060101010101" pitchFamily="49" charset="-122"/>
                          <a:ea typeface="FangSong" panose="02010609060101010101" pitchFamily="49" charset="-122"/>
                          <a:cs typeface="+mn-cs"/>
                        </a:rPr>
                        <a:t>pip list</a:t>
                      </a:r>
                      <a:r>
                        <a:rPr lang="zh-CN" altLang="zh-CN" b="1">
                          <a:effectLst/>
                          <a:latin typeface="FangSong" panose="02010609060101010101" pitchFamily="49" charset="-122"/>
                          <a:ea typeface="FangSong" panose="02010609060101010101" pitchFamily="49" charset="-122"/>
                        </a:rPr>
                        <a:t> </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列出已经安装的 </a:t>
                      </a:r>
                      <a:r>
                        <a:rPr lang="en-US" altLang="zh-CN" b="1">
                          <a:latin typeface="FangSong" panose="02010609060101010101" pitchFamily="49" charset="-122"/>
                          <a:ea typeface="FangSong" panose="02010609060101010101" pitchFamily="49" charset="-122"/>
                        </a:rPr>
                        <a:t>package</a:t>
                      </a:r>
                      <a:endParaRPr lang="zh-CN" altLang="en-US" b="1">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2348082110"/>
                  </a:ext>
                </a:extLst>
              </a:tr>
            </a:tbl>
          </a:graphicData>
        </a:graphic>
      </p:graphicFrame>
      <p:sp>
        <p:nvSpPr>
          <p:cNvPr id="48" name="矩形 47">
            <a:extLst>
              <a:ext uri="{FF2B5EF4-FFF2-40B4-BE49-F238E27FC236}">
                <a16:creationId xmlns:a16="http://schemas.microsoft.com/office/drawing/2014/main" id="{9CBD975B-2D89-8346-ABCF-812F43083450}"/>
              </a:ext>
            </a:extLst>
          </p:cNvPr>
          <p:cNvSpPr/>
          <p:nvPr/>
        </p:nvSpPr>
        <p:spPr>
          <a:xfrm>
            <a:off x="4594614" y="5927625"/>
            <a:ext cx="2972289" cy="461665"/>
          </a:xfrm>
          <a:prstGeom prst="rect">
            <a:avLst/>
          </a:prstGeom>
        </p:spPr>
        <p:txBody>
          <a:bodyPr wrap="none">
            <a:spAutoFit/>
          </a:bodyPr>
          <a:lstStyle/>
          <a:p>
            <a:r>
              <a:rPr kumimoji="1" lang="en-US" altLang="zh-CN" sz="2400" b="1" i="1">
                <a:solidFill>
                  <a:srgbClr val="C00000"/>
                </a:solidFill>
                <a:latin typeface="FangSong" panose="02010609060101010101" pitchFamily="49" charset="-122"/>
                <a:ea typeface="FangSong" panose="02010609060101010101" pitchFamily="49" charset="-122"/>
              </a:rPr>
              <a:t>pip</a:t>
            </a:r>
            <a:r>
              <a:rPr kumimoji="1" lang="zh-CN" altLang="en-US" sz="2400" b="1" i="1">
                <a:solidFill>
                  <a:srgbClr val="C00000"/>
                </a:solidFill>
                <a:latin typeface="FangSong" panose="02010609060101010101" pitchFamily="49" charset="-122"/>
                <a:ea typeface="FangSong" panose="02010609060101010101" pitchFamily="49" charset="-122"/>
              </a:rPr>
              <a:t> 常用的基本命令</a:t>
            </a:r>
          </a:p>
        </p:txBody>
      </p:sp>
    </p:spTree>
    <p:extLst>
      <p:ext uri="{BB962C8B-B14F-4D97-AF65-F5344CB8AC3E}">
        <p14:creationId xmlns:p14="http://schemas.microsoft.com/office/powerpoint/2010/main" val="3148275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483087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虚拟环境的安装与配置</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272515"/>
            <a:ext cx="10344648"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Virtualenv</a:t>
            </a:r>
            <a:r>
              <a:rPr lang="zh-CN" altLang="en-US" sz="2400" b="1">
                <a:latin typeface="FangSong" panose="02010609060101010101" pitchFamily="49" charset="-122"/>
                <a:ea typeface="FangSong" panose="02010609060101010101" pitchFamily="49" charset="-122"/>
              </a:rPr>
              <a:t>：让每个应用</a:t>
            </a:r>
            <a:r>
              <a:rPr lang="en-US" altLang="zh-CN" sz="2400" b="1">
                <a:latin typeface="FangSong" panose="02010609060101010101" pitchFamily="49" charset="-122"/>
                <a:ea typeface="FangSong" panose="02010609060101010101" pitchFamily="49" charset="-122"/>
              </a:rPr>
              <a:t>/</a:t>
            </a:r>
            <a:r>
              <a:rPr lang="zh-CN" altLang="en-US" sz="2400" b="1">
                <a:latin typeface="FangSong" panose="02010609060101010101" pitchFamily="49" charset="-122"/>
                <a:ea typeface="FangSong" panose="02010609060101010101" pitchFamily="49" charset="-122"/>
              </a:rPr>
              <a:t>工程都有自己的运行时环境，需要注意的地方</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740263" y="1938130"/>
            <a:ext cx="5662860"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安装 </a:t>
            </a:r>
            <a:r>
              <a:rPr lang="en-US" altLang="zh-CN" sz="2000" b="1">
                <a:latin typeface="FangSong" panose="02010609060101010101" pitchFamily="49" charset="-122"/>
                <a:ea typeface="FangSong" panose="02010609060101010101" pitchFamily="49" charset="-122"/>
              </a:rPr>
              <a:t>Virtualenv</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pip install virtualenv</a:t>
            </a:r>
            <a:endParaRPr lang="zh-CN" altLang="zh-CN" sz="20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F2939A09-397D-DE49-A4FB-A42E18DE3CBE}"/>
              </a:ext>
            </a:extLst>
          </p:cNvPr>
          <p:cNvSpPr txBox="1"/>
          <p:nvPr/>
        </p:nvSpPr>
        <p:spPr>
          <a:xfrm>
            <a:off x="1740262" y="2542190"/>
            <a:ext cx="10085391" cy="707886"/>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给 </a:t>
            </a:r>
            <a:r>
              <a:rPr lang="en-US" altLang="zh-CN" sz="2000" b="1">
                <a:latin typeface="FangSong" panose="02010609060101010101" pitchFamily="49" charset="-122"/>
                <a:ea typeface="FangSong" panose="02010609060101010101" pitchFamily="49" charset="-122"/>
              </a:rPr>
              <a:t>BBS</a:t>
            </a:r>
            <a:r>
              <a:rPr lang="zh-CN" altLang="en-US" sz="2000" b="1">
                <a:latin typeface="FangSong" panose="02010609060101010101" pitchFamily="49" charset="-122"/>
                <a:ea typeface="FangSong" panose="02010609060101010101" pitchFamily="49" charset="-122"/>
              </a:rPr>
              <a:t> 应用创建虚拟环境（注意命名）：</a:t>
            </a:r>
            <a:r>
              <a:rPr lang="en-US" altLang="zh-CN" sz="2000" b="1">
                <a:latin typeface="FangSong" panose="02010609060101010101" pitchFamily="49" charset="-122"/>
                <a:ea typeface="FangSong" panose="02010609060101010101" pitchFamily="49" charset="-122"/>
              </a:rPr>
              <a:t>virtualenv -p /usr/local/bin/python3.7 bbs_python37</a:t>
            </a:r>
            <a:r>
              <a:rPr lang="zh-CN" altLang="zh-CN" sz="2000" b="1">
                <a:latin typeface="FangSong" panose="02010609060101010101" pitchFamily="49" charset="-122"/>
                <a:ea typeface="FangSong" panose="02010609060101010101" pitchFamily="49" charset="-122"/>
              </a:rPr>
              <a:t> </a:t>
            </a:r>
          </a:p>
        </p:txBody>
      </p:sp>
      <p:sp>
        <p:nvSpPr>
          <p:cNvPr id="16" name="文本框 15">
            <a:extLst>
              <a:ext uri="{FF2B5EF4-FFF2-40B4-BE49-F238E27FC236}">
                <a16:creationId xmlns:a16="http://schemas.microsoft.com/office/drawing/2014/main" id="{1784879E-AA7F-0C4E-B348-DAF803CBA6F2}"/>
              </a:ext>
            </a:extLst>
          </p:cNvPr>
          <p:cNvSpPr txBox="1"/>
          <p:nvPr/>
        </p:nvSpPr>
        <p:spPr>
          <a:xfrm>
            <a:off x="1740261" y="3454026"/>
            <a:ext cx="10085391"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进入虚拟环境：</a:t>
            </a:r>
            <a:r>
              <a:rPr lang="en-US" altLang="zh-CN" sz="2000" b="1">
                <a:latin typeface="FangSong" panose="02010609060101010101" pitchFamily="49" charset="-122"/>
                <a:ea typeface="FangSong" panose="02010609060101010101" pitchFamily="49" charset="-122"/>
              </a:rPr>
              <a:t>source ./bin/activate</a:t>
            </a:r>
            <a:endParaRPr lang="zh-CN" altLang="zh-CN" sz="2000" b="1">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D2C1E2E7-922C-8749-A6BA-BFA3677F9D3E}"/>
              </a:ext>
            </a:extLst>
          </p:cNvPr>
          <p:cNvSpPr txBox="1"/>
          <p:nvPr/>
        </p:nvSpPr>
        <p:spPr>
          <a:xfrm>
            <a:off x="1740260" y="4058086"/>
            <a:ext cx="10085391"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退出虚拟环境：</a:t>
            </a:r>
            <a:r>
              <a:rPr lang="en-US" altLang="zh-CN" sz="2000" b="1">
                <a:latin typeface="FangSong" panose="02010609060101010101" pitchFamily="49" charset="-122"/>
                <a:ea typeface="FangSong" panose="02010609060101010101" pitchFamily="49" charset="-122"/>
              </a:rPr>
              <a:t>deactivate</a:t>
            </a:r>
            <a:r>
              <a:rPr lang="zh-CN" altLang="zh-CN" sz="2000" b="1">
                <a:latin typeface="FangSong" panose="02010609060101010101" pitchFamily="49" charset="-122"/>
                <a:ea typeface="FangSong" panose="02010609060101010101" pitchFamily="49" charset="-122"/>
              </a:rPr>
              <a:t> </a:t>
            </a:r>
          </a:p>
        </p:txBody>
      </p:sp>
    </p:spTree>
    <p:extLst>
      <p:ext uri="{BB962C8B-B14F-4D97-AF65-F5344CB8AC3E}">
        <p14:creationId xmlns:p14="http://schemas.microsoft.com/office/powerpoint/2010/main" val="136382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51020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的安装与配置</a:t>
            </a:r>
          </a:p>
        </p:txBody>
      </p:sp>
      <p:sp>
        <p:nvSpPr>
          <p:cNvPr id="5" name="文本框 4">
            <a:extLst>
              <a:ext uri="{FF2B5EF4-FFF2-40B4-BE49-F238E27FC236}">
                <a16:creationId xmlns:a16="http://schemas.microsoft.com/office/drawing/2014/main" id="{CA743FD0-86D3-A942-8577-3DB48C5D84A4}"/>
              </a:ext>
            </a:extLst>
          </p:cNvPr>
          <p:cNvSpPr txBox="1"/>
          <p:nvPr/>
        </p:nvSpPr>
        <p:spPr>
          <a:xfrm>
            <a:off x="992918" y="1237331"/>
            <a:ext cx="10344648"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是 </a:t>
            </a: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包，使用 </a:t>
            </a:r>
            <a:r>
              <a:rPr lang="en-US" altLang="zh-CN" sz="2400" b="1">
                <a:latin typeface="FangSong" panose="02010609060101010101" pitchFamily="49" charset="-122"/>
                <a:ea typeface="FangSong" panose="02010609060101010101" pitchFamily="49" charset="-122"/>
              </a:rPr>
              <a:t>pip</a:t>
            </a:r>
            <a:r>
              <a:rPr lang="zh-CN" altLang="en-US" sz="2400" b="1">
                <a:latin typeface="FangSong" panose="02010609060101010101" pitchFamily="49" charset="-122"/>
                <a:ea typeface="FangSong" panose="02010609060101010101" pitchFamily="49" charset="-122"/>
              </a:rPr>
              <a:t> 工具在虚拟环境中安装</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742C3CE2-57DC-AE45-A9FD-9FAA27D71E6B}"/>
              </a:ext>
            </a:extLst>
          </p:cNvPr>
          <p:cNvSpPr/>
          <p:nvPr/>
        </p:nvSpPr>
        <p:spPr>
          <a:xfrm>
            <a:off x="1259252" y="1867762"/>
            <a:ext cx="7872047"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pip install django==2.0.7</a:t>
            </a:r>
          </a:p>
        </p:txBody>
      </p:sp>
      <p:sp>
        <p:nvSpPr>
          <p:cNvPr id="18" name="矩形 17">
            <a:extLst>
              <a:ext uri="{FF2B5EF4-FFF2-40B4-BE49-F238E27FC236}">
                <a16:creationId xmlns:a16="http://schemas.microsoft.com/office/drawing/2014/main" id="{7D7BCDA1-447D-444D-8B37-091B872D6EFB}"/>
              </a:ext>
            </a:extLst>
          </p:cNvPr>
          <p:cNvSpPr/>
          <p:nvPr/>
        </p:nvSpPr>
        <p:spPr>
          <a:xfrm>
            <a:off x="645114" y="2436638"/>
            <a:ext cx="11040255" cy="400110"/>
          </a:xfrm>
          <a:prstGeom prst="rect">
            <a:avLst/>
          </a:prstGeom>
        </p:spPr>
        <p:txBody>
          <a:bodyPr wrap="square">
            <a:spAutoFit/>
          </a:bodyPr>
          <a:lstStyle/>
          <a:p>
            <a:r>
              <a:rPr kumimoji="1" lang="zh-CN" altLang="en-US" sz="2000" b="1">
                <a:solidFill>
                  <a:srgbClr val="C00000"/>
                </a:solidFill>
                <a:latin typeface="FangSong" panose="02010609060101010101" pitchFamily="49" charset="-122"/>
                <a:ea typeface="FangSong" panose="02010609060101010101" pitchFamily="49" charset="-122"/>
              </a:rPr>
              <a:t>说明：这里指定了需要安装的 </a:t>
            </a:r>
            <a:r>
              <a:rPr kumimoji="1" lang="en-US" altLang="zh-CN" sz="2000" b="1">
                <a:solidFill>
                  <a:srgbClr val="C00000"/>
                </a:solidFill>
                <a:latin typeface="FangSong" panose="02010609060101010101" pitchFamily="49" charset="-122"/>
                <a:ea typeface="FangSong" panose="02010609060101010101" pitchFamily="49" charset="-122"/>
              </a:rPr>
              <a:t>Django </a:t>
            </a:r>
            <a:r>
              <a:rPr kumimoji="1" lang="zh-CN" altLang="en-US" sz="2000" b="1">
                <a:solidFill>
                  <a:srgbClr val="C00000"/>
                </a:solidFill>
                <a:latin typeface="FangSong" panose="02010609060101010101" pitchFamily="49" charset="-122"/>
                <a:ea typeface="FangSong" panose="02010609060101010101" pitchFamily="49" charset="-122"/>
              </a:rPr>
              <a:t>的版本，如果不指定，</a:t>
            </a:r>
            <a:r>
              <a:rPr kumimoji="1" lang="en-US" altLang="zh-CN" sz="2000" b="1">
                <a:solidFill>
                  <a:srgbClr val="C00000"/>
                </a:solidFill>
                <a:latin typeface="FangSong" panose="02010609060101010101" pitchFamily="49" charset="-122"/>
                <a:ea typeface="FangSong" panose="02010609060101010101" pitchFamily="49" charset="-122"/>
              </a:rPr>
              <a:t>pip </a:t>
            </a:r>
            <a:r>
              <a:rPr kumimoji="1" lang="zh-CN" altLang="en-US" sz="2000" b="1">
                <a:solidFill>
                  <a:srgbClr val="C00000"/>
                </a:solidFill>
                <a:latin typeface="FangSong" panose="02010609060101010101" pitchFamily="49" charset="-122"/>
                <a:ea typeface="FangSong" panose="02010609060101010101" pitchFamily="49" charset="-122"/>
              </a:rPr>
              <a:t>命令会选择安装最新的版本。</a:t>
            </a:r>
          </a:p>
        </p:txBody>
      </p:sp>
      <p:sp>
        <p:nvSpPr>
          <p:cNvPr id="19" name="文本框 18">
            <a:extLst>
              <a:ext uri="{FF2B5EF4-FFF2-40B4-BE49-F238E27FC236}">
                <a16:creationId xmlns:a16="http://schemas.microsoft.com/office/drawing/2014/main" id="{CA7F5AEF-668A-CC49-A4E4-903D3C60DF4D}"/>
              </a:ext>
            </a:extLst>
          </p:cNvPr>
          <p:cNvSpPr txBox="1"/>
          <p:nvPr/>
        </p:nvSpPr>
        <p:spPr>
          <a:xfrm>
            <a:off x="992917" y="3112725"/>
            <a:ext cx="10344648"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验证在虚拟环境中安装了 </a:t>
            </a: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，且版本是指定的</a:t>
            </a:r>
            <a:endParaRPr lang="en-US" altLang="zh-CN" sz="2400" b="1">
              <a:latin typeface="FangSong" panose="02010609060101010101" pitchFamily="49" charset="-122"/>
              <a:ea typeface="FangSong" panose="02010609060101010101" pitchFamily="49" charset="-122"/>
            </a:endParaRPr>
          </a:p>
        </p:txBody>
      </p:sp>
      <p:pic>
        <p:nvPicPr>
          <p:cNvPr id="2" name="图片 1">
            <a:extLst>
              <a:ext uri="{FF2B5EF4-FFF2-40B4-BE49-F238E27FC236}">
                <a16:creationId xmlns:a16="http://schemas.microsoft.com/office/drawing/2014/main" id="{D2AC15E5-6C93-0F49-BAC9-CD72A7D207BB}"/>
              </a:ext>
            </a:extLst>
          </p:cNvPr>
          <p:cNvPicPr>
            <a:picLocks noChangeAspect="1"/>
          </p:cNvPicPr>
          <p:nvPr/>
        </p:nvPicPr>
        <p:blipFill>
          <a:blip r:embed="rId3"/>
          <a:stretch>
            <a:fillRect/>
          </a:stretch>
        </p:blipFill>
        <p:spPr>
          <a:xfrm>
            <a:off x="1771650" y="3740150"/>
            <a:ext cx="8089900" cy="1943100"/>
          </a:xfrm>
          <a:prstGeom prst="rect">
            <a:avLst/>
          </a:prstGeom>
        </p:spPr>
      </p:pic>
      <p:sp>
        <p:nvSpPr>
          <p:cNvPr id="22" name="矩形 21">
            <a:extLst>
              <a:ext uri="{FF2B5EF4-FFF2-40B4-BE49-F238E27FC236}">
                <a16:creationId xmlns:a16="http://schemas.microsoft.com/office/drawing/2014/main" id="{2318D145-6727-F94B-9BA2-157A7065D00F}"/>
              </a:ext>
            </a:extLst>
          </p:cNvPr>
          <p:cNvSpPr/>
          <p:nvPr/>
        </p:nvSpPr>
        <p:spPr>
          <a:xfrm>
            <a:off x="441914" y="5849010"/>
            <a:ext cx="11243455" cy="400110"/>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以上输出显示，当前的 </a:t>
            </a:r>
            <a:r>
              <a:rPr kumimoji="1" lang="en-US" altLang="zh-CN" sz="2000" b="1">
                <a:latin typeface="FangSong" panose="02010609060101010101" pitchFamily="49" charset="-122"/>
                <a:ea typeface="FangSong" panose="02010609060101010101" pitchFamily="49" charset="-122"/>
              </a:rPr>
              <a:t>Python </a:t>
            </a:r>
            <a:r>
              <a:rPr kumimoji="1" lang="zh-CN" altLang="en-US" sz="2000" b="1">
                <a:latin typeface="FangSong" panose="02010609060101010101" pitchFamily="49" charset="-122"/>
                <a:ea typeface="FangSong" panose="02010609060101010101" pitchFamily="49" charset="-122"/>
              </a:rPr>
              <a:t>虚拟环境成功安装了 </a:t>
            </a:r>
            <a:r>
              <a:rPr kumimoji="1" lang="en-US" altLang="zh-CN" sz="2000" b="1">
                <a:latin typeface="FangSong" panose="02010609060101010101" pitchFamily="49" charset="-122"/>
                <a:ea typeface="FangSong" panose="02010609060101010101" pitchFamily="49" charset="-122"/>
              </a:rPr>
              <a:t>django </a:t>
            </a:r>
            <a:r>
              <a:rPr kumimoji="1" lang="zh-CN" altLang="en-US" sz="2000" b="1">
                <a:latin typeface="FangSong" panose="02010609060101010101" pitchFamily="49" charset="-122"/>
                <a:ea typeface="FangSong" panose="02010609060101010101" pitchFamily="49" charset="-122"/>
              </a:rPr>
              <a:t>模块，且版本号是 </a:t>
            </a:r>
            <a:r>
              <a:rPr kumimoji="1" lang="en-US" altLang="zh-CN" sz="2000" b="1">
                <a:latin typeface="FangSong" panose="02010609060101010101" pitchFamily="49" charset="-122"/>
                <a:ea typeface="FangSong" panose="02010609060101010101" pitchFamily="49" charset="-122"/>
              </a:rPr>
              <a:t>2.0.7</a:t>
            </a:r>
            <a:r>
              <a:rPr kumimoji="1" lang="zh-CN" altLang="en-US" sz="2000" b="1">
                <a:latin typeface="FangSong" panose="02010609060101010101" pitchFamily="49" charset="-122"/>
                <a:ea typeface="FangSong" panose="02010609060101010101" pitchFamily="49" charset="-122"/>
              </a:rPr>
              <a:t>，符合预期。</a:t>
            </a:r>
          </a:p>
        </p:txBody>
      </p:sp>
    </p:spTree>
    <p:extLst>
      <p:ext uri="{BB962C8B-B14F-4D97-AF65-F5344CB8AC3E}">
        <p14:creationId xmlns:p14="http://schemas.microsoft.com/office/powerpoint/2010/main" val="89203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MySQL</a:t>
            </a:r>
            <a:r>
              <a:rPr kumimoji="1" lang="zh-CN" altLang="en-US" sz="3600" b="1">
                <a:latin typeface="FangSong" panose="02010609060101010101" pitchFamily="49" charset="-122"/>
                <a:ea typeface="FangSong" panose="02010609060101010101" pitchFamily="49" charset="-122"/>
              </a:rPr>
              <a:t> 的安装与配置</a:t>
            </a:r>
            <a:endParaRPr kumimoji="1" lang="en-US" altLang="zh-CN" sz="3600" b="1">
              <a:latin typeface="FangSong" panose="02010609060101010101" pitchFamily="49" charset="-122"/>
              <a:ea typeface="FangSong" panose="02010609060101010101" pitchFamily="49" charset="-122"/>
            </a:endParaRPr>
          </a:p>
        </p:txBody>
      </p:sp>
      <p:sp>
        <p:nvSpPr>
          <p:cNvPr id="45" name="矩形 44">
            <a:extLst>
              <a:ext uri="{FF2B5EF4-FFF2-40B4-BE49-F238E27FC236}">
                <a16:creationId xmlns:a16="http://schemas.microsoft.com/office/drawing/2014/main" id="{D2C567AF-F5A2-F842-94AF-875B6CD68A6A}"/>
              </a:ext>
            </a:extLst>
          </p:cNvPr>
          <p:cNvSpPr/>
          <p:nvPr/>
        </p:nvSpPr>
        <p:spPr>
          <a:xfrm>
            <a:off x="775250" y="982590"/>
            <a:ext cx="10611017" cy="1569660"/>
          </a:xfrm>
          <a:prstGeom prst="rect">
            <a:avLst/>
          </a:prstGeom>
        </p:spPr>
        <p:txBody>
          <a:bodyPr wrap="square">
            <a:spAutoFit/>
          </a:bodyPr>
          <a:lstStyle/>
          <a:p>
            <a:pPr marL="342900" indent="-342900">
              <a:buFont typeface="Wingdings" pitchFamily="2" charset="2"/>
              <a:buChar char="l"/>
            </a:pPr>
            <a:r>
              <a:rPr kumimoji="1" lang="zh-CN" altLang="en-US" sz="2400" b="1">
                <a:latin typeface="FangSong" panose="02010609060101010101" pitchFamily="49" charset="-122"/>
                <a:ea typeface="FangSong" panose="02010609060101010101" pitchFamily="49" charset="-122"/>
              </a:rPr>
              <a:t>需要去 </a:t>
            </a:r>
            <a:r>
              <a:rPr kumimoji="1" lang="en-US" altLang="zh-CN" sz="2400" b="1">
                <a:latin typeface="FangSong" panose="02010609060101010101" pitchFamily="49" charset="-122"/>
                <a:ea typeface="FangSong" panose="02010609060101010101" pitchFamily="49" charset="-122"/>
              </a:rPr>
              <a:t>MySQL </a:t>
            </a:r>
            <a:r>
              <a:rPr kumimoji="1" lang="zh-CN" altLang="en-US" sz="2400" b="1">
                <a:latin typeface="FangSong" panose="02010609060101010101" pitchFamily="49" charset="-122"/>
                <a:ea typeface="FangSong" panose="02010609060101010101" pitchFamily="49" charset="-122"/>
              </a:rPr>
              <a:t>的官方网站下载适合操作系统的安装文件。官网上面提供了两种 安装文件，一种是可以直接运行的安装包，另一种是需要再去配置的压缩包。本质上来说，这两种文件是一样的，最好选择第一种安装文件，即应用程序安装包。</a:t>
            </a:r>
          </a:p>
        </p:txBody>
      </p:sp>
      <p:pic>
        <p:nvPicPr>
          <p:cNvPr id="6" name="图片 5">
            <a:extLst>
              <a:ext uri="{FF2B5EF4-FFF2-40B4-BE49-F238E27FC236}">
                <a16:creationId xmlns:a16="http://schemas.microsoft.com/office/drawing/2014/main" id="{BE3B3DDD-F52D-EC41-BE10-230188811B5F}"/>
              </a:ext>
            </a:extLst>
          </p:cNvPr>
          <p:cNvPicPr>
            <a:picLocks noChangeAspect="1"/>
          </p:cNvPicPr>
          <p:nvPr/>
        </p:nvPicPr>
        <p:blipFill>
          <a:blip r:embed="rId3"/>
          <a:stretch>
            <a:fillRect/>
          </a:stretch>
        </p:blipFill>
        <p:spPr>
          <a:xfrm>
            <a:off x="650303" y="2696470"/>
            <a:ext cx="5059775" cy="3541842"/>
          </a:xfrm>
          <a:prstGeom prst="rect">
            <a:avLst/>
          </a:prstGeom>
        </p:spPr>
      </p:pic>
      <p:pic>
        <p:nvPicPr>
          <p:cNvPr id="8" name="图片 7">
            <a:extLst>
              <a:ext uri="{FF2B5EF4-FFF2-40B4-BE49-F238E27FC236}">
                <a16:creationId xmlns:a16="http://schemas.microsoft.com/office/drawing/2014/main" id="{14F543F4-ED6A-ED40-8FFB-1C4AB64C06E8}"/>
              </a:ext>
            </a:extLst>
          </p:cNvPr>
          <p:cNvPicPr>
            <a:picLocks noChangeAspect="1"/>
          </p:cNvPicPr>
          <p:nvPr/>
        </p:nvPicPr>
        <p:blipFill>
          <a:blip r:embed="rId4"/>
          <a:stretch>
            <a:fillRect/>
          </a:stretch>
        </p:blipFill>
        <p:spPr>
          <a:xfrm>
            <a:off x="6382736" y="2696470"/>
            <a:ext cx="5003531" cy="3532380"/>
          </a:xfrm>
          <a:prstGeom prst="rect">
            <a:avLst/>
          </a:prstGeom>
        </p:spPr>
      </p:pic>
      <p:sp>
        <p:nvSpPr>
          <p:cNvPr id="13" name="矩形 12">
            <a:extLst>
              <a:ext uri="{FF2B5EF4-FFF2-40B4-BE49-F238E27FC236}">
                <a16:creationId xmlns:a16="http://schemas.microsoft.com/office/drawing/2014/main" id="{B9E427C7-5888-D84A-A0C8-C20743014F27}"/>
              </a:ext>
            </a:extLst>
          </p:cNvPr>
          <p:cNvSpPr/>
          <p:nvPr/>
        </p:nvSpPr>
        <p:spPr>
          <a:xfrm>
            <a:off x="2234317" y="6344468"/>
            <a:ext cx="1422184" cy="461665"/>
          </a:xfrm>
          <a:prstGeom prst="rect">
            <a:avLst/>
          </a:prstGeom>
        </p:spPr>
        <p:txBody>
          <a:bodyPr wrap="none">
            <a:spAutoFit/>
          </a:bodyPr>
          <a:lstStyle/>
          <a:p>
            <a:r>
              <a:rPr kumimoji="1" lang="zh-CN" altLang="en-US" sz="2400" b="1" i="1">
                <a:solidFill>
                  <a:srgbClr val="C00000"/>
                </a:solidFill>
                <a:latin typeface="FangSong" panose="02010609060101010101" pitchFamily="49" charset="-122"/>
                <a:ea typeface="FangSong" panose="02010609060101010101" pitchFamily="49" charset="-122"/>
              </a:rPr>
              <a:t>开始安装</a:t>
            </a:r>
          </a:p>
        </p:txBody>
      </p:sp>
      <p:sp>
        <p:nvSpPr>
          <p:cNvPr id="14" name="矩形 13">
            <a:extLst>
              <a:ext uri="{FF2B5EF4-FFF2-40B4-BE49-F238E27FC236}">
                <a16:creationId xmlns:a16="http://schemas.microsoft.com/office/drawing/2014/main" id="{3082292B-0EBD-F04D-AF2D-323B1067EC25}"/>
              </a:ext>
            </a:extLst>
          </p:cNvPr>
          <p:cNvSpPr/>
          <p:nvPr/>
        </p:nvSpPr>
        <p:spPr>
          <a:xfrm>
            <a:off x="8173409" y="6344469"/>
            <a:ext cx="1422184" cy="461665"/>
          </a:xfrm>
          <a:prstGeom prst="rect">
            <a:avLst/>
          </a:prstGeom>
        </p:spPr>
        <p:txBody>
          <a:bodyPr wrap="none">
            <a:spAutoFit/>
          </a:bodyPr>
          <a:lstStyle/>
          <a:p>
            <a:r>
              <a:rPr kumimoji="1" lang="zh-CN" altLang="en-US" sz="2400" b="1" i="1">
                <a:solidFill>
                  <a:srgbClr val="C00000"/>
                </a:solidFill>
                <a:latin typeface="FangSong" panose="02010609060101010101" pitchFamily="49" charset="-122"/>
                <a:ea typeface="FangSong" panose="02010609060101010101" pitchFamily="49" charset="-122"/>
              </a:rPr>
              <a:t>安装完成</a:t>
            </a:r>
          </a:p>
        </p:txBody>
      </p:sp>
    </p:spTree>
    <p:extLst>
      <p:ext uri="{BB962C8B-B14F-4D97-AF65-F5344CB8AC3E}">
        <p14:creationId xmlns:p14="http://schemas.microsoft.com/office/powerpoint/2010/main" val="326100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MySQL</a:t>
            </a:r>
            <a:r>
              <a:rPr kumimoji="1" lang="zh-CN" altLang="en-US" sz="3600" b="1">
                <a:latin typeface="FangSong" panose="02010609060101010101" pitchFamily="49" charset="-122"/>
                <a:ea typeface="FangSong" panose="02010609060101010101" pitchFamily="49" charset="-122"/>
              </a:rPr>
              <a:t> 的安装与配置</a:t>
            </a:r>
            <a:endParaRPr kumimoji="1" lang="en-US" altLang="zh-CN" sz="3600" b="1">
              <a:latin typeface="FangSong" panose="02010609060101010101" pitchFamily="49" charset="-122"/>
              <a:ea typeface="FangSong" panose="02010609060101010101" pitchFamily="49" charset="-122"/>
            </a:endParaRPr>
          </a:p>
        </p:txBody>
      </p:sp>
      <p:sp>
        <p:nvSpPr>
          <p:cNvPr id="45" name="矩形 44">
            <a:extLst>
              <a:ext uri="{FF2B5EF4-FFF2-40B4-BE49-F238E27FC236}">
                <a16:creationId xmlns:a16="http://schemas.microsoft.com/office/drawing/2014/main" id="{D2C567AF-F5A2-F842-94AF-875B6CD68A6A}"/>
              </a:ext>
            </a:extLst>
          </p:cNvPr>
          <p:cNvSpPr/>
          <p:nvPr/>
        </p:nvSpPr>
        <p:spPr>
          <a:xfrm>
            <a:off x="724450" y="1287390"/>
            <a:ext cx="10611017" cy="830997"/>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MySQL </a:t>
            </a:r>
            <a:r>
              <a:rPr kumimoji="1" lang="zh-CN" altLang="en-US" sz="2400" b="1">
                <a:latin typeface="FangSong" panose="02010609060101010101" pitchFamily="49" charset="-122"/>
                <a:ea typeface="FangSong" panose="02010609060101010101" pitchFamily="49" charset="-122"/>
              </a:rPr>
              <a:t>安装完成之后，默认是不会加入到环境变量中去的，这里，手动把 </a:t>
            </a:r>
            <a:r>
              <a:rPr kumimoji="1" lang="en-US" altLang="zh-CN" sz="2400" b="1">
                <a:latin typeface="FangSong" panose="02010609060101010101" pitchFamily="49" charset="-122"/>
                <a:ea typeface="FangSong" panose="02010609060101010101" pitchFamily="49" charset="-122"/>
              </a:rPr>
              <a:t>MySQL </a:t>
            </a:r>
            <a:r>
              <a:rPr kumimoji="1" lang="zh-CN" altLang="en-US" sz="2400" b="1">
                <a:latin typeface="FangSong" panose="02010609060101010101" pitchFamily="49" charset="-122"/>
                <a:ea typeface="FangSong" panose="02010609060101010101" pitchFamily="49" charset="-122"/>
              </a:rPr>
              <a:t>的 可执行文件加入到环境变量中去。</a:t>
            </a:r>
          </a:p>
        </p:txBody>
      </p:sp>
      <p:graphicFrame>
        <p:nvGraphicFramePr>
          <p:cNvPr id="9" name="表格 8">
            <a:extLst>
              <a:ext uri="{FF2B5EF4-FFF2-40B4-BE49-F238E27FC236}">
                <a16:creationId xmlns:a16="http://schemas.microsoft.com/office/drawing/2014/main" id="{E0FB5377-FF1B-AA41-BFCE-67D4AF55BF6B}"/>
              </a:ext>
            </a:extLst>
          </p:cNvPr>
          <p:cNvGraphicFramePr>
            <a:graphicFrameLocks noGrp="1"/>
          </p:cNvGraphicFramePr>
          <p:nvPr>
            <p:extLst>
              <p:ext uri="{D42A27DB-BD31-4B8C-83A1-F6EECF244321}">
                <p14:modId xmlns:p14="http://schemas.microsoft.com/office/powerpoint/2010/main" val="2630737300"/>
              </p:ext>
            </p:extLst>
          </p:nvPr>
        </p:nvGraphicFramePr>
        <p:xfrm>
          <a:off x="838750" y="2488694"/>
          <a:ext cx="10611018" cy="1925320"/>
        </p:xfrm>
        <a:graphic>
          <a:graphicData uri="http://schemas.openxmlformats.org/drawingml/2006/table">
            <a:tbl>
              <a:tblPr firstRow="1" bandRow="1">
                <a:tableStyleId>{9D7B26C5-4107-4FEC-AEDC-1716B250A1EF}</a:tableStyleId>
              </a:tblPr>
              <a:tblGrid>
                <a:gridCol w="2475949">
                  <a:extLst>
                    <a:ext uri="{9D8B030D-6E8A-4147-A177-3AD203B41FA5}">
                      <a16:colId xmlns:a16="http://schemas.microsoft.com/office/drawing/2014/main" val="168163111"/>
                    </a:ext>
                  </a:extLst>
                </a:gridCol>
                <a:gridCol w="8135069">
                  <a:extLst>
                    <a:ext uri="{9D8B030D-6E8A-4147-A177-3AD203B41FA5}">
                      <a16:colId xmlns:a16="http://schemas.microsoft.com/office/drawing/2014/main" val="1402941004"/>
                    </a:ext>
                  </a:extLst>
                </a:gridCol>
              </a:tblGrid>
              <a:tr h="370840">
                <a:tc>
                  <a:txBody>
                    <a:bodyPr/>
                    <a:lstStyle/>
                    <a:p>
                      <a:pPr algn="ctr"/>
                      <a:r>
                        <a:rPr lang="zh-CN" altLang="en-US" b="1">
                          <a:latin typeface="FangSong" panose="02010609060101010101" pitchFamily="49" charset="-122"/>
                          <a:ea typeface="FangSong" panose="02010609060101010101" pitchFamily="49" charset="-122"/>
                        </a:rPr>
                        <a:t>操作系统</a:t>
                      </a:r>
                    </a:p>
                  </a:txBody>
                  <a:tcPr/>
                </a:tc>
                <a:tc>
                  <a:txBody>
                    <a:bodyPr/>
                    <a:lstStyle/>
                    <a:p>
                      <a:pPr algn="ctr"/>
                      <a:r>
                        <a:rPr lang="zh-CN" altLang="en-US" b="1">
                          <a:latin typeface="FangSong" panose="02010609060101010101" pitchFamily="49" charset="-122"/>
                          <a:ea typeface="FangSong" panose="02010609060101010101" pitchFamily="49" charset="-122"/>
                        </a:rPr>
                        <a:t>环境变量说明</a:t>
                      </a:r>
                    </a:p>
                  </a:txBody>
                  <a:tcPr/>
                </a:tc>
                <a:extLst>
                  <a:ext uri="{0D108BD9-81ED-4DB2-BD59-A6C34878D82A}">
                    <a16:rowId xmlns:a16="http://schemas.microsoft.com/office/drawing/2014/main" val="590033258"/>
                  </a:ext>
                </a:extLst>
              </a:tr>
              <a:tr h="370840">
                <a:tc>
                  <a:txBody>
                    <a:bodyPr/>
                    <a:lstStyle/>
                    <a:p>
                      <a:pPr algn="l"/>
                      <a:r>
                        <a:rPr lang="en-US" altLang="zh-CN" sz="1800" b="1" kern="1200">
                          <a:solidFill>
                            <a:schemeClr val="tx1"/>
                          </a:solidFill>
                          <a:effectLst/>
                          <a:latin typeface="FangSong" panose="02010609060101010101" pitchFamily="49" charset="-122"/>
                          <a:ea typeface="FangSong" panose="02010609060101010101" pitchFamily="49" charset="-122"/>
                          <a:cs typeface="+mn-cs"/>
                        </a:rPr>
                        <a:t>Windows</a:t>
                      </a:r>
                      <a:endParaRPr lang="zh-CN" altLang="en-US" b="1">
                        <a:latin typeface="FangSong" panose="02010609060101010101" pitchFamily="49" charset="-122"/>
                        <a:ea typeface="FangSong" panose="02010609060101010101" pitchFamily="49" charset="-122"/>
                      </a:endParaRPr>
                    </a:p>
                  </a:txBody>
                  <a:tcPr anchor="ctr"/>
                </a:tc>
                <a:tc>
                  <a:txBody>
                    <a:bodyPr/>
                    <a:lstStyle/>
                    <a:p>
                      <a:pPr algn="l"/>
                      <a:r>
                        <a:rPr lang="zh-CN" altLang="en-US" b="1">
                          <a:latin typeface="FangSong" panose="02010609060101010101" pitchFamily="49" charset="-122"/>
                          <a:ea typeface="FangSong" panose="02010609060101010101" pitchFamily="49" charset="-122"/>
                        </a:rPr>
                        <a:t>对于 </a:t>
                      </a:r>
                      <a:r>
                        <a:rPr lang="en-US" altLang="zh-CN" b="1">
                          <a:latin typeface="FangSong" panose="02010609060101010101" pitchFamily="49" charset="-122"/>
                          <a:ea typeface="FangSong" panose="02010609060101010101" pitchFamily="49" charset="-122"/>
                        </a:rPr>
                        <a:t>Windows </a:t>
                      </a:r>
                      <a:r>
                        <a:rPr lang="zh-CN" altLang="en-US" b="1">
                          <a:latin typeface="FangSong" panose="02010609060101010101" pitchFamily="49" charset="-122"/>
                          <a:ea typeface="FangSong" panose="02010609060101010101" pitchFamily="49" charset="-122"/>
                        </a:rPr>
                        <a:t>用户比较简单，直接把 </a:t>
                      </a:r>
                      <a:r>
                        <a:rPr lang="en-US" altLang="zh-CN" b="1">
                          <a:latin typeface="FangSong" panose="02010609060101010101" pitchFamily="49" charset="-122"/>
                          <a:ea typeface="FangSong" panose="02010609060101010101" pitchFamily="49" charset="-122"/>
                        </a:rPr>
                        <a:t>MySQL </a:t>
                      </a:r>
                      <a:r>
                        <a:rPr lang="zh-CN" altLang="en-US" b="1">
                          <a:latin typeface="FangSong" panose="02010609060101010101" pitchFamily="49" charset="-122"/>
                          <a:ea typeface="FangSong" panose="02010609060101010101" pitchFamily="49" charset="-122"/>
                        </a:rPr>
                        <a:t>安装目录下的 </a:t>
                      </a:r>
                      <a:r>
                        <a:rPr lang="en-US" altLang="zh-CN" b="1">
                          <a:latin typeface="FangSong" panose="02010609060101010101" pitchFamily="49" charset="-122"/>
                          <a:ea typeface="FangSong" panose="02010609060101010101" pitchFamily="49" charset="-122"/>
                        </a:rPr>
                        <a:t>bin </a:t>
                      </a:r>
                      <a:r>
                        <a:rPr lang="zh-CN" altLang="en-US" b="1">
                          <a:latin typeface="FangSong" panose="02010609060101010101" pitchFamily="49" charset="-122"/>
                          <a:ea typeface="FangSong" panose="02010609060101010101" pitchFamily="49" charset="-122"/>
                        </a:rPr>
                        <a:t>加入到 </a:t>
                      </a:r>
                      <a:r>
                        <a:rPr lang="en-US" altLang="zh-CN" b="1">
                          <a:latin typeface="FangSong" panose="02010609060101010101" pitchFamily="49" charset="-122"/>
                          <a:ea typeface="FangSong" panose="02010609060101010101" pitchFamily="49" charset="-122"/>
                        </a:rPr>
                        <a:t>PATH </a:t>
                      </a:r>
                      <a:r>
                        <a:rPr lang="zh-CN" altLang="en-US" b="1">
                          <a:latin typeface="FangSong" panose="02010609060101010101" pitchFamily="49" charset="-122"/>
                          <a:ea typeface="FangSong" panose="02010609060101010101" pitchFamily="49" charset="-122"/>
                        </a:rPr>
                        <a:t>变量中就可以了；</a:t>
                      </a:r>
                    </a:p>
                  </a:txBody>
                  <a:tcPr anchor="ctr"/>
                </a:tc>
                <a:extLst>
                  <a:ext uri="{0D108BD9-81ED-4DB2-BD59-A6C34878D82A}">
                    <a16:rowId xmlns:a16="http://schemas.microsoft.com/office/drawing/2014/main" val="3491582605"/>
                  </a:ext>
                </a:extLst>
              </a:tr>
              <a:tr h="370840">
                <a:tc>
                  <a:txBody>
                    <a:bodyPr/>
                    <a:lstStyle/>
                    <a:p>
                      <a:pPr algn="l"/>
                      <a:r>
                        <a:rPr lang="en-US" altLang="zh-CN" sz="1800" b="1" kern="1200">
                          <a:solidFill>
                            <a:schemeClr val="tx1"/>
                          </a:solidFill>
                          <a:effectLst/>
                          <a:latin typeface="FangSong" panose="02010609060101010101" pitchFamily="49" charset="-122"/>
                          <a:ea typeface="FangSong" panose="02010609060101010101" pitchFamily="49" charset="-122"/>
                          <a:cs typeface="+mn-cs"/>
                        </a:rPr>
                        <a:t>Linux/Mac</a:t>
                      </a:r>
                      <a:r>
                        <a:rPr lang="zh-CN" altLang="en-US" sz="1800" b="1" kern="1200">
                          <a:solidFill>
                            <a:schemeClr val="tx1"/>
                          </a:solidFill>
                          <a:effectLst/>
                          <a:latin typeface="FangSong" panose="02010609060101010101" pitchFamily="49" charset="-122"/>
                          <a:ea typeface="FangSong" panose="02010609060101010101" pitchFamily="49" charset="-122"/>
                          <a:cs typeface="+mn-cs"/>
                        </a:rPr>
                        <a:t> </a:t>
                      </a:r>
                      <a:r>
                        <a:rPr lang="en-US" altLang="zh-CN" sz="1800" b="1" kern="1200">
                          <a:solidFill>
                            <a:schemeClr val="tx1"/>
                          </a:solidFill>
                          <a:effectLst/>
                          <a:latin typeface="FangSong" panose="02010609060101010101" pitchFamily="49" charset="-122"/>
                          <a:ea typeface="FangSong" panose="02010609060101010101" pitchFamily="49" charset="-122"/>
                          <a:cs typeface="+mn-cs"/>
                        </a:rPr>
                        <a:t>OS</a:t>
                      </a:r>
                      <a:r>
                        <a:rPr lang="zh-CN" altLang="en-US" sz="1800" b="1" kern="1200">
                          <a:solidFill>
                            <a:schemeClr val="tx1"/>
                          </a:solidFill>
                          <a:effectLst/>
                          <a:latin typeface="FangSong" panose="02010609060101010101" pitchFamily="49" charset="-122"/>
                          <a:ea typeface="FangSong" panose="02010609060101010101" pitchFamily="49" charset="-122"/>
                          <a:cs typeface="+mn-cs"/>
                        </a:rPr>
                        <a:t> </a:t>
                      </a:r>
                      <a:r>
                        <a:rPr lang="en-US" altLang="zh-CN" sz="1800" b="1" kern="1200">
                          <a:solidFill>
                            <a:schemeClr val="tx1"/>
                          </a:solidFill>
                          <a:effectLst/>
                          <a:latin typeface="FangSong" panose="02010609060101010101" pitchFamily="49" charset="-122"/>
                          <a:ea typeface="FangSong" panose="02010609060101010101" pitchFamily="49" charset="-122"/>
                          <a:cs typeface="+mn-cs"/>
                        </a:rPr>
                        <a:t>X</a:t>
                      </a:r>
                      <a:endParaRPr lang="zh-CN" altLang="en-US" b="1">
                        <a:latin typeface="FangSong" panose="02010609060101010101" pitchFamily="49" charset="-122"/>
                        <a:ea typeface="FangSong" panose="02010609060101010101" pitchFamily="49" charset="-122"/>
                      </a:endParaRPr>
                    </a:p>
                  </a:txBody>
                  <a:tcPr anchor="ctr"/>
                </a:tc>
                <a:tc>
                  <a:txBody>
                    <a:bodyPr/>
                    <a:lstStyle/>
                    <a:p>
                      <a:pPr algn="l"/>
                      <a:r>
                        <a:rPr lang="zh-CN" altLang="en-US" b="1">
                          <a:latin typeface="FangSong" panose="02010609060101010101" pitchFamily="49" charset="-122"/>
                          <a:ea typeface="FangSong" panose="02010609060101010101" pitchFamily="49" charset="-122"/>
                        </a:rPr>
                        <a:t>对于 </a:t>
                      </a:r>
                      <a:r>
                        <a:rPr lang="en-US" altLang="zh-CN" b="1">
                          <a:latin typeface="FangSong" panose="02010609060101010101" pitchFamily="49" charset="-122"/>
                          <a:ea typeface="FangSong" panose="02010609060101010101" pitchFamily="49" charset="-122"/>
                        </a:rPr>
                        <a:t>Linux </a:t>
                      </a:r>
                      <a:r>
                        <a:rPr lang="zh-CN" altLang="en-US" b="1">
                          <a:latin typeface="FangSong" panose="02010609060101010101" pitchFamily="49" charset="-122"/>
                          <a:ea typeface="FangSong" panose="02010609060101010101" pitchFamily="49" charset="-122"/>
                        </a:rPr>
                        <a:t>或 </a:t>
                      </a:r>
                      <a:r>
                        <a:rPr lang="en-US" altLang="zh-CN" b="1">
                          <a:latin typeface="FangSong" panose="02010609060101010101" pitchFamily="49" charset="-122"/>
                          <a:ea typeface="FangSong" panose="02010609060101010101" pitchFamily="49" charset="-122"/>
                        </a:rPr>
                        <a:t>Mac OS X </a:t>
                      </a:r>
                      <a:r>
                        <a:rPr lang="zh-CN" altLang="en-US" b="1">
                          <a:latin typeface="FangSong" panose="02010609060101010101" pitchFamily="49" charset="-122"/>
                          <a:ea typeface="FangSong" panose="02010609060101010101" pitchFamily="49" charset="-122"/>
                        </a:rPr>
                        <a:t>用户而言，</a:t>
                      </a:r>
                      <a:r>
                        <a:rPr lang="en-US" altLang="zh-CN" b="1">
                          <a:latin typeface="FangSong" panose="02010609060101010101" pitchFamily="49" charset="-122"/>
                          <a:ea typeface="FangSong" panose="02010609060101010101" pitchFamily="49" charset="-122"/>
                        </a:rPr>
                        <a:t>MySQL </a:t>
                      </a:r>
                      <a:r>
                        <a:rPr lang="zh-CN" altLang="en-US" b="1">
                          <a:latin typeface="FangSong" panose="02010609060101010101" pitchFamily="49" charset="-122"/>
                          <a:ea typeface="FangSong" panose="02010609060101010101" pitchFamily="49" charset="-122"/>
                        </a:rPr>
                        <a:t>默认安装于 </a:t>
                      </a:r>
                      <a:r>
                        <a:rPr lang="en-US" altLang="zh-CN" b="1">
                          <a:latin typeface="FangSong" panose="02010609060101010101" pitchFamily="49" charset="-122"/>
                          <a:ea typeface="FangSong" panose="02010609060101010101" pitchFamily="49" charset="-122"/>
                        </a:rPr>
                        <a:t>/usr/local/mysql </a:t>
                      </a:r>
                      <a:r>
                        <a:rPr lang="zh-CN" altLang="en-US" b="1">
                          <a:latin typeface="FangSong" panose="02010609060101010101" pitchFamily="49" charset="-122"/>
                          <a:ea typeface="FangSong" panose="02010609060101010101" pitchFamily="49" charset="-122"/>
                        </a:rPr>
                        <a:t>路径下，需要把这个路径下的 </a:t>
                      </a:r>
                      <a:r>
                        <a:rPr lang="en-US" altLang="zh-CN" b="1">
                          <a:latin typeface="FangSong" panose="02010609060101010101" pitchFamily="49" charset="-122"/>
                          <a:ea typeface="FangSong" panose="02010609060101010101" pitchFamily="49" charset="-122"/>
                        </a:rPr>
                        <a:t>support-files </a:t>
                      </a:r>
                      <a:r>
                        <a:rPr lang="zh-CN" altLang="en-US" b="1">
                          <a:latin typeface="FangSong" panose="02010609060101010101" pitchFamily="49" charset="-122"/>
                          <a:ea typeface="FangSong" panose="02010609060101010101" pitchFamily="49" charset="-122"/>
                        </a:rPr>
                        <a:t>和 </a:t>
                      </a:r>
                      <a:r>
                        <a:rPr lang="en-US" altLang="zh-CN" b="1">
                          <a:latin typeface="FangSong" panose="02010609060101010101" pitchFamily="49" charset="-122"/>
                          <a:ea typeface="FangSong" panose="02010609060101010101" pitchFamily="49" charset="-122"/>
                        </a:rPr>
                        <a:t>bin </a:t>
                      </a:r>
                      <a:r>
                        <a:rPr lang="zh-CN" altLang="en-US" b="1">
                          <a:latin typeface="FangSong" panose="02010609060101010101" pitchFamily="49" charset="-122"/>
                          <a:ea typeface="FangSong" panose="02010609060101010101" pitchFamily="49" charset="-122"/>
                        </a:rPr>
                        <a:t>目录都加入到系统环境（</a:t>
                      </a:r>
                      <a:r>
                        <a:rPr lang="en-US" altLang="zh-CN" b="1">
                          <a:latin typeface="FangSong" panose="02010609060101010101" pitchFamily="49" charset="-122"/>
                          <a:ea typeface="FangSong" panose="02010609060101010101" pitchFamily="49" charset="-122"/>
                        </a:rPr>
                        <a:t>PATH</a:t>
                      </a:r>
                      <a:r>
                        <a:rPr lang="zh-CN" altLang="en-US" b="1">
                          <a:latin typeface="FangSong" panose="02010609060101010101" pitchFamily="49" charset="-122"/>
                          <a:ea typeface="FangSong" panose="02010609060101010101" pitchFamily="49" charset="-122"/>
                        </a:rPr>
                        <a:t>）变量中。</a:t>
                      </a:r>
                    </a:p>
                  </a:txBody>
                  <a:tcPr anchor="ctr"/>
                </a:tc>
                <a:extLst>
                  <a:ext uri="{0D108BD9-81ED-4DB2-BD59-A6C34878D82A}">
                    <a16:rowId xmlns:a16="http://schemas.microsoft.com/office/drawing/2014/main" val="2352571881"/>
                  </a:ext>
                </a:extLst>
              </a:tr>
            </a:tbl>
          </a:graphicData>
        </a:graphic>
      </p:graphicFrame>
    </p:spTree>
    <p:extLst>
      <p:ext uri="{BB962C8B-B14F-4D97-AF65-F5344CB8AC3E}">
        <p14:creationId xmlns:p14="http://schemas.microsoft.com/office/powerpoint/2010/main" val="425318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483087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PyCharm</a:t>
            </a:r>
            <a:r>
              <a:rPr kumimoji="1" lang="zh-CN" altLang="en-US" sz="3600" b="1">
                <a:latin typeface="FangSong" panose="02010609060101010101" pitchFamily="49" charset="-122"/>
                <a:ea typeface="FangSong" panose="02010609060101010101" pitchFamily="49" charset="-122"/>
              </a:rPr>
              <a:t> 的安装与配置</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735986" y="1134015"/>
            <a:ext cx="11329014" cy="830997"/>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PyCharm </a:t>
            </a:r>
            <a:r>
              <a:rPr lang="zh-CN" altLang="en-US" sz="2400" b="1">
                <a:latin typeface="FangSong" panose="02010609060101010101" pitchFamily="49" charset="-122"/>
                <a:ea typeface="FangSong" panose="02010609060101010101" pitchFamily="49" charset="-122"/>
              </a:rPr>
              <a:t>是一种 </a:t>
            </a:r>
            <a:r>
              <a:rPr lang="en-US" altLang="zh-CN" sz="2400" b="1">
                <a:latin typeface="FangSong" panose="02010609060101010101" pitchFamily="49" charset="-122"/>
                <a:ea typeface="FangSong" panose="02010609060101010101" pitchFamily="49" charset="-122"/>
              </a:rPr>
              <a:t>Python IDE</a:t>
            </a:r>
            <a:r>
              <a:rPr lang="zh-CN" altLang="en-US" sz="2400" b="1">
                <a:latin typeface="FangSong" panose="02010609060101010101" pitchFamily="49" charset="-122"/>
                <a:ea typeface="FangSong" panose="02010609060101010101" pitchFamily="49" charset="-122"/>
              </a:rPr>
              <a:t>，它是一个跨平台的开发环境，官方提供 </a:t>
            </a:r>
            <a:r>
              <a:rPr lang="en-US" altLang="zh-CN" sz="2400" b="1">
                <a:latin typeface="FangSong" panose="02010609060101010101" pitchFamily="49" charset="-122"/>
                <a:ea typeface="FangSong" panose="02010609060101010101" pitchFamily="49" charset="-122"/>
              </a:rPr>
              <a:t>Windows</a:t>
            </a:r>
            <a:r>
              <a:rPr lang="zh-CN" altLang="en-US" sz="2400" b="1">
                <a:latin typeface="FangSong" panose="02010609060101010101" pitchFamily="49" charset="-122"/>
                <a:ea typeface="FangSong" panose="02010609060101010101" pitchFamily="49" charset="-122"/>
              </a:rPr>
              <a:t>、</a:t>
            </a:r>
            <a:r>
              <a:rPr lang="en-US" altLang="zh-CN" sz="2400" b="1">
                <a:latin typeface="FangSong" panose="02010609060101010101" pitchFamily="49" charset="-122"/>
                <a:ea typeface="FangSong" panose="02010609060101010101" pitchFamily="49" charset="-122"/>
              </a:rPr>
              <a:t>macOS </a:t>
            </a:r>
            <a:r>
              <a:rPr lang="zh-CN" altLang="en-US" sz="2400" b="1">
                <a:latin typeface="FangSong" panose="02010609060101010101" pitchFamily="49" charset="-122"/>
                <a:ea typeface="FangSong" panose="02010609060101010101" pitchFamily="49" charset="-122"/>
              </a:rPr>
              <a:t>和 </a:t>
            </a:r>
            <a:r>
              <a:rPr lang="en-US" altLang="zh-CN" sz="2400" b="1">
                <a:latin typeface="FangSong" panose="02010609060101010101" pitchFamily="49" charset="-122"/>
                <a:ea typeface="FangSong" panose="02010609060101010101" pitchFamily="49" charset="-122"/>
              </a:rPr>
              <a:t>Linux </a:t>
            </a:r>
            <a:r>
              <a:rPr lang="zh-CN" altLang="en-US" sz="2400" b="1">
                <a:latin typeface="FangSong" panose="02010609060101010101" pitchFamily="49" charset="-122"/>
                <a:ea typeface="FangSong" panose="02010609060101010101" pitchFamily="49" charset="-122"/>
              </a:rPr>
              <a:t>版本。目前，</a:t>
            </a:r>
            <a:r>
              <a:rPr lang="en-US" altLang="zh-CN" sz="2400" b="1">
                <a:latin typeface="FangSong" panose="02010609060101010101" pitchFamily="49" charset="-122"/>
                <a:ea typeface="FangSong" panose="02010609060101010101" pitchFamily="49" charset="-122"/>
              </a:rPr>
              <a:t>PyCharm </a:t>
            </a:r>
            <a:r>
              <a:rPr lang="zh-CN" altLang="en-US" sz="2400" b="1">
                <a:latin typeface="FangSong" panose="02010609060101010101" pitchFamily="49" charset="-122"/>
                <a:ea typeface="FangSong" panose="02010609060101010101" pitchFamily="49" charset="-122"/>
              </a:rPr>
              <a:t>被社区认为是最好用的 </a:t>
            </a:r>
            <a:r>
              <a:rPr lang="en-US" altLang="zh-CN" sz="2400" b="1">
                <a:latin typeface="FangSong" panose="02010609060101010101" pitchFamily="49" charset="-122"/>
                <a:ea typeface="FangSong" panose="02010609060101010101" pitchFamily="49" charset="-122"/>
              </a:rPr>
              <a:t>Python IDE</a:t>
            </a:r>
            <a:r>
              <a:rPr lang="zh-CN" altLang="en-US" sz="2400" b="1">
                <a:latin typeface="FangSong" panose="02010609060101010101" pitchFamily="49" charset="-122"/>
                <a:ea typeface="FangSong" panose="02010609060101010101" pitchFamily="49" charset="-122"/>
              </a:rPr>
              <a:t>。</a:t>
            </a:r>
            <a:endParaRPr lang="en-US" altLang="zh-CN" sz="24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F2939A09-397D-DE49-A4FB-A42E18DE3CBE}"/>
              </a:ext>
            </a:extLst>
          </p:cNvPr>
          <p:cNvSpPr txBox="1"/>
          <p:nvPr/>
        </p:nvSpPr>
        <p:spPr>
          <a:xfrm>
            <a:off x="1181462" y="2097764"/>
            <a:ext cx="10693038"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从官方网站中下载对应于操作系统的版本，由于也是一个应用程序，直接点击安装即可。</a:t>
            </a:r>
            <a:endParaRPr lang="zh-CN" altLang="zh-CN" sz="2000" b="1">
              <a:latin typeface="FangSong" panose="02010609060101010101" pitchFamily="49" charset="-122"/>
              <a:ea typeface="FangSong" panose="02010609060101010101" pitchFamily="49" charset="-122"/>
            </a:endParaRPr>
          </a:p>
        </p:txBody>
      </p:sp>
      <p:pic>
        <p:nvPicPr>
          <p:cNvPr id="4" name="图片 3">
            <a:extLst>
              <a:ext uri="{FF2B5EF4-FFF2-40B4-BE49-F238E27FC236}">
                <a16:creationId xmlns:a16="http://schemas.microsoft.com/office/drawing/2014/main" id="{FC1DBFD8-C719-2D42-97C3-533779DFBE7F}"/>
              </a:ext>
            </a:extLst>
          </p:cNvPr>
          <p:cNvPicPr>
            <a:picLocks noChangeAspect="1"/>
          </p:cNvPicPr>
          <p:nvPr/>
        </p:nvPicPr>
        <p:blipFill>
          <a:blip r:embed="rId3"/>
          <a:stretch>
            <a:fillRect/>
          </a:stretch>
        </p:blipFill>
        <p:spPr>
          <a:xfrm>
            <a:off x="876300" y="2778710"/>
            <a:ext cx="4762500" cy="3431590"/>
          </a:xfrm>
          <a:prstGeom prst="rect">
            <a:avLst/>
          </a:prstGeom>
        </p:spPr>
      </p:pic>
      <p:pic>
        <p:nvPicPr>
          <p:cNvPr id="6" name="图片 5">
            <a:extLst>
              <a:ext uri="{FF2B5EF4-FFF2-40B4-BE49-F238E27FC236}">
                <a16:creationId xmlns:a16="http://schemas.microsoft.com/office/drawing/2014/main" id="{5B1C4C84-F323-C041-9D5B-2E99699500D3}"/>
              </a:ext>
            </a:extLst>
          </p:cNvPr>
          <p:cNvPicPr>
            <a:picLocks noChangeAspect="1"/>
          </p:cNvPicPr>
          <p:nvPr/>
        </p:nvPicPr>
        <p:blipFill>
          <a:blip r:embed="rId4"/>
          <a:stretch>
            <a:fillRect/>
          </a:stretch>
        </p:blipFill>
        <p:spPr>
          <a:xfrm>
            <a:off x="6301540" y="2778710"/>
            <a:ext cx="5020381" cy="3431590"/>
          </a:xfrm>
          <a:prstGeom prst="rect">
            <a:avLst/>
          </a:prstGeom>
        </p:spPr>
      </p:pic>
      <p:sp>
        <p:nvSpPr>
          <p:cNvPr id="12" name="矩形 11">
            <a:extLst>
              <a:ext uri="{FF2B5EF4-FFF2-40B4-BE49-F238E27FC236}">
                <a16:creationId xmlns:a16="http://schemas.microsoft.com/office/drawing/2014/main" id="{4BC8B2AA-3FA9-4D42-81C4-86EAABA0FEBF}"/>
              </a:ext>
            </a:extLst>
          </p:cNvPr>
          <p:cNvSpPr/>
          <p:nvPr/>
        </p:nvSpPr>
        <p:spPr>
          <a:xfrm>
            <a:off x="2546458" y="6323803"/>
            <a:ext cx="1422184" cy="461665"/>
          </a:xfrm>
          <a:prstGeom prst="rect">
            <a:avLst/>
          </a:prstGeom>
        </p:spPr>
        <p:txBody>
          <a:bodyPr wrap="none">
            <a:spAutoFit/>
          </a:bodyPr>
          <a:lstStyle/>
          <a:p>
            <a:r>
              <a:rPr kumimoji="1" lang="zh-CN" altLang="en-US" sz="2400" b="1" i="1">
                <a:solidFill>
                  <a:srgbClr val="C00000"/>
                </a:solidFill>
                <a:latin typeface="FangSong" panose="02010609060101010101" pitchFamily="49" charset="-122"/>
                <a:ea typeface="FangSong" panose="02010609060101010101" pitchFamily="49" charset="-122"/>
              </a:rPr>
              <a:t>安装完成</a:t>
            </a:r>
          </a:p>
        </p:txBody>
      </p:sp>
      <p:sp>
        <p:nvSpPr>
          <p:cNvPr id="18" name="矩形 17">
            <a:extLst>
              <a:ext uri="{FF2B5EF4-FFF2-40B4-BE49-F238E27FC236}">
                <a16:creationId xmlns:a16="http://schemas.microsoft.com/office/drawing/2014/main" id="{89C3F35B-5E54-7441-A6A3-EF2D6B056229}"/>
              </a:ext>
            </a:extLst>
          </p:cNvPr>
          <p:cNvSpPr/>
          <p:nvPr/>
        </p:nvSpPr>
        <p:spPr>
          <a:xfrm>
            <a:off x="8100638" y="6323803"/>
            <a:ext cx="1422184" cy="461665"/>
          </a:xfrm>
          <a:prstGeom prst="rect">
            <a:avLst/>
          </a:prstGeom>
        </p:spPr>
        <p:txBody>
          <a:bodyPr wrap="none">
            <a:spAutoFit/>
          </a:bodyPr>
          <a:lstStyle/>
          <a:p>
            <a:r>
              <a:rPr kumimoji="1" lang="zh-CN" altLang="en-US" sz="2400" b="1" i="1">
                <a:solidFill>
                  <a:srgbClr val="C00000"/>
                </a:solidFill>
                <a:latin typeface="FangSong" panose="02010609060101010101" pitchFamily="49" charset="-122"/>
                <a:ea typeface="FangSong" panose="02010609060101010101" pitchFamily="49" charset="-122"/>
              </a:rPr>
              <a:t>设置面板</a:t>
            </a:r>
          </a:p>
        </p:txBody>
      </p:sp>
    </p:spTree>
    <p:extLst>
      <p:ext uri="{BB962C8B-B14F-4D97-AF65-F5344CB8AC3E}">
        <p14:creationId xmlns:p14="http://schemas.microsoft.com/office/powerpoint/2010/main" val="26387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6189785"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3</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项目框架搭建</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3133471"/>
            <a:ext cx="6273579"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修改项目的默认配置</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296597"/>
            <a:ext cx="3530134"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初始化项目环境</a:t>
            </a:r>
          </a:p>
        </p:txBody>
      </p:sp>
      <p:sp>
        <p:nvSpPr>
          <p:cNvPr id="5" name="矩形 4">
            <a:extLst>
              <a:ext uri="{FF2B5EF4-FFF2-40B4-BE49-F238E27FC236}">
                <a16:creationId xmlns:a16="http://schemas.microsoft.com/office/drawing/2014/main" id="{31551922-6BC7-4348-906B-194D362FAD10}"/>
              </a:ext>
            </a:extLst>
          </p:cNvPr>
          <p:cNvSpPr/>
          <p:nvPr/>
        </p:nvSpPr>
        <p:spPr>
          <a:xfrm>
            <a:off x="2715369" y="1970346"/>
            <a:ext cx="6213560"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管理工具创建项目骨架</a:t>
            </a:r>
          </a:p>
        </p:txBody>
      </p:sp>
    </p:spTree>
    <p:extLst>
      <p:ext uri="{BB962C8B-B14F-4D97-AF65-F5344CB8AC3E}">
        <p14:creationId xmlns:p14="http://schemas.microsoft.com/office/powerpoint/2010/main" val="376466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51020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管理工具创建项目骨架</a:t>
            </a:r>
          </a:p>
        </p:txBody>
      </p:sp>
      <p:sp>
        <p:nvSpPr>
          <p:cNvPr id="5" name="文本框 4">
            <a:extLst>
              <a:ext uri="{FF2B5EF4-FFF2-40B4-BE49-F238E27FC236}">
                <a16:creationId xmlns:a16="http://schemas.microsoft.com/office/drawing/2014/main" id="{CA743FD0-86D3-A942-8577-3DB48C5D84A4}"/>
              </a:ext>
            </a:extLst>
          </p:cNvPr>
          <p:cNvSpPr txBox="1"/>
          <p:nvPr/>
        </p:nvSpPr>
        <p:spPr>
          <a:xfrm>
            <a:off x="713518" y="1197302"/>
            <a:ext cx="10344648"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django-admin</a:t>
            </a:r>
            <a:r>
              <a:rPr lang="zh-CN" altLang="en-US" sz="2400" b="1">
                <a:latin typeface="FangSong" panose="02010609060101010101" pitchFamily="49" charset="-122"/>
                <a:ea typeface="FangSong" panose="02010609060101010101" pitchFamily="49" charset="-122"/>
              </a:rPr>
              <a:t>：</a:t>
            </a: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提供的命令行管理工具</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742C3CE2-57DC-AE45-A9FD-9FAA27D71E6B}"/>
              </a:ext>
            </a:extLst>
          </p:cNvPr>
          <p:cNvSpPr/>
          <p:nvPr/>
        </p:nvSpPr>
        <p:spPr>
          <a:xfrm>
            <a:off x="713518" y="1915379"/>
            <a:ext cx="11199082"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startproject</a:t>
            </a:r>
            <a:r>
              <a:rPr lang="zh-CN" altLang="en-US" sz="2000" b="1">
                <a:latin typeface="FangSong" panose="02010609060101010101" pitchFamily="49" charset="-122"/>
                <a:ea typeface="FangSong" panose="02010609060101010101" pitchFamily="49" charset="-122"/>
              </a:rPr>
              <a:t>，用于创建 </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项目的子命令，在虚拟环境中执行命令：</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a:t>
            </a:r>
            <a:r>
              <a:rPr lang="en-US" altLang="zh-CN" sz="2000" b="1" i="1">
                <a:solidFill>
                  <a:srgbClr val="C00000"/>
                </a:solidFill>
                <a:latin typeface="FangSong" panose="02010609060101010101" pitchFamily="49" charset="-122"/>
                <a:ea typeface="FangSong" panose="02010609060101010101" pitchFamily="49" charset="-122"/>
              </a:rPr>
              <a:t>django-admin startproject my_bbs</a:t>
            </a:r>
          </a:p>
        </p:txBody>
      </p:sp>
      <p:sp>
        <p:nvSpPr>
          <p:cNvPr id="21" name="矩形 20">
            <a:extLst>
              <a:ext uri="{FF2B5EF4-FFF2-40B4-BE49-F238E27FC236}">
                <a16:creationId xmlns:a16="http://schemas.microsoft.com/office/drawing/2014/main" id="{B50EDF0B-E294-7145-A006-1E3582DEFCBC}"/>
              </a:ext>
            </a:extLst>
          </p:cNvPr>
          <p:cNvSpPr/>
          <p:nvPr/>
        </p:nvSpPr>
        <p:spPr>
          <a:xfrm>
            <a:off x="713518" y="4131654"/>
            <a:ext cx="10818082" cy="1015663"/>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manage.py</a:t>
            </a:r>
            <a:r>
              <a:rPr lang="zh-CN" altLang="en-US" sz="2000" b="1">
                <a:latin typeface="FangSong" panose="02010609060101010101" pitchFamily="49" charset="-122"/>
                <a:ea typeface="FangSong" panose="02010609060101010101" pitchFamily="49" charset="-122"/>
              </a:rPr>
              <a:t>，用于管理 </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项目的命令行工具，完成了项目骨架的创建之后，进入到 </a:t>
            </a:r>
            <a:r>
              <a:rPr lang="en-US" altLang="zh-CN" sz="2000" b="1">
                <a:latin typeface="FangSong" panose="02010609060101010101" pitchFamily="49" charset="-122"/>
                <a:ea typeface="FangSong" panose="02010609060101010101" pitchFamily="49" charset="-122"/>
              </a:rPr>
              <a:t>my_bbs </a:t>
            </a:r>
            <a:r>
              <a:rPr lang="zh-CN" altLang="en-US" sz="2000" b="1">
                <a:latin typeface="FangSong" panose="02010609060101010101" pitchFamily="49" charset="-122"/>
                <a:ea typeface="FangSong" panose="02010609060101010101" pitchFamily="49" charset="-122"/>
              </a:rPr>
              <a:t>容器目录中就可以启动内置的服务器运行当前的项目，执行命令：</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a:t>
            </a:r>
            <a:r>
              <a:rPr lang="en-US" altLang="zh-CN" sz="2000" b="1" i="1">
                <a:solidFill>
                  <a:srgbClr val="C00000"/>
                </a:solidFill>
                <a:latin typeface="FangSong" panose="02010609060101010101" pitchFamily="49" charset="-122"/>
                <a:ea typeface="FangSong" panose="02010609060101010101" pitchFamily="49" charset="-122"/>
              </a:rPr>
              <a:t>python manage.py runserver</a:t>
            </a:r>
          </a:p>
        </p:txBody>
      </p:sp>
      <p:sp>
        <p:nvSpPr>
          <p:cNvPr id="19" name="文本框 18">
            <a:extLst>
              <a:ext uri="{FF2B5EF4-FFF2-40B4-BE49-F238E27FC236}">
                <a16:creationId xmlns:a16="http://schemas.microsoft.com/office/drawing/2014/main" id="{A52F60F0-9BBA-6948-BBA3-1F626480AF7D}"/>
              </a:ext>
            </a:extLst>
          </p:cNvPr>
          <p:cNvSpPr txBox="1"/>
          <p:nvPr/>
        </p:nvSpPr>
        <p:spPr>
          <a:xfrm>
            <a:off x="548418" y="2778077"/>
            <a:ext cx="11199082" cy="1015663"/>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startproject </a:t>
            </a:r>
            <a:r>
              <a:rPr lang="zh-CN" altLang="en-US" sz="2000" b="1">
                <a:latin typeface="FangSong" panose="02010609060101010101" pitchFamily="49" charset="-122"/>
                <a:ea typeface="FangSong" panose="02010609060101010101" pitchFamily="49" charset="-122"/>
              </a:rPr>
              <a:t>是 </a:t>
            </a:r>
            <a:r>
              <a:rPr lang="en-US" altLang="zh-CN" sz="2000" b="1">
                <a:latin typeface="FangSong" panose="02010609060101010101" pitchFamily="49" charset="-122"/>
                <a:ea typeface="FangSong" panose="02010609060101010101" pitchFamily="49" charset="-122"/>
              </a:rPr>
              <a:t>django-admin </a:t>
            </a:r>
            <a:r>
              <a:rPr lang="zh-CN" altLang="en-US" sz="2000" b="1">
                <a:latin typeface="FangSong" panose="02010609060101010101" pitchFamily="49" charset="-122"/>
                <a:ea typeface="FangSong" panose="02010609060101010101" pitchFamily="49" charset="-122"/>
              </a:rPr>
              <a:t>的子命令，用于创建项目。这里，使用这个子命令创建了 </a:t>
            </a:r>
            <a:r>
              <a:rPr lang="en-US" altLang="zh-CN" sz="2000" b="1">
                <a:latin typeface="FangSong" panose="02010609060101010101" pitchFamily="49" charset="-122"/>
                <a:ea typeface="FangSong" panose="02010609060101010101" pitchFamily="49" charset="-122"/>
              </a:rPr>
              <a:t>my_bbs </a:t>
            </a:r>
            <a:r>
              <a:rPr lang="zh-CN" altLang="en-US" sz="2000" b="1">
                <a:latin typeface="FangSong" panose="02010609060101010101" pitchFamily="49" charset="-122"/>
                <a:ea typeface="FangSong" panose="02010609060101010101" pitchFamily="49" charset="-122"/>
              </a:rPr>
              <a:t>项目。正常情况下，执行这个命令不会打印任何内容，但是它会在当前目录下生成 一个项目的骨架，也可以称作是项目的容器。</a:t>
            </a:r>
            <a:endParaRPr lang="en-US" altLang="zh-CN" sz="2000"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0BFD3D42-40D9-824D-A2B7-35D092090FED}"/>
              </a:ext>
            </a:extLst>
          </p:cNvPr>
          <p:cNvSpPr txBox="1"/>
          <p:nvPr/>
        </p:nvSpPr>
        <p:spPr>
          <a:xfrm>
            <a:off x="548418" y="5421731"/>
            <a:ext cx="11199082" cy="707886"/>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除了使用 </a:t>
            </a:r>
            <a:r>
              <a:rPr lang="en-US" altLang="zh-CN" sz="2000" b="1">
                <a:latin typeface="FangSong" panose="02010609060101010101" pitchFamily="49" charset="-122"/>
                <a:ea typeface="FangSong" panose="02010609060101010101" pitchFamily="49" charset="-122"/>
              </a:rPr>
              <a:t>runserver </a:t>
            </a:r>
            <a:r>
              <a:rPr lang="zh-CN" altLang="en-US" sz="2000" b="1">
                <a:latin typeface="FangSong" panose="02010609060101010101" pitchFamily="49" charset="-122"/>
                <a:ea typeface="FangSong" panose="02010609060101010101" pitchFamily="49" charset="-122"/>
              </a:rPr>
              <a:t>启动项目之外，还可以使用 </a:t>
            </a:r>
            <a:r>
              <a:rPr lang="en-US" altLang="zh-CN" sz="2000" b="1">
                <a:latin typeface="FangSong" panose="02010609060101010101" pitchFamily="49" charset="-122"/>
                <a:ea typeface="FangSong" panose="02010609060101010101" pitchFamily="49" charset="-122"/>
              </a:rPr>
              <a:t>shell </a:t>
            </a:r>
            <a:r>
              <a:rPr lang="zh-CN" altLang="en-US" sz="2000" b="1">
                <a:latin typeface="FangSong" panose="02010609060101010101" pitchFamily="49" charset="-122"/>
                <a:ea typeface="FangSong" panose="02010609060101010101" pitchFamily="49" charset="-122"/>
              </a:rPr>
              <a:t>命令进入到当前项目的环境中去：</a:t>
            </a:r>
            <a:endParaRPr lang="en-US" altLang="zh-CN" sz="2000" b="1">
              <a:latin typeface="FangSong" panose="02010609060101010101" pitchFamily="49" charset="-122"/>
              <a:ea typeface="FangSong" panose="02010609060101010101" pitchFamily="49" charset="-122"/>
            </a:endParaRPr>
          </a:p>
          <a:p>
            <a:r>
              <a:rPr lang="en-US" altLang="zh-CN" sz="2000" b="1" i="1">
                <a:solidFill>
                  <a:srgbClr val="C00000"/>
                </a:solidFill>
                <a:latin typeface="FangSong" panose="02010609060101010101" pitchFamily="49" charset="-122"/>
                <a:ea typeface="FangSong" panose="02010609060101010101" pitchFamily="49" charset="-122"/>
              </a:rPr>
              <a:t>python manage.py shell</a:t>
            </a:r>
          </a:p>
        </p:txBody>
      </p:sp>
    </p:spTree>
    <p:extLst>
      <p:ext uri="{BB962C8B-B14F-4D97-AF65-F5344CB8AC3E}">
        <p14:creationId xmlns:p14="http://schemas.microsoft.com/office/powerpoint/2010/main" val="372060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30" y="167315"/>
            <a:ext cx="528761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a:t>
            </a:r>
            <a:r>
              <a:rPr kumimoji="1" lang="zh-CN" altLang="en-US" sz="3600" b="1">
                <a:latin typeface="FangSong" panose="02010609060101010101" pitchFamily="49" charset="-122"/>
                <a:ea typeface="FangSong" panose="02010609060101010101" pitchFamily="49" charset="-122"/>
              </a:rPr>
              <a:t>章 初识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框架</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3133471"/>
            <a:ext cx="6273579" cy="584775"/>
          </a:xfrm>
          <a:prstGeom prst="rect">
            <a:avLst/>
          </a:prstGeom>
          <a:noFill/>
        </p:spPr>
        <p:txBody>
          <a:bodyPr wrap="square" rtlCol="0">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的 </a:t>
            </a:r>
            <a:r>
              <a:rPr kumimoji="1" lang="en-US" altLang="zh-CN" sz="3200" b="1">
                <a:latin typeface="FangSong" panose="02010609060101010101" pitchFamily="49" charset="-122"/>
                <a:ea typeface="FangSong" panose="02010609060101010101" pitchFamily="49" charset="-122"/>
              </a:rPr>
              <a:t>MTV</a:t>
            </a:r>
            <a:r>
              <a:rPr kumimoji="1" lang="zh-CN" altLang="en-US" sz="3200" b="1">
                <a:latin typeface="FangSong" panose="02010609060101010101" pitchFamily="49" charset="-122"/>
                <a:ea typeface="FangSong" panose="02010609060101010101" pitchFamily="49" charset="-122"/>
              </a:rPr>
              <a:t> 设计模式</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296597"/>
            <a:ext cx="5801588"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提供的主要功能模块</a:t>
            </a:r>
          </a:p>
        </p:txBody>
      </p:sp>
      <p:sp>
        <p:nvSpPr>
          <p:cNvPr id="5" name="矩形 4">
            <a:extLst>
              <a:ext uri="{FF2B5EF4-FFF2-40B4-BE49-F238E27FC236}">
                <a16:creationId xmlns:a16="http://schemas.microsoft.com/office/drawing/2014/main" id="{31551922-6BC7-4348-906B-194D362FAD10}"/>
              </a:ext>
            </a:extLst>
          </p:cNvPr>
          <p:cNvSpPr/>
          <p:nvPr/>
        </p:nvSpPr>
        <p:spPr>
          <a:xfrm>
            <a:off x="2715369" y="1970346"/>
            <a:ext cx="4153701"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的产生背景</a:t>
            </a:r>
          </a:p>
        </p:txBody>
      </p:sp>
    </p:spTree>
    <p:extLst>
      <p:ext uri="{BB962C8B-B14F-4D97-AF65-F5344CB8AC3E}">
        <p14:creationId xmlns:p14="http://schemas.microsoft.com/office/powerpoint/2010/main" val="423645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51020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管理工具创建项目骨架</a:t>
            </a:r>
          </a:p>
        </p:txBody>
      </p:sp>
      <p:sp>
        <p:nvSpPr>
          <p:cNvPr id="6" name="文本框 5">
            <a:extLst>
              <a:ext uri="{FF2B5EF4-FFF2-40B4-BE49-F238E27FC236}">
                <a16:creationId xmlns:a16="http://schemas.microsoft.com/office/drawing/2014/main" id="{089E0D58-E6C3-2C4D-8F5E-159954B017BB}"/>
              </a:ext>
            </a:extLst>
          </p:cNvPr>
          <p:cNvSpPr txBox="1"/>
          <p:nvPr/>
        </p:nvSpPr>
        <p:spPr>
          <a:xfrm>
            <a:off x="571256" y="1255411"/>
            <a:ext cx="6383828"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settings.py</a:t>
            </a:r>
            <a:r>
              <a:rPr lang="zh-CN" altLang="zh-CN" sz="2400" b="1">
                <a:latin typeface="FangSong" panose="02010609060101010101" pitchFamily="49" charset="-122"/>
                <a:ea typeface="FangSong" panose="02010609060101010101" pitchFamily="49" charset="-122"/>
              </a:rPr>
              <a:t> </a:t>
            </a:r>
            <a:r>
              <a:rPr lang="zh-CN" altLang="en-US" sz="2400" b="1">
                <a:latin typeface="FangSong" panose="02010609060101010101" pitchFamily="49" charset="-122"/>
                <a:ea typeface="FangSong" panose="02010609060101010101" pitchFamily="49" charset="-122"/>
              </a:rPr>
              <a:t>：</a:t>
            </a: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项目的配置文件</a:t>
            </a:r>
            <a:endParaRPr lang="en-US" altLang="zh-CN" sz="2400" b="1">
              <a:latin typeface="FangSong" panose="02010609060101010101" pitchFamily="49" charset="-122"/>
              <a:ea typeface="FangSong" panose="02010609060101010101" pitchFamily="49" charset="-122"/>
            </a:endParaRPr>
          </a:p>
        </p:txBody>
      </p:sp>
      <p:sp>
        <p:nvSpPr>
          <p:cNvPr id="8" name="圆角矩形">
            <a:extLst>
              <a:ext uri="{FF2B5EF4-FFF2-40B4-BE49-F238E27FC236}">
                <a16:creationId xmlns:a16="http://schemas.microsoft.com/office/drawing/2014/main" id="{C1B984A7-F49B-3446-9752-FB2435841E0B}"/>
              </a:ext>
            </a:extLst>
          </p:cNvPr>
          <p:cNvSpPr>
            <a:spLocks/>
          </p:cNvSpPr>
          <p:nvPr/>
        </p:nvSpPr>
        <p:spPr>
          <a:xfrm>
            <a:off x="715742" y="1989677"/>
            <a:ext cx="3399058" cy="622545"/>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BASE_DIR</a:t>
            </a:r>
          </a:p>
          <a:p>
            <a:pPr algn="ctr"/>
            <a:r>
              <a:rPr lang="zh-CN" altLang="en-US" sz="1400" b="1" dirty="0">
                <a:latin typeface="FangSong" panose="02010609060101010101" pitchFamily="49" charset="-122"/>
                <a:ea typeface="FangSong" panose="02010609060101010101" pitchFamily="49" charset="-122"/>
                <a:cs typeface="微软雅黑" charset="0"/>
              </a:rPr>
              <a:t>定义的是项目所在的完整路径</a:t>
            </a:r>
          </a:p>
        </p:txBody>
      </p:sp>
      <p:sp>
        <p:nvSpPr>
          <p:cNvPr id="9" name="圆角矩形">
            <a:extLst>
              <a:ext uri="{FF2B5EF4-FFF2-40B4-BE49-F238E27FC236}">
                <a16:creationId xmlns:a16="http://schemas.microsoft.com/office/drawing/2014/main" id="{84E3657A-B6F9-9447-B5F4-6E7F0482AEB8}"/>
              </a:ext>
            </a:extLst>
          </p:cNvPr>
          <p:cNvSpPr>
            <a:spLocks/>
          </p:cNvSpPr>
          <p:nvPr/>
        </p:nvSpPr>
        <p:spPr>
          <a:xfrm>
            <a:off x="4380603" y="1983555"/>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SECRET_KEY</a:t>
            </a:r>
          </a:p>
          <a:p>
            <a:pPr algn="ctr"/>
            <a:r>
              <a:rPr lang="zh-CN" altLang="en-US" sz="1400" b="1" dirty="0">
                <a:latin typeface="FangSong" panose="02010609060101010101" pitchFamily="49" charset="-122"/>
                <a:ea typeface="FangSong" panose="02010609060101010101" pitchFamily="49" charset="-122"/>
                <a:cs typeface="微软雅黑" charset="0"/>
              </a:rPr>
              <a:t>加密盐，用于对加密数据做 </a:t>
            </a:r>
            <a:r>
              <a:rPr lang="en-US" altLang="zh-CN" sz="1400" b="1" dirty="0">
                <a:latin typeface="FangSong" panose="02010609060101010101" pitchFamily="49" charset="-122"/>
                <a:ea typeface="FangSong" panose="02010609060101010101" pitchFamily="49" charset="-122"/>
                <a:cs typeface="微软雅黑" charset="0"/>
              </a:rPr>
              <a:t>Hash</a:t>
            </a:r>
            <a:r>
              <a:rPr lang="zh-CN" altLang="en-US" sz="1400" b="1" dirty="0">
                <a:latin typeface="FangSong" panose="02010609060101010101" pitchFamily="49" charset="-122"/>
                <a:ea typeface="FangSong" panose="02010609060101010101" pitchFamily="49" charset="-122"/>
                <a:cs typeface="微软雅黑" charset="0"/>
              </a:rPr>
              <a:t> 处理</a:t>
            </a:r>
            <a:endParaRPr lang="en-US" altLang="zh-CN" sz="1400" b="1" dirty="0">
              <a:latin typeface="FangSong" panose="02010609060101010101" pitchFamily="49" charset="-122"/>
              <a:ea typeface="FangSong" panose="02010609060101010101" pitchFamily="49" charset="-122"/>
              <a:cs typeface="微软雅黑" charset="0"/>
            </a:endParaRPr>
          </a:p>
        </p:txBody>
      </p:sp>
      <p:sp>
        <p:nvSpPr>
          <p:cNvPr id="10" name="圆角矩形">
            <a:extLst>
              <a:ext uri="{FF2B5EF4-FFF2-40B4-BE49-F238E27FC236}">
                <a16:creationId xmlns:a16="http://schemas.microsoft.com/office/drawing/2014/main" id="{466CC88C-F6FD-1348-881E-A2CA2D931D67}"/>
              </a:ext>
            </a:extLst>
          </p:cNvPr>
          <p:cNvSpPr>
            <a:spLocks/>
          </p:cNvSpPr>
          <p:nvPr/>
        </p:nvSpPr>
        <p:spPr>
          <a:xfrm>
            <a:off x="8045464" y="1983554"/>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DEBUG</a:t>
            </a:r>
          </a:p>
          <a:p>
            <a:pPr algn="ctr"/>
            <a:r>
              <a:rPr lang="zh-CN" altLang="en-US" sz="1400" b="1" dirty="0">
                <a:latin typeface="FangSong" panose="02010609060101010101" pitchFamily="49" charset="-122"/>
                <a:ea typeface="FangSong" panose="02010609060101010101" pitchFamily="49" charset="-122"/>
                <a:cs typeface="微软雅黑" charset="0"/>
              </a:rPr>
              <a:t>调试标记，在开发环境中设置为 </a:t>
            </a:r>
            <a:r>
              <a:rPr lang="en-US" altLang="zh-CN" sz="1400" b="1" dirty="0">
                <a:latin typeface="FangSong" panose="02010609060101010101" pitchFamily="49" charset="-122"/>
                <a:ea typeface="FangSong" panose="02010609060101010101" pitchFamily="49" charset="-122"/>
                <a:cs typeface="微软雅黑" charset="0"/>
              </a:rPr>
              <a:t>true</a:t>
            </a:r>
            <a:endParaRPr lang="zh-CN" altLang="en-US" sz="1400" b="1" dirty="0">
              <a:latin typeface="FangSong" panose="02010609060101010101" pitchFamily="49" charset="-122"/>
              <a:ea typeface="FangSong" panose="02010609060101010101" pitchFamily="49" charset="-122"/>
              <a:cs typeface="微软雅黑" charset="0"/>
            </a:endParaRPr>
          </a:p>
        </p:txBody>
      </p:sp>
      <p:sp>
        <p:nvSpPr>
          <p:cNvPr id="11" name="圆角矩形">
            <a:extLst>
              <a:ext uri="{FF2B5EF4-FFF2-40B4-BE49-F238E27FC236}">
                <a16:creationId xmlns:a16="http://schemas.microsoft.com/office/drawing/2014/main" id="{84BE2AAD-2901-264E-9065-986136ACD177}"/>
              </a:ext>
            </a:extLst>
          </p:cNvPr>
          <p:cNvSpPr>
            <a:spLocks/>
          </p:cNvSpPr>
          <p:nvPr/>
        </p:nvSpPr>
        <p:spPr>
          <a:xfrm>
            <a:off x="715742" y="2884823"/>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ALLOWED_HOSTS</a:t>
            </a:r>
          </a:p>
          <a:p>
            <a:pPr algn="ctr"/>
            <a:r>
              <a:rPr lang="zh-CN" altLang="en-US" sz="1400" b="1" dirty="0">
                <a:latin typeface="FangSong" panose="02010609060101010101" pitchFamily="49" charset="-122"/>
                <a:ea typeface="FangSong" panose="02010609060101010101" pitchFamily="49" charset="-122"/>
                <a:cs typeface="微软雅黑" charset="0"/>
              </a:rPr>
              <a:t>用于配置可以访问当前站点的域名</a:t>
            </a:r>
          </a:p>
        </p:txBody>
      </p:sp>
      <p:sp>
        <p:nvSpPr>
          <p:cNvPr id="12" name="圆角矩形">
            <a:extLst>
              <a:ext uri="{FF2B5EF4-FFF2-40B4-BE49-F238E27FC236}">
                <a16:creationId xmlns:a16="http://schemas.microsoft.com/office/drawing/2014/main" id="{DCB1F7E4-D066-6045-BA37-4162BE3C57F6}"/>
              </a:ext>
            </a:extLst>
          </p:cNvPr>
          <p:cNvSpPr>
            <a:spLocks/>
          </p:cNvSpPr>
          <p:nvPr/>
        </p:nvSpPr>
        <p:spPr>
          <a:xfrm>
            <a:off x="4381211" y="2884823"/>
            <a:ext cx="3398450"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200" b="1" dirty="0">
                <a:latin typeface="FangSong" panose="02010609060101010101" pitchFamily="49" charset="-122"/>
                <a:ea typeface="FangSong" panose="02010609060101010101" pitchFamily="49" charset="-122"/>
                <a:cs typeface="微软雅黑" charset="0"/>
              </a:rPr>
              <a:t>INSTALLED_APPS</a:t>
            </a:r>
          </a:p>
          <a:p>
            <a:pPr algn="ctr"/>
            <a:r>
              <a:rPr lang="zh-CN" altLang="en-US" sz="1200" b="1" dirty="0">
                <a:latin typeface="FangSong" panose="02010609060101010101" pitchFamily="49" charset="-122"/>
                <a:ea typeface="FangSong" panose="02010609060101010101" pitchFamily="49" charset="-122"/>
                <a:cs typeface="微软雅黑" charset="0"/>
              </a:rPr>
              <a:t>当前项目需要加载的 </a:t>
            </a:r>
            <a:r>
              <a:rPr lang="en-US" altLang="zh-CN" sz="1200" b="1" dirty="0">
                <a:latin typeface="FangSong" panose="02010609060101010101" pitchFamily="49" charset="-122"/>
                <a:ea typeface="FangSong" panose="02010609060101010101" pitchFamily="49" charset="-122"/>
                <a:cs typeface="微软雅黑" charset="0"/>
              </a:rPr>
              <a:t>app </a:t>
            </a:r>
            <a:r>
              <a:rPr lang="zh-CN" altLang="en-US" sz="1200" b="1" dirty="0">
                <a:latin typeface="FangSong" panose="02010609060101010101" pitchFamily="49" charset="-122"/>
                <a:ea typeface="FangSong" panose="02010609060101010101" pitchFamily="49" charset="-122"/>
                <a:cs typeface="微软雅黑" charset="0"/>
              </a:rPr>
              <a:t>包路径列表</a:t>
            </a:r>
          </a:p>
        </p:txBody>
      </p:sp>
      <p:sp>
        <p:nvSpPr>
          <p:cNvPr id="13" name="圆角矩形">
            <a:extLst>
              <a:ext uri="{FF2B5EF4-FFF2-40B4-BE49-F238E27FC236}">
                <a16:creationId xmlns:a16="http://schemas.microsoft.com/office/drawing/2014/main" id="{F0D8D657-6C81-074C-B9AA-EE48977D5C5A}"/>
              </a:ext>
            </a:extLst>
          </p:cNvPr>
          <p:cNvSpPr>
            <a:spLocks/>
          </p:cNvSpPr>
          <p:nvPr/>
        </p:nvSpPr>
        <p:spPr>
          <a:xfrm>
            <a:off x="8045464" y="2884823"/>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MIDDLEWARE</a:t>
            </a:r>
          </a:p>
          <a:p>
            <a:pPr algn="ctr"/>
            <a:r>
              <a:rPr lang="zh-CN" altLang="en-US" sz="1400" b="1" dirty="0">
                <a:latin typeface="FangSong" panose="02010609060101010101" pitchFamily="49" charset="-122"/>
                <a:ea typeface="FangSong" panose="02010609060101010101" pitchFamily="49" charset="-122"/>
                <a:cs typeface="微软雅黑" charset="0"/>
              </a:rPr>
              <a:t>需要加载的中间件列表配置</a:t>
            </a:r>
          </a:p>
        </p:txBody>
      </p:sp>
      <p:sp>
        <p:nvSpPr>
          <p:cNvPr id="14" name="圆角矩形">
            <a:extLst>
              <a:ext uri="{FF2B5EF4-FFF2-40B4-BE49-F238E27FC236}">
                <a16:creationId xmlns:a16="http://schemas.microsoft.com/office/drawing/2014/main" id="{D0655C33-7732-CE43-8F19-88C42A2515C8}"/>
              </a:ext>
            </a:extLst>
          </p:cNvPr>
          <p:cNvSpPr>
            <a:spLocks/>
          </p:cNvSpPr>
          <p:nvPr/>
        </p:nvSpPr>
        <p:spPr>
          <a:xfrm>
            <a:off x="715742" y="3785291"/>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200" b="1" dirty="0">
                <a:latin typeface="FangSong" panose="02010609060101010101" pitchFamily="49" charset="-122"/>
                <a:ea typeface="FangSong" panose="02010609060101010101" pitchFamily="49" charset="-122"/>
                <a:cs typeface="微软雅黑" charset="0"/>
              </a:rPr>
              <a:t>ROOT_URLCONF</a:t>
            </a:r>
          </a:p>
          <a:p>
            <a:pPr algn="ctr"/>
            <a:r>
              <a:rPr lang="zh-CN" altLang="en-US" sz="1200" b="1" dirty="0">
                <a:latin typeface="FangSong" panose="02010609060101010101" pitchFamily="49" charset="-122"/>
                <a:ea typeface="FangSong" panose="02010609060101010101" pitchFamily="49" charset="-122"/>
                <a:cs typeface="微软雅黑" charset="0"/>
              </a:rPr>
              <a:t>量标记的是当前项目的根 </a:t>
            </a:r>
            <a:r>
              <a:rPr lang="en-US" altLang="zh-CN" sz="1200" b="1" dirty="0">
                <a:latin typeface="FangSong" panose="02010609060101010101" pitchFamily="49" charset="-122"/>
                <a:ea typeface="FangSong" panose="02010609060101010101" pitchFamily="49" charset="-122"/>
                <a:cs typeface="微软雅黑" charset="0"/>
              </a:rPr>
              <a:t>url </a:t>
            </a:r>
            <a:r>
              <a:rPr lang="zh-CN" altLang="en-US" sz="1200" b="1" dirty="0">
                <a:latin typeface="FangSong" panose="02010609060101010101" pitchFamily="49" charset="-122"/>
                <a:ea typeface="FangSong" panose="02010609060101010101" pitchFamily="49" charset="-122"/>
                <a:cs typeface="微软雅黑" charset="0"/>
              </a:rPr>
              <a:t>配置</a:t>
            </a:r>
          </a:p>
        </p:txBody>
      </p:sp>
      <p:sp>
        <p:nvSpPr>
          <p:cNvPr id="15" name="圆角矩形">
            <a:extLst>
              <a:ext uri="{FF2B5EF4-FFF2-40B4-BE49-F238E27FC236}">
                <a16:creationId xmlns:a16="http://schemas.microsoft.com/office/drawing/2014/main" id="{97B4D876-41D3-3B4C-AC0A-15FFD6D999AB}"/>
              </a:ext>
            </a:extLst>
          </p:cNvPr>
          <p:cNvSpPr>
            <a:spLocks/>
          </p:cNvSpPr>
          <p:nvPr/>
        </p:nvSpPr>
        <p:spPr>
          <a:xfrm>
            <a:off x="4380603" y="3785291"/>
            <a:ext cx="3399058" cy="627867"/>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latin typeface="FangSong" panose="02010609060101010101" pitchFamily="49" charset="-122"/>
                <a:ea typeface="FangSong" panose="02010609060101010101" pitchFamily="49" charset="-122"/>
                <a:cs typeface="微软雅黑" charset="0"/>
              </a:rPr>
              <a:t>TEMPLATES</a:t>
            </a:r>
          </a:p>
          <a:p>
            <a:pPr algn="ctr"/>
            <a:r>
              <a:rPr lang="zh-CN" altLang="en-US" sz="1400" b="1" dirty="0">
                <a:latin typeface="FangSong" panose="02010609060101010101" pitchFamily="49" charset="-122"/>
                <a:ea typeface="FangSong" panose="02010609060101010101" pitchFamily="49" charset="-122"/>
                <a:cs typeface="微软雅黑" charset="0"/>
              </a:rPr>
              <a:t>列表变量，用于项目的模板配置</a:t>
            </a:r>
          </a:p>
        </p:txBody>
      </p:sp>
      <p:sp>
        <p:nvSpPr>
          <p:cNvPr id="16" name="圆角矩形">
            <a:extLst>
              <a:ext uri="{FF2B5EF4-FFF2-40B4-BE49-F238E27FC236}">
                <a16:creationId xmlns:a16="http://schemas.microsoft.com/office/drawing/2014/main" id="{4BE18321-BF4E-FE46-A6DB-9E7E62A57675}"/>
              </a:ext>
            </a:extLst>
          </p:cNvPr>
          <p:cNvSpPr>
            <a:spLocks/>
          </p:cNvSpPr>
          <p:nvPr/>
        </p:nvSpPr>
        <p:spPr>
          <a:xfrm>
            <a:off x="8045464" y="3813008"/>
            <a:ext cx="3399058" cy="600150"/>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200" b="1" dirty="0">
                <a:latin typeface="FangSong" panose="02010609060101010101" pitchFamily="49" charset="-122"/>
                <a:ea typeface="FangSong" panose="02010609060101010101" pitchFamily="49" charset="-122"/>
                <a:cs typeface="微软雅黑" charset="0"/>
              </a:rPr>
              <a:t>WSGI_APPLICATION</a:t>
            </a:r>
          </a:p>
          <a:p>
            <a:pPr algn="ctr"/>
            <a:r>
              <a:rPr lang="en-US" altLang="zh-CN" sz="1200" b="1" dirty="0">
                <a:latin typeface="FangSong" panose="02010609060101010101" pitchFamily="49" charset="-122"/>
                <a:ea typeface="FangSong" panose="02010609060101010101" pitchFamily="49" charset="-122"/>
                <a:cs typeface="微软雅黑" charset="0"/>
              </a:rPr>
              <a:t>WSGI </a:t>
            </a:r>
            <a:r>
              <a:rPr lang="zh-CN" altLang="en-US" sz="1200" b="1" dirty="0">
                <a:latin typeface="FangSong" panose="02010609060101010101" pitchFamily="49" charset="-122"/>
                <a:ea typeface="FangSong" panose="02010609060101010101" pitchFamily="49" charset="-122"/>
                <a:cs typeface="微软雅黑" charset="0"/>
              </a:rPr>
              <a:t>应用程序对象的完整 </a:t>
            </a:r>
            <a:r>
              <a:rPr lang="en-US" altLang="zh-CN" sz="1200" b="1" dirty="0">
                <a:latin typeface="FangSong" panose="02010609060101010101" pitchFamily="49" charset="-122"/>
                <a:ea typeface="FangSong" panose="02010609060101010101" pitchFamily="49" charset="-122"/>
                <a:cs typeface="微软雅黑" charset="0"/>
              </a:rPr>
              <a:t>Python </a:t>
            </a:r>
            <a:r>
              <a:rPr lang="zh-CN" altLang="en-US" sz="1200" b="1" dirty="0">
                <a:latin typeface="FangSong" panose="02010609060101010101" pitchFamily="49" charset="-122"/>
                <a:ea typeface="FangSong" panose="02010609060101010101" pitchFamily="49" charset="-122"/>
                <a:cs typeface="微软雅黑" charset="0"/>
              </a:rPr>
              <a:t>路径</a:t>
            </a:r>
          </a:p>
        </p:txBody>
      </p:sp>
      <p:sp>
        <p:nvSpPr>
          <p:cNvPr id="17" name="圆角矩形">
            <a:extLst>
              <a:ext uri="{FF2B5EF4-FFF2-40B4-BE49-F238E27FC236}">
                <a16:creationId xmlns:a16="http://schemas.microsoft.com/office/drawing/2014/main" id="{F06413A1-FAE2-B54B-BDD9-D370F4E6B7CF}"/>
              </a:ext>
            </a:extLst>
          </p:cNvPr>
          <p:cNvSpPr>
            <a:spLocks/>
          </p:cNvSpPr>
          <p:nvPr/>
        </p:nvSpPr>
        <p:spPr>
          <a:xfrm>
            <a:off x="715742" y="4685759"/>
            <a:ext cx="3399058" cy="600150"/>
          </a:xfrm>
          <a:prstGeom prst="roundRect">
            <a:avLst>
              <a:gd name="adj" fmla="val 16666"/>
            </a:avLst>
          </a:prstGeom>
          <a:solidFill>
            <a:schemeClr val="accent4">
              <a:lumMod val="60000"/>
              <a:lumOff val="4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b="1" dirty="0">
                <a:latin typeface="FangSong" panose="02010609060101010101" pitchFamily="49" charset="-122"/>
                <a:ea typeface="FangSong" panose="02010609060101010101" pitchFamily="49" charset="-122"/>
                <a:cs typeface="微软雅黑" charset="0"/>
              </a:rPr>
              <a:t>……</a:t>
            </a:r>
            <a:endParaRPr lang="zh-CN" altLang="en-US" b="1" dirty="0">
              <a:latin typeface="FangSong" panose="02010609060101010101" pitchFamily="49" charset="-122"/>
              <a:ea typeface="FangSong" panose="02010609060101010101" pitchFamily="49" charset="-122"/>
              <a:cs typeface="微软雅黑" charset="0"/>
            </a:endParaRPr>
          </a:p>
        </p:txBody>
      </p:sp>
    </p:spTree>
    <p:extLst>
      <p:ext uri="{BB962C8B-B14F-4D97-AF65-F5344CB8AC3E}">
        <p14:creationId xmlns:p14="http://schemas.microsoft.com/office/powerpoint/2010/main" val="249402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483087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修改项目的默认配置</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888386" y="1156259"/>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配置语言环境和时区</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740262" y="1679947"/>
            <a:ext cx="7784738"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把 </a:t>
            </a:r>
            <a:r>
              <a:rPr lang="en-US" altLang="zh-CN" sz="2000" b="1">
                <a:latin typeface="FangSong" panose="02010609060101010101" pitchFamily="49" charset="-122"/>
                <a:ea typeface="FangSong" panose="02010609060101010101" pitchFamily="49" charset="-122"/>
              </a:rPr>
              <a:t>BBS</a:t>
            </a:r>
            <a:r>
              <a:rPr lang="zh-CN" altLang="en-US" sz="2000" b="1">
                <a:latin typeface="FangSong" panose="02010609060101010101" pitchFamily="49" charset="-122"/>
                <a:ea typeface="FangSong" panose="02010609060101010101" pitchFamily="49" charset="-122"/>
              </a:rPr>
              <a:t> 项目修改为中文简体：</a:t>
            </a:r>
            <a:r>
              <a:rPr lang="en-US" altLang="zh-CN" sz="2000" b="1">
                <a:latin typeface="FangSong" panose="02010609060101010101" pitchFamily="49" charset="-122"/>
                <a:ea typeface="FangSong" panose="02010609060101010101" pitchFamily="49" charset="-122"/>
              </a:rPr>
              <a:t>LANGUAGE_CODE = 'zh-Hans'</a:t>
            </a:r>
            <a:endParaRPr lang="zh-CN" altLang="zh-CN" sz="20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F2939A09-397D-DE49-A4FB-A42E18DE3CBE}"/>
              </a:ext>
            </a:extLst>
          </p:cNvPr>
          <p:cNvSpPr txBox="1"/>
          <p:nvPr/>
        </p:nvSpPr>
        <p:spPr>
          <a:xfrm>
            <a:off x="1740262" y="2240160"/>
            <a:ext cx="8902337"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对时区不敏感：</a:t>
            </a:r>
            <a:r>
              <a:rPr lang="en-US" altLang="zh-CN" sz="2000" b="1">
                <a:latin typeface="FangSong" panose="02010609060101010101" pitchFamily="49" charset="-122"/>
                <a:ea typeface="FangSong" panose="02010609060101010101" pitchFamily="49" charset="-122"/>
              </a:rPr>
              <a:t> TIME_ZONE = 'Asia/Shanghai'</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USE_TZ = False</a:t>
            </a:r>
            <a:endParaRPr lang="zh-CN"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A4410238-3F3E-3148-8C65-30CE801124D8}"/>
              </a:ext>
            </a:extLst>
          </p:cNvPr>
          <p:cNvSpPr txBox="1"/>
          <p:nvPr/>
        </p:nvSpPr>
        <p:spPr>
          <a:xfrm>
            <a:off x="888386" y="288603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配置开发数据库</a:t>
            </a:r>
            <a:endParaRPr lang="en-US" altLang="zh-CN" sz="2400" b="1">
              <a:latin typeface="FangSong" panose="02010609060101010101" pitchFamily="49" charset="-122"/>
              <a:ea typeface="FangSong" panose="02010609060101010101" pitchFamily="49" charset="-122"/>
            </a:endParaRPr>
          </a:p>
        </p:txBody>
      </p:sp>
      <p:sp>
        <p:nvSpPr>
          <p:cNvPr id="9" name="文本框 8">
            <a:extLst>
              <a:ext uri="{FF2B5EF4-FFF2-40B4-BE49-F238E27FC236}">
                <a16:creationId xmlns:a16="http://schemas.microsoft.com/office/drawing/2014/main" id="{D06E1FFB-418C-064E-9594-3C55AE86F1D3}"/>
              </a:ext>
            </a:extLst>
          </p:cNvPr>
          <p:cNvSpPr txBox="1"/>
          <p:nvPr/>
        </p:nvSpPr>
        <p:spPr>
          <a:xfrm>
            <a:off x="1740262" y="4179794"/>
            <a:ext cx="10070738" cy="707886"/>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配置 </a:t>
            </a:r>
            <a:r>
              <a:rPr lang="en-US" altLang="zh-CN" sz="2000" b="1">
                <a:latin typeface="FangSong" panose="02010609060101010101" pitchFamily="49" charset="-122"/>
                <a:ea typeface="FangSong" panose="02010609060101010101" pitchFamily="49" charset="-122"/>
              </a:rPr>
              <a:t>MySQL</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Engine</a:t>
            </a:r>
            <a:r>
              <a:rPr lang="zh-CN" altLang="en-US" sz="2000" b="1">
                <a:latin typeface="FangSong" panose="02010609060101010101" pitchFamily="49" charset="-122"/>
                <a:ea typeface="FangSong" panose="02010609060101010101" pitchFamily="49" charset="-122"/>
              </a:rPr>
              <a:t>（数据库引擎）、</a:t>
            </a:r>
            <a:r>
              <a:rPr lang="en-US" altLang="zh-CN" sz="2000" b="1">
                <a:latin typeface="FangSong" panose="02010609060101010101" pitchFamily="49" charset="-122"/>
                <a:ea typeface="FangSong" panose="02010609060101010101" pitchFamily="49" charset="-122"/>
              </a:rPr>
              <a:t>NAME</a:t>
            </a:r>
            <a:r>
              <a:rPr lang="zh-CN" altLang="en-US" sz="2000" b="1">
                <a:latin typeface="FangSong" panose="02010609060101010101" pitchFamily="49" charset="-122"/>
                <a:ea typeface="FangSong" panose="02010609060101010101" pitchFamily="49" charset="-122"/>
              </a:rPr>
              <a:t>（数据库名称）、</a:t>
            </a:r>
            <a:r>
              <a:rPr lang="en-US" altLang="zh-CN" sz="2000" b="1">
                <a:latin typeface="FangSong" panose="02010609060101010101" pitchFamily="49" charset="-122"/>
                <a:ea typeface="FangSong" panose="02010609060101010101" pitchFamily="49" charset="-122"/>
              </a:rPr>
              <a:t>USER</a:t>
            </a:r>
            <a:r>
              <a:rPr lang="zh-CN" altLang="en-US" sz="2000" b="1">
                <a:latin typeface="FangSong" panose="02010609060101010101" pitchFamily="49" charset="-122"/>
                <a:ea typeface="FangSong" panose="02010609060101010101" pitchFamily="49" charset="-122"/>
              </a:rPr>
              <a:t>（数据库用户名）、</a:t>
            </a:r>
            <a:r>
              <a:rPr lang="en-US" altLang="zh-CN" sz="2000" b="1">
                <a:latin typeface="FangSong" panose="02010609060101010101" pitchFamily="49" charset="-122"/>
                <a:ea typeface="FangSong" panose="02010609060101010101" pitchFamily="49" charset="-122"/>
              </a:rPr>
              <a:t>PASSWORD</a:t>
            </a:r>
            <a:r>
              <a:rPr lang="zh-CN" altLang="en-US" sz="2000" b="1">
                <a:latin typeface="FangSong" panose="02010609060101010101" pitchFamily="49" charset="-122"/>
                <a:ea typeface="FangSong" panose="02010609060101010101" pitchFamily="49" charset="-122"/>
              </a:rPr>
              <a:t>（数据库名称）、</a:t>
            </a:r>
            <a:r>
              <a:rPr lang="en-US" altLang="zh-CN" sz="2000" b="1">
                <a:latin typeface="FangSong" panose="02010609060101010101" pitchFamily="49" charset="-122"/>
                <a:ea typeface="FangSong" panose="02010609060101010101" pitchFamily="49" charset="-122"/>
              </a:rPr>
              <a:t>HOST</a:t>
            </a:r>
            <a:r>
              <a:rPr lang="zh-CN" altLang="en-US" sz="2000" b="1">
                <a:latin typeface="FangSong" panose="02010609060101010101" pitchFamily="49" charset="-122"/>
                <a:ea typeface="FangSong" panose="02010609060101010101" pitchFamily="49" charset="-122"/>
              </a:rPr>
              <a:t>（数据库服务器地址）、</a:t>
            </a:r>
            <a:r>
              <a:rPr lang="en-US" altLang="zh-CN" sz="2000" b="1">
                <a:latin typeface="FangSong" panose="02010609060101010101" pitchFamily="49" charset="-122"/>
                <a:ea typeface="FangSong" panose="02010609060101010101" pitchFamily="49" charset="-122"/>
              </a:rPr>
              <a:t>PORT</a:t>
            </a:r>
            <a:r>
              <a:rPr lang="zh-CN" altLang="en-US" sz="2000" b="1">
                <a:latin typeface="FangSong" panose="02010609060101010101" pitchFamily="49" charset="-122"/>
                <a:ea typeface="FangSong" panose="02010609060101010101" pitchFamily="49" charset="-122"/>
              </a:rPr>
              <a:t>（数据库服务器端口号）</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B4A80417-D790-F843-9DA2-7ED7A8701E9C}"/>
              </a:ext>
            </a:extLst>
          </p:cNvPr>
          <p:cNvSpPr txBox="1"/>
          <p:nvPr/>
        </p:nvSpPr>
        <p:spPr>
          <a:xfrm>
            <a:off x="1740262" y="4956550"/>
            <a:ext cx="10070738" cy="707886"/>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是由于 </a:t>
            </a:r>
            <a:r>
              <a:rPr lang="en-US" altLang="zh-CN" sz="2000" b="1">
                <a:latin typeface="FangSong" panose="02010609060101010101" pitchFamily="49" charset="-122"/>
                <a:ea typeface="FangSong" panose="02010609060101010101" pitchFamily="49" charset="-122"/>
              </a:rPr>
              <a:t>MySQLdb </a:t>
            </a:r>
            <a:r>
              <a:rPr lang="zh-CN" altLang="en-US" sz="2000" b="1">
                <a:latin typeface="FangSong" panose="02010609060101010101" pitchFamily="49" charset="-122"/>
                <a:ea typeface="FangSong" panose="02010609060101010101" pitchFamily="49" charset="-122"/>
              </a:rPr>
              <a:t>不支持 </a:t>
            </a:r>
            <a:r>
              <a:rPr lang="en-US" altLang="zh-CN" sz="2000" b="1">
                <a:latin typeface="FangSong" panose="02010609060101010101" pitchFamily="49" charset="-122"/>
                <a:ea typeface="FangSong" panose="02010609060101010101" pitchFamily="49" charset="-122"/>
              </a:rPr>
              <a:t>Python3</a:t>
            </a:r>
            <a:r>
              <a:rPr lang="zh-CN" altLang="en-US" sz="2000" b="1">
                <a:latin typeface="FangSong" panose="02010609060101010101" pitchFamily="49" charset="-122"/>
                <a:ea typeface="FangSong" panose="02010609060101010101" pitchFamily="49" charset="-122"/>
              </a:rPr>
              <a:t>，所以 </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连接 </a:t>
            </a:r>
            <a:r>
              <a:rPr lang="en-US" altLang="zh-CN" sz="2000" b="1">
                <a:latin typeface="FangSong" panose="02010609060101010101" pitchFamily="49" charset="-122"/>
                <a:ea typeface="FangSong" panose="02010609060101010101" pitchFamily="49" charset="-122"/>
              </a:rPr>
              <a:t>MySQL </a:t>
            </a:r>
            <a:r>
              <a:rPr lang="zh-CN" altLang="en-US" sz="2000" b="1">
                <a:latin typeface="FangSong" panose="02010609060101010101" pitchFamily="49" charset="-122"/>
                <a:ea typeface="FangSong" panose="02010609060101010101" pitchFamily="49" charset="-122"/>
              </a:rPr>
              <a:t>就不能再使用 </a:t>
            </a:r>
            <a:r>
              <a:rPr lang="en-US" altLang="zh-CN" sz="2000" b="1">
                <a:latin typeface="FangSong" panose="02010609060101010101" pitchFamily="49" charset="-122"/>
                <a:ea typeface="FangSong" panose="02010609060101010101" pitchFamily="49" charset="-122"/>
              </a:rPr>
              <a:t>MySQLdb </a:t>
            </a:r>
            <a:r>
              <a:rPr lang="zh-CN" altLang="en-US" sz="2000" b="1">
                <a:latin typeface="FangSong" panose="02010609060101010101" pitchFamily="49" charset="-122"/>
                <a:ea typeface="FangSong" panose="02010609060101010101" pitchFamily="49" charset="-122"/>
              </a:rPr>
              <a:t>了，需要安装 </a:t>
            </a:r>
            <a:r>
              <a:rPr lang="en-US" altLang="zh-CN" sz="2000" b="1">
                <a:latin typeface="FangSong" panose="02010609060101010101" pitchFamily="49" charset="-122"/>
                <a:ea typeface="FangSong" panose="02010609060101010101" pitchFamily="49" charset="-122"/>
              </a:rPr>
              <a:t>mysqlclient</a:t>
            </a:r>
            <a:r>
              <a:rPr lang="zh-CN" altLang="en-US" sz="2000" b="1">
                <a:latin typeface="FangSong" panose="02010609060101010101" pitchFamily="49" charset="-122"/>
                <a:ea typeface="FangSong" panose="02010609060101010101" pitchFamily="49" charset="-122"/>
              </a:rPr>
              <a:t>。在虚拟环境中执行命令：</a:t>
            </a:r>
            <a:r>
              <a:rPr lang="en-US" altLang="zh-CN" sz="2000" b="1" i="1">
                <a:solidFill>
                  <a:srgbClr val="C00000"/>
                </a:solidFill>
                <a:latin typeface="FangSong" panose="02010609060101010101" pitchFamily="49" charset="-122"/>
                <a:ea typeface="FangSong" panose="02010609060101010101" pitchFamily="49" charset="-122"/>
              </a:rPr>
              <a:t>pip install mysqlclient</a:t>
            </a:r>
            <a:r>
              <a:rPr lang="zh-CN" altLang="zh-CN" sz="2000" b="1" i="1">
                <a:solidFill>
                  <a:srgbClr val="C00000"/>
                </a:solidFill>
                <a:latin typeface="FangSong" panose="02010609060101010101" pitchFamily="49" charset="-122"/>
                <a:ea typeface="FangSong" panose="02010609060101010101" pitchFamily="49" charset="-122"/>
              </a:rPr>
              <a:t> </a:t>
            </a:r>
          </a:p>
        </p:txBody>
      </p:sp>
      <p:sp>
        <p:nvSpPr>
          <p:cNvPr id="11" name="文本框 10">
            <a:extLst>
              <a:ext uri="{FF2B5EF4-FFF2-40B4-BE49-F238E27FC236}">
                <a16:creationId xmlns:a16="http://schemas.microsoft.com/office/drawing/2014/main" id="{BBDC63D8-265D-4B47-84FB-F5133CDF9532}"/>
              </a:ext>
            </a:extLst>
          </p:cNvPr>
          <p:cNvSpPr txBox="1"/>
          <p:nvPr/>
        </p:nvSpPr>
        <p:spPr>
          <a:xfrm>
            <a:off x="1193186" y="3403038"/>
            <a:ext cx="10617814" cy="707886"/>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    Django </a:t>
            </a:r>
            <a:r>
              <a:rPr lang="zh-CN" altLang="en-US" sz="2000" b="1" i="1">
                <a:latin typeface="FangSong" panose="02010609060101010101" pitchFamily="49" charset="-122"/>
                <a:ea typeface="FangSong" panose="02010609060101010101" pitchFamily="49" charset="-122"/>
              </a:rPr>
              <a:t>自带的 </a:t>
            </a:r>
            <a:r>
              <a:rPr lang="en-US" altLang="zh-CN" sz="2000" b="1" i="1">
                <a:latin typeface="FangSong" panose="02010609060101010101" pitchFamily="49" charset="-122"/>
                <a:ea typeface="FangSong" panose="02010609060101010101" pitchFamily="49" charset="-122"/>
              </a:rPr>
              <a:t>sqlite3 </a:t>
            </a:r>
            <a:r>
              <a:rPr lang="zh-CN" altLang="en-US" sz="2000" b="1" i="1">
                <a:latin typeface="FangSong" panose="02010609060101010101" pitchFamily="49" charset="-122"/>
                <a:ea typeface="FangSong" panose="02010609060101010101" pitchFamily="49" charset="-122"/>
              </a:rPr>
              <a:t>不适合做应用项目的数据库，所以，这里用 </a:t>
            </a:r>
            <a:r>
              <a:rPr lang="en-US" altLang="zh-CN" sz="2000" b="1" i="1">
                <a:latin typeface="FangSong" panose="02010609060101010101" pitchFamily="49" charset="-122"/>
                <a:ea typeface="FangSong" panose="02010609060101010101" pitchFamily="49" charset="-122"/>
              </a:rPr>
              <a:t>MySQL </a:t>
            </a:r>
            <a:r>
              <a:rPr lang="zh-CN" altLang="en-US" sz="2000" b="1" i="1">
                <a:latin typeface="FangSong" panose="02010609060101010101" pitchFamily="49" charset="-122"/>
                <a:ea typeface="FangSong" panose="02010609060101010101" pitchFamily="49" charset="-122"/>
              </a:rPr>
              <a:t>替代项目的默认数据库，需要修改 </a:t>
            </a:r>
            <a:r>
              <a:rPr lang="en-US" altLang="zh-CN" sz="2000" b="1" i="1">
                <a:latin typeface="FangSong" panose="02010609060101010101" pitchFamily="49" charset="-122"/>
                <a:ea typeface="FangSong" panose="02010609060101010101" pitchFamily="49" charset="-122"/>
              </a:rPr>
              <a:t>DATABASES </a:t>
            </a:r>
            <a:r>
              <a:rPr lang="zh-CN" altLang="en-US" sz="2000" b="1" i="1">
                <a:latin typeface="FangSong" panose="02010609060101010101" pitchFamily="49" charset="-122"/>
                <a:ea typeface="FangSong" panose="02010609060101010101" pitchFamily="49" charset="-122"/>
              </a:rPr>
              <a:t>配置。</a:t>
            </a:r>
            <a:endParaRPr lang="en-US" altLang="zh-CN" sz="2000" b="1" i="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76664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3643915"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初始化项目环境</a:t>
            </a:r>
            <a:endParaRPr kumimoji="1" lang="en-US" altLang="zh-CN" sz="3600" b="1">
              <a:latin typeface="FangSong" panose="02010609060101010101" pitchFamily="49" charset="-122"/>
              <a:ea typeface="FangSong" panose="02010609060101010101" pitchFamily="49" charset="-122"/>
            </a:endParaRPr>
          </a:p>
        </p:txBody>
      </p:sp>
      <p:sp>
        <p:nvSpPr>
          <p:cNvPr id="45" name="矩形 44">
            <a:extLst>
              <a:ext uri="{FF2B5EF4-FFF2-40B4-BE49-F238E27FC236}">
                <a16:creationId xmlns:a16="http://schemas.microsoft.com/office/drawing/2014/main" id="{D2C567AF-F5A2-F842-94AF-875B6CD68A6A}"/>
              </a:ext>
            </a:extLst>
          </p:cNvPr>
          <p:cNvSpPr/>
          <p:nvPr/>
        </p:nvSpPr>
        <p:spPr>
          <a:xfrm>
            <a:off x="775251" y="1274484"/>
            <a:ext cx="10611017" cy="461665"/>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INSTALLED_APPS</a:t>
            </a:r>
            <a:r>
              <a:rPr kumimoji="1" lang="zh-CN" altLang="en-US" sz="2400" b="1">
                <a:latin typeface="FangSong" panose="02010609060101010101" pitchFamily="49" charset="-122"/>
                <a:ea typeface="FangSong" panose="02010609060101010101" pitchFamily="49" charset="-122"/>
              </a:rPr>
              <a:t> 中定义应用的数据库迁移</a:t>
            </a:r>
            <a:endParaRPr kumimoji="1" lang="en-US" altLang="zh-CN" sz="2400" b="1">
              <a:latin typeface="FangSong" panose="02010609060101010101" pitchFamily="49" charset="-122"/>
              <a:ea typeface="FangSong" panose="02010609060101010101" pitchFamily="49" charset="-122"/>
            </a:endParaRPr>
          </a:p>
        </p:txBody>
      </p:sp>
      <p:sp>
        <p:nvSpPr>
          <p:cNvPr id="2" name="矩形 1">
            <a:extLst>
              <a:ext uri="{FF2B5EF4-FFF2-40B4-BE49-F238E27FC236}">
                <a16:creationId xmlns:a16="http://schemas.microsoft.com/office/drawing/2014/main" id="{BF7D932B-C705-3E46-ADE0-BE124E3B533C}"/>
              </a:ext>
            </a:extLst>
          </p:cNvPr>
          <p:cNvSpPr/>
          <p:nvPr/>
        </p:nvSpPr>
        <p:spPr>
          <a:xfrm>
            <a:off x="1016976" y="1835341"/>
            <a:ext cx="9894277"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makemigrations</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manage.py</a:t>
            </a:r>
            <a:r>
              <a:rPr kumimoji="1" lang="zh-CN" altLang="en-US" sz="2400" b="1">
                <a:latin typeface="FangSong" panose="02010609060101010101" pitchFamily="49" charset="-122"/>
                <a:ea typeface="FangSong" panose="02010609060101010101" pitchFamily="49" charset="-122"/>
              </a:rPr>
              <a:t> 的子命令，生成应用迁移文件</a:t>
            </a:r>
            <a:endParaRPr kumimoji="1" lang="en-US" altLang="zh-CN" sz="2400" b="1">
              <a:latin typeface="FangSong" panose="02010609060101010101" pitchFamily="49" charset="-122"/>
              <a:ea typeface="FangSong" panose="02010609060101010101" pitchFamily="49" charset="-122"/>
            </a:endParaRPr>
          </a:p>
        </p:txBody>
      </p:sp>
      <p:sp>
        <p:nvSpPr>
          <p:cNvPr id="3" name="矩形 2">
            <a:extLst>
              <a:ext uri="{FF2B5EF4-FFF2-40B4-BE49-F238E27FC236}">
                <a16:creationId xmlns:a16="http://schemas.microsoft.com/office/drawing/2014/main" id="{8F3DB1B2-D7FC-3146-BB50-79C9C6C84779}"/>
              </a:ext>
            </a:extLst>
          </p:cNvPr>
          <p:cNvSpPr/>
          <p:nvPr/>
        </p:nvSpPr>
        <p:spPr>
          <a:xfrm>
            <a:off x="1016976" y="2297006"/>
            <a:ext cx="10369292" cy="830997"/>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migrate</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manage.py</a:t>
            </a:r>
            <a:r>
              <a:rPr kumimoji="1" lang="zh-CN" altLang="en-US" sz="2400" b="1">
                <a:latin typeface="FangSong" panose="02010609060101010101" pitchFamily="49" charset="-122"/>
                <a:ea typeface="FangSong" panose="02010609060101010101" pitchFamily="49" charset="-122"/>
              </a:rPr>
              <a:t> 的子命令，用于将应用的模型定义或修改同步到数据库中</a:t>
            </a:r>
            <a:endParaRPr kumimoji="1" lang="en-US" altLang="zh-CN" sz="24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5BCF8B8D-4B3E-F149-BFF6-BADB3560E340}"/>
              </a:ext>
            </a:extLst>
          </p:cNvPr>
          <p:cNvSpPr/>
          <p:nvPr/>
        </p:nvSpPr>
        <p:spPr>
          <a:xfrm>
            <a:off x="1016976" y="3132419"/>
            <a:ext cx="9059237"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django_migrations</a:t>
            </a:r>
            <a:r>
              <a:rPr kumimoji="1" lang="zh-CN" altLang="en-US" sz="2400" b="1">
                <a:latin typeface="FangSong" panose="02010609060101010101" pitchFamily="49" charset="-122"/>
                <a:ea typeface="FangSong" panose="02010609060101010101" pitchFamily="49" charset="-122"/>
              </a:rPr>
              <a:t>：记录每一次数据库迁移动作</a:t>
            </a:r>
            <a:endParaRPr kumimoji="1" lang="en-US" altLang="zh-CN" sz="2400"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32340D30-D3F4-9840-BD9C-899FD6847862}"/>
              </a:ext>
            </a:extLst>
          </p:cNvPr>
          <p:cNvSpPr/>
          <p:nvPr/>
        </p:nvSpPr>
        <p:spPr>
          <a:xfrm>
            <a:off x="775251" y="3888728"/>
            <a:ext cx="10611017" cy="461665"/>
          </a:xfrm>
          <a:prstGeom prst="rect">
            <a:avLst/>
          </a:prstGeom>
        </p:spPr>
        <p:txBody>
          <a:bodyPr wrap="square">
            <a:spAutoFit/>
          </a:bodyPr>
          <a:lstStyle/>
          <a:p>
            <a:pPr marL="342900" indent="-342900">
              <a:buFont typeface="Wingdings" pitchFamily="2" charset="2"/>
              <a:buChar char="l"/>
            </a:pPr>
            <a:r>
              <a:rPr kumimoji="1" lang="zh-CN" altLang="en-US" sz="2400" b="1">
                <a:latin typeface="FangSong" panose="02010609060101010101" pitchFamily="49" charset="-122"/>
                <a:ea typeface="FangSong" panose="02010609060101010101" pitchFamily="49" charset="-122"/>
              </a:rPr>
              <a:t>创建超级用户登录管理后台</a:t>
            </a:r>
            <a:endParaRPr kumimoji="1" lang="en-US" altLang="zh-CN" sz="24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BDC4E54B-7980-9F4C-B967-88B49470078C}"/>
              </a:ext>
            </a:extLst>
          </p:cNvPr>
          <p:cNvSpPr/>
          <p:nvPr/>
        </p:nvSpPr>
        <p:spPr>
          <a:xfrm>
            <a:off x="1016976" y="4449585"/>
            <a:ext cx="9894277"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createsuperuser</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manage.py</a:t>
            </a:r>
            <a:r>
              <a:rPr kumimoji="1" lang="zh-CN" altLang="en-US" sz="2400" b="1">
                <a:latin typeface="FangSong" panose="02010609060101010101" pitchFamily="49" charset="-122"/>
                <a:ea typeface="FangSong" panose="02010609060101010101" pitchFamily="49" charset="-122"/>
              </a:rPr>
              <a:t> 的子命令，用于创建超级用户</a:t>
            </a:r>
            <a:endParaRPr kumimoji="1" lang="en-US" altLang="zh-CN" sz="24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8988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3643915"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初始化项目环境</a:t>
            </a:r>
            <a:endParaRPr kumimoji="1" lang="en-US" altLang="zh-CN" sz="3600" b="1">
              <a:latin typeface="FangSong" panose="02010609060101010101" pitchFamily="49" charset="-122"/>
              <a:ea typeface="FangSong" panose="02010609060101010101" pitchFamily="49" charset="-122"/>
            </a:endParaRPr>
          </a:p>
        </p:txBody>
      </p:sp>
      <p:sp>
        <p:nvSpPr>
          <p:cNvPr id="45" name="矩形 44">
            <a:extLst>
              <a:ext uri="{FF2B5EF4-FFF2-40B4-BE49-F238E27FC236}">
                <a16:creationId xmlns:a16="http://schemas.microsoft.com/office/drawing/2014/main" id="{D2C567AF-F5A2-F842-94AF-875B6CD68A6A}"/>
              </a:ext>
            </a:extLst>
          </p:cNvPr>
          <p:cNvSpPr/>
          <p:nvPr/>
        </p:nvSpPr>
        <p:spPr>
          <a:xfrm>
            <a:off x="775252" y="1274484"/>
            <a:ext cx="3937426" cy="461665"/>
          </a:xfrm>
          <a:prstGeom prst="rect">
            <a:avLst/>
          </a:prstGeom>
        </p:spPr>
        <p:txBody>
          <a:bodyPr wrap="square">
            <a:spAutoFit/>
          </a:bodyPr>
          <a:lstStyle/>
          <a:p>
            <a:pPr marL="342900" indent="-342900">
              <a:buFont typeface="Wingdings" pitchFamily="2" charset="2"/>
              <a:buChar char="l"/>
            </a:pPr>
            <a:r>
              <a:rPr kumimoji="1" lang="zh-CN" altLang="en-US" sz="2400" b="1">
                <a:latin typeface="FangSong" panose="02010609060101010101" pitchFamily="49" charset="-122"/>
                <a:ea typeface="FangSong" panose="02010609060101010101" pitchFamily="49" charset="-122"/>
              </a:rPr>
              <a:t>给 </a:t>
            </a:r>
            <a:r>
              <a:rPr kumimoji="1" lang="en-US" altLang="zh-CN" sz="2400" b="1">
                <a:latin typeface="FangSong" panose="02010609060101010101" pitchFamily="49" charset="-122"/>
                <a:ea typeface="FangSong" panose="02010609060101010101" pitchFamily="49" charset="-122"/>
              </a:rPr>
              <a:t>BBS</a:t>
            </a:r>
            <a:r>
              <a:rPr kumimoji="1" lang="zh-CN" altLang="en-US" sz="2400" b="1">
                <a:latin typeface="FangSong" panose="02010609060101010101" pitchFamily="49" charset="-122"/>
                <a:ea typeface="FangSong" panose="02010609060101010101" pitchFamily="49" charset="-122"/>
              </a:rPr>
              <a:t> 项目创建应用</a:t>
            </a:r>
            <a:endParaRPr kumimoji="1" lang="en-US" altLang="zh-CN" sz="2400" b="1">
              <a:latin typeface="FangSong" panose="02010609060101010101" pitchFamily="49" charset="-122"/>
              <a:ea typeface="FangSong" panose="02010609060101010101" pitchFamily="49" charset="-122"/>
            </a:endParaRPr>
          </a:p>
        </p:txBody>
      </p:sp>
      <p:sp>
        <p:nvSpPr>
          <p:cNvPr id="2" name="矩形 1">
            <a:extLst>
              <a:ext uri="{FF2B5EF4-FFF2-40B4-BE49-F238E27FC236}">
                <a16:creationId xmlns:a16="http://schemas.microsoft.com/office/drawing/2014/main" id="{BF7D932B-C705-3E46-ADE0-BE124E3B533C}"/>
              </a:ext>
            </a:extLst>
          </p:cNvPr>
          <p:cNvSpPr/>
          <p:nvPr/>
        </p:nvSpPr>
        <p:spPr>
          <a:xfrm>
            <a:off x="1016976" y="1835341"/>
            <a:ext cx="9894277"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startapp</a:t>
            </a:r>
            <a:r>
              <a:rPr kumimoji="1" lang="zh-CN" altLang="en-US" sz="2400" b="1">
                <a:latin typeface="FangSong" panose="02010609060101010101" pitchFamily="49" charset="-122"/>
                <a:ea typeface="FangSong" panose="02010609060101010101" pitchFamily="49" charset="-122"/>
              </a:rPr>
              <a:t>：</a:t>
            </a:r>
            <a:r>
              <a:rPr kumimoji="1" lang="en-US" altLang="zh-CN" sz="2400" b="1">
                <a:latin typeface="FangSong" panose="02010609060101010101" pitchFamily="49" charset="-122"/>
                <a:ea typeface="FangSong" panose="02010609060101010101" pitchFamily="49" charset="-122"/>
              </a:rPr>
              <a:t>manage.py</a:t>
            </a:r>
            <a:r>
              <a:rPr kumimoji="1" lang="zh-CN" altLang="en-US" sz="2400" b="1">
                <a:latin typeface="FangSong" panose="02010609060101010101" pitchFamily="49" charset="-122"/>
                <a:ea typeface="FangSong" panose="02010609060101010101" pitchFamily="49" charset="-122"/>
              </a:rPr>
              <a:t> 的子命令，用于创建应用</a:t>
            </a:r>
            <a:endParaRPr kumimoji="1" lang="en-US" altLang="zh-CN" sz="2400"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32340D30-D3F4-9840-BD9C-899FD6847862}"/>
              </a:ext>
            </a:extLst>
          </p:cNvPr>
          <p:cNvSpPr/>
          <p:nvPr/>
        </p:nvSpPr>
        <p:spPr>
          <a:xfrm>
            <a:off x="775251" y="2649013"/>
            <a:ext cx="10611017" cy="461665"/>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Python</a:t>
            </a:r>
            <a:r>
              <a:rPr kumimoji="1" lang="zh-CN" altLang="en-US" sz="2400" b="1">
                <a:latin typeface="FangSong" panose="02010609060101010101" pitchFamily="49" charset="-122"/>
                <a:ea typeface="FangSong" panose="02010609060101010101" pitchFamily="49" charset="-122"/>
              </a:rPr>
              <a:t> 项目中的 </a:t>
            </a:r>
            <a:r>
              <a:rPr kumimoji="1" lang="en-US" altLang="zh-CN" sz="2400" b="1">
                <a:latin typeface="FangSong" panose="02010609060101010101" pitchFamily="49" charset="-122"/>
                <a:ea typeface="FangSong" panose="02010609060101010101" pitchFamily="49" charset="-122"/>
              </a:rPr>
              <a:t>requirements.txt</a:t>
            </a:r>
            <a:r>
              <a:rPr kumimoji="1" lang="zh-CN" altLang="en-US" sz="2400" b="1">
                <a:latin typeface="FangSong" panose="02010609060101010101" pitchFamily="49" charset="-122"/>
                <a:ea typeface="FangSong" panose="02010609060101010101" pitchFamily="49" charset="-122"/>
              </a:rPr>
              <a:t> 文件</a:t>
            </a:r>
            <a:endParaRPr kumimoji="1" lang="en-US" altLang="zh-CN" sz="24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BDC4E54B-7980-9F4C-B967-88B49470078C}"/>
              </a:ext>
            </a:extLst>
          </p:cNvPr>
          <p:cNvSpPr/>
          <p:nvPr/>
        </p:nvSpPr>
        <p:spPr>
          <a:xfrm>
            <a:off x="1016977" y="3209870"/>
            <a:ext cx="5427786"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pip</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freeze</a:t>
            </a:r>
            <a:r>
              <a:rPr kumimoji="1" lang="zh-CN" altLang="en-US" sz="2400" b="1">
                <a:latin typeface="FangSong" panose="02010609060101010101" pitchFamily="49" charset="-122"/>
                <a:ea typeface="FangSong" panose="02010609060101010101" pitchFamily="49" charset="-122"/>
              </a:rPr>
              <a:t>：得到依赖清单</a:t>
            </a:r>
            <a:endParaRPr kumimoji="1" lang="en-US" altLang="zh-CN" sz="24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203763B7-E537-634B-86E9-CB408614CC50}"/>
              </a:ext>
            </a:extLst>
          </p:cNvPr>
          <p:cNvSpPr/>
          <p:nvPr/>
        </p:nvSpPr>
        <p:spPr>
          <a:xfrm>
            <a:off x="1016976" y="3770727"/>
            <a:ext cx="5427786" cy="461665"/>
          </a:xfrm>
          <a:prstGeom prst="rect">
            <a:avLst/>
          </a:prstGeom>
        </p:spPr>
        <p:txBody>
          <a:bodyPr wrap="square">
            <a:spAutoFit/>
          </a:bodyPr>
          <a:lstStyle/>
          <a:p>
            <a:pPr marL="800100" lvl="1" indent="-342900">
              <a:buFont typeface="Wingdings" pitchFamily="2" charset="2"/>
              <a:buChar char="ü"/>
            </a:pPr>
            <a:r>
              <a:rPr kumimoji="1" lang="en-US" altLang="zh-CN" sz="2400" b="1">
                <a:latin typeface="FangSong" panose="02010609060101010101" pitchFamily="49" charset="-122"/>
                <a:ea typeface="FangSong" panose="02010609060101010101" pitchFamily="49" charset="-122"/>
              </a:rPr>
              <a:t>pip</a:t>
            </a:r>
            <a:r>
              <a:rPr kumimoji="1" lang="zh-CN" altLang="en-US" sz="2400" b="1">
                <a:latin typeface="FangSong" panose="02010609060101010101" pitchFamily="49" charset="-122"/>
                <a:ea typeface="FangSong" panose="02010609060101010101" pitchFamily="49" charset="-122"/>
              </a:rPr>
              <a:t> </a:t>
            </a:r>
            <a:r>
              <a:rPr kumimoji="1" lang="en-US" altLang="zh-CN" sz="2400" b="1">
                <a:latin typeface="FangSong" panose="02010609060101010101" pitchFamily="49" charset="-122"/>
                <a:ea typeface="FangSong" panose="02010609060101010101" pitchFamily="49" charset="-122"/>
              </a:rPr>
              <a:t>install</a:t>
            </a:r>
            <a:r>
              <a:rPr kumimoji="1" lang="zh-CN" altLang="en-US" sz="2400" b="1">
                <a:latin typeface="FangSong" panose="02010609060101010101" pitchFamily="49" charset="-122"/>
                <a:ea typeface="FangSong" panose="02010609060101010101" pitchFamily="49" charset="-122"/>
              </a:rPr>
              <a:t>：重建项目环境</a:t>
            </a:r>
            <a:endParaRPr kumimoji="1" lang="en-US" altLang="zh-CN" sz="2400" b="1">
              <a:latin typeface="FangSong" panose="02010609060101010101" pitchFamily="49" charset="-122"/>
              <a:ea typeface="FangSong" panose="02010609060101010101" pitchFamily="49" charset="-122"/>
            </a:endParaRPr>
          </a:p>
        </p:txBody>
      </p:sp>
      <p:sp>
        <p:nvSpPr>
          <p:cNvPr id="10" name="矩形 9">
            <a:extLst>
              <a:ext uri="{FF2B5EF4-FFF2-40B4-BE49-F238E27FC236}">
                <a16:creationId xmlns:a16="http://schemas.microsoft.com/office/drawing/2014/main" id="{120B45A2-7453-5945-B474-F2CC17561328}"/>
              </a:ext>
            </a:extLst>
          </p:cNvPr>
          <p:cNvSpPr/>
          <p:nvPr/>
        </p:nvSpPr>
        <p:spPr>
          <a:xfrm>
            <a:off x="775251" y="4589185"/>
            <a:ext cx="4552887" cy="461665"/>
          </a:xfrm>
          <a:prstGeom prst="rect">
            <a:avLst/>
          </a:prstGeom>
        </p:spPr>
        <p:txBody>
          <a:bodyPr wrap="square">
            <a:spAutoFit/>
          </a:bodyPr>
          <a:lstStyle/>
          <a:p>
            <a:pPr marL="342900" indent="-342900">
              <a:buFont typeface="Wingdings" pitchFamily="2" charset="2"/>
              <a:buChar char="l"/>
            </a:pPr>
            <a:r>
              <a:rPr kumimoji="1" lang="zh-CN" altLang="en-US" sz="2400" b="1">
                <a:latin typeface="FangSong" panose="02010609060101010101" pitchFamily="49" charset="-122"/>
                <a:ea typeface="FangSong" panose="02010609060101010101" pitchFamily="49" charset="-122"/>
              </a:rPr>
              <a:t>将项目装载到 </a:t>
            </a:r>
            <a:r>
              <a:rPr kumimoji="1" lang="en-US" altLang="zh-CN" sz="2400" b="1">
                <a:latin typeface="FangSong" panose="02010609060101010101" pitchFamily="49" charset="-122"/>
                <a:ea typeface="FangSong" panose="02010609060101010101" pitchFamily="49" charset="-122"/>
              </a:rPr>
              <a:t>IDE</a:t>
            </a:r>
            <a:r>
              <a:rPr kumimoji="1" lang="zh-CN" altLang="en-US" sz="2400" b="1">
                <a:latin typeface="FangSong" panose="02010609060101010101" pitchFamily="49" charset="-122"/>
                <a:ea typeface="FangSong" panose="02010609060101010101" pitchFamily="49" charset="-122"/>
              </a:rPr>
              <a:t> 中</a:t>
            </a:r>
            <a:endParaRPr kumimoji="1" lang="en-US" altLang="zh-CN" sz="24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0109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824718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4</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a:t>
            </a:r>
            <a:r>
              <a:rPr kumimoji="1" lang="en-US" altLang="zh-CN" sz="3600" b="1">
                <a:latin typeface="FangSong" panose="02010609060101010101" pitchFamily="49" charset="-122"/>
                <a:ea typeface="FangSong" panose="02010609060101010101" pitchFamily="49" charset="-122"/>
              </a:rPr>
              <a:t>ORM</a:t>
            </a:r>
            <a:r>
              <a:rPr kumimoji="1" lang="zh-CN" altLang="en-US" sz="3600" b="1">
                <a:latin typeface="FangSong" panose="02010609060101010101" pitchFamily="49" charset="-122"/>
                <a:ea typeface="FangSong" panose="02010609060101010101" pitchFamily="49" charset="-122"/>
              </a:rPr>
              <a:t> 应用与原理剖析</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6273579" cy="584775"/>
          </a:xfrm>
          <a:prstGeom prst="rect">
            <a:avLst/>
          </a:prstGeom>
          <a:noFill/>
        </p:spPr>
        <p:txBody>
          <a:bodyPr wrap="square" rtlCol="0">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Model</a:t>
            </a:r>
            <a:r>
              <a:rPr kumimoji="1" lang="zh-CN" altLang="en-US" sz="3200" b="1">
                <a:latin typeface="FangSong" panose="02010609060101010101" pitchFamily="49" charset="-122"/>
                <a:ea typeface="FangSong" panose="02010609060101010101" pitchFamily="49" charset="-122"/>
              </a:rPr>
              <a:t> 相关的概念与使用方法</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4774064"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Model</a:t>
            </a:r>
            <a:r>
              <a:rPr kumimoji="1" lang="zh-CN" altLang="en-US" sz="3200" b="1">
                <a:latin typeface="FangSong" panose="02010609060101010101" pitchFamily="49" charset="-122"/>
                <a:ea typeface="FangSong" panose="02010609060101010101" pitchFamily="49" charset="-122"/>
              </a:rPr>
              <a:t> 的查询操作 </a:t>
            </a:r>
            <a:r>
              <a:rPr kumimoji="1" lang="en-US" altLang="zh-CN" sz="3200" b="1">
                <a:latin typeface="FangSong" panose="02010609060101010101" pitchFamily="49" charset="-122"/>
                <a:ea typeface="FangSong" panose="02010609060101010101" pitchFamily="49" charset="-122"/>
              </a:rPr>
              <a:t>API</a:t>
            </a:r>
            <a:endParaRPr kumimoji="1" lang="zh-CN" altLang="en-US" sz="32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6006773"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构建 </a:t>
            </a:r>
            <a:r>
              <a:rPr kumimoji="1" lang="en-US" altLang="zh-CN" sz="3200" b="1">
                <a:latin typeface="FangSong" panose="02010609060101010101" pitchFamily="49" charset="-122"/>
                <a:ea typeface="FangSong" panose="02010609060101010101" pitchFamily="49" charset="-122"/>
              </a:rPr>
              <a:t>post</a:t>
            </a:r>
            <a:r>
              <a:rPr kumimoji="1" lang="zh-CN" altLang="en-US" sz="3200" b="1">
                <a:latin typeface="FangSong" panose="02010609060101010101" pitchFamily="49" charset="-122"/>
                <a:ea typeface="FangSong" panose="02010609060101010101" pitchFamily="49" charset="-122"/>
              </a:rPr>
              <a:t> 应用需要的数据表</a:t>
            </a:r>
          </a:p>
        </p:txBody>
      </p:sp>
      <p:sp>
        <p:nvSpPr>
          <p:cNvPr id="6" name="矩形 5">
            <a:extLst>
              <a:ext uri="{FF2B5EF4-FFF2-40B4-BE49-F238E27FC236}">
                <a16:creationId xmlns:a16="http://schemas.microsoft.com/office/drawing/2014/main" id="{3217DB0F-CC6E-4447-BEB1-2CB69EE76CAC}"/>
              </a:ext>
            </a:extLst>
          </p:cNvPr>
          <p:cNvSpPr/>
          <p:nvPr/>
        </p:nvSpPr>
        <p:spPr>
          <a:xfrm>
            <a:off x="2715369" y="5178372"/>
            <a:ext cx="3945311" cy="584775"/>
          </a:xfrm>
          <a:prstGeom prst="rect">
            <a:avLst/>
          </a:prstGeom>
        </p:spPr>
        <p:txBody>
          <a:bodyPr wrap="none">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ORM</a:t>
            </a:r>
            <a:r>
              <a:rPr kumimoji="1" lang="zh-CN" altLang="en-US" sz="3200" b="1">
                <a:latin typeface="FangSong" panose="02010609060101010101" pitchFamily="49" charset="-122"/>
                <a:ea typeface="FangSong" panose="02010609060101010101" pitchFamily="49" charset="-122"/>
              </a:rPr>
              <a:t> 实现原理分析</a:t>
            </a:r>
          </a:p>
        </p:txBody>
      </p:sp>
    </p:spTree>
    <p:extLst>
      <p:ext uri="{BB962C8B-B14F-4D97-AF65-F5344CB8AC3E}">
        <p14:creationId xmlns:p14="http://schemas.microsoft.com/office/powerpoint/2010/main" val="1689837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598131"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构建 </a:t>
            </a:r>
            <a:r>
              <a:rPr kumimoji="1" lang="en-US" altLang="zh-CN" sz="3600" b="1">
                <a:latin typeface="FangSong" panose="02010609060101010101" pitchFamily="49" charset="-122"/>
                <a:ea typeface="FangSong" panose="02010609060101010101" pitchFamily="49" charset="-122"/>
              </a:rPr>
              <a:t>post</a:t>
            </a:r>
            <a:r>
              <a:rPr kumimoji="1" lang="zh-CN" altLang="en-US" sz="3600" b="1">
                <a:latin typeface="FangSong" panose="02010609060101010101" pitchFamily="49" charset="-122"/>
                <a:ea typeface="FangSong" panose="02010609060101010101" pitchFamily="49" charset="-122"/>
              </a:rPr>
              <a:t> 应用需要的数据表</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729147" y="1177512"/>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post</a:t>
            </a:r>
            <a:r>
              <a:rPr lang="zh-CN" altLang="en-US" sz="2400" b="1">
                <a:latin typeface="FangSong" panose="02010609060101010101" pitchFamily="49" charset="-122"/>
                <a:ea typeface="FangSong" panose="02010609060101010101" pitchFamily="49" charset="-122"/>
              </a:rPr>
              <a:t> 应用的 </a:t>
            </a:r>
            <a:r>
              <a:rPr lang="en-US" altLang="zh-CN" sz="2400" b="1">
                <a:latin typeface="FangSong" panose="02010609060101010101" pitchFamily="49" charset="-122"/>
                <a:ea typeface="FangSong" panose="02010609060101010101" pitchFamily="49" charset="-122"/>
              </a:rPr>
              <a:t>Models</a:t>
            </a:r>
            <a:r>
              <a:rPr lang="zh-CN" altLang="en-US" sz="2400" b="1">
                <a:latin typeface="FangSong" panose="02010609060101010101" pitchFamily="49" charset="-122"/>
                <a:ea typeface="FangSong" panose="02010609060101010101" pitchFamily="49" charset="-122"/>
              </a:rPr>
              <a:t> 定义</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514629" y="3166566"/>
            <a:ext cx="10106365" cy="707886"/>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BaseModel</a:t>
            </a:r>
            <a:r>
              <a:rPr lang="zh-CN" altLang="en-US" sz="2000" b="1">
                <a:latin typeface="FangSong" panose="02010609060101010101" pitchFamily="49" charset="-122"/>
                <a:ea typeface="FangSong" panose="02010609060101010101" pitchFamily="49" charset="-122"/>
              </a:rPr>
              <a:t>：抽象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基类，定义通用参数和通用属性</a:t>
            </a:r>
            <a:r>
              <a:rPr lang="en-US" altLang="zh-CN" sz="2000" b="1">
                <a:latin typeface="FangSong" panose="02010609060101010101" pitchFamily="49" charset="-122"/>
                <a:ea typeface="FangSong" panose="02010609060101010101" pitchFamily="49" charset="-122"/>
              </a:rPr>
              <a:t>,</a:t>
            </a:r>
            <a:r>
              <a:rPr lang="zh-CN" altLang="en-US" sz="2000" b="1">
                <a:latin typeface="FangSong" panose="02010609060101010101" pitchFamily="49" charset="-122"/>
                <a:ea typeface="FangSong" panose="02010609060101010101" pitchFamily="49" charset="-122"/>
              </a:rPr>
              <a:t>直接继承自 </a:t>
            </a:r>
            <a:r>
              <a:rPr lang="en-US" altLang="zh-CN" sz="2000" b="1">
                <a:latin typeface="FangSong" panose="02010609060101010101" pitchFamily="49" charset="-122"/>
                <a:ea typeface="FangSong" panose="02010609060101010101" pitchFamily="49" charset="-122"/>
              </a:rPr>
              <a:t>django.db.models.Model</a:t>
            </a:r>
            <a:endParaRPr lang="zh-CN" altLang="zh-CN" sz="20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F2939A09-397D-DE49-A4FB-A42E18DE3CBE}"/>
              </a:ext>
            </a:extLst>
          </p:cNvPr>
          <p:cNvSpPr txBox="1"/>
          <p:nvPr/>
        </p:nvSpPr>
        <p:spPr>
          <a:xfrm>
            <a:off x="1514628" y="3949277"/>
            <a:ext cx="8959407" cy="400110"/>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Topic</a:t>
            </a:r>
            <a:r>
              <a:rPr lang="zh-CN" altLang="en-US" sz="2000" b="1">
                <a:latin typeface="FangSong" panose="02010609060101010101" pitchFamily="49" charset="-122"/>
                <a:ea typeface="FangSong" panose="02010609060101010101" pitchFamily="49" charset="-122"/>
              </a:rPr>
              <a:t>：话题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继承自 </a:t>
            </a:r>
            <a:r>
              <a:rPr lang="en-US" altLang="zh-CN" sz="2000" b="1">
                <a:latin typeface="FangSong" panose="02010609060101010101" pitchFamily="49" charset="-122"/>
                <a:ea typeface="FangSong" panose="02010609060101010101" pitchFamily="49" charset="-122"/>
              </a:rPr>
              <a:t>BaseModel</a:t>
            </a:r>
            <a:r>
              <a:rPr lang="zh-CN" altLang="en-US" sz="2000" b="1">
                <a:latin typeface="FangSong" panose="02010609060101010101" pitchFamily="49" charset="-122"/>
                <a:ea typeface="FangSong" panose="02010609060101010101" pitchFamily="49" charset="-122"/>
              </a:rPr>
              <a:t>，从而实现间接继承</a:t>
            </a:r>
            <a:endParaRPr lang="zh-CN" altLang="zh-CN" sz="20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F4121BDF-087B-7C4F-B999-3F87A47E2B0A}"/>
              </a:ext>
            </a:extLst>
          </p:cNvPr>
          <p:cNvSpPr txBox="1"/>
          <p:nvPr/>
        </p:nvSpPr>
        <p:spPr>
          <a:xfrm>
            <a:off x="1514628" y="4424212"/>
            <a:ext cx="8852530" cy="400110"/>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Comment</a:t>
            </a:r>
            <a:r>
              <a:rPr lang="zh-CN" altLang="en-US" sz="2000" b="1">
                <a:latin typeface="FangSong" panose="02010609060101010101" pitchFamily="49" charset="-122"/>
                <a:ea typeface="FangSong" panose="02010609060101010101" pitchFamily="49" charset="-122"/>
              </a:rPr>
              <a:t>：话题评论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继承自 </a:t>
            </a:r>
            <a:r>
              <a:rPr lang="en-US" altLang="zh-CN" sz="2000" b="1">
                <a:latin typeface="FangSong" panose="02010609060101010101" pitchFamily="49" charset="-122"/>
                <a:ea typeface="FangSong" panose="02010609060101010101" pitchFamily="49" charset="-122"/>
              </a:rPr>
              <a:t>BaseModel</a:t>
            </a:r>
            <a:r>
              <a:rPr lang="zh-CN" altLang="en-US" sz="2000" b="1">
                <a:latin typeface="FangSong" panose="02010609060101010101" pitchFamily="49" charset="-122"/>
                <a:ea typeface="FangSong" panose="02010609060101010101" pitchFamily="49" charset="-122"/>
              </a:rPr>
              <a:t>，从而实现间接继承</a:t>
            </a:r>
            <a:endParaRPr lang="zh-CN" altLang="zh-CN" sz="2000" b="1">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9B1DCFAB-B43A-5A4B-8601-DB821A154DEC}"/>
              </a:ext>
            </a:extLst>
          </p:cNvPr>
          <p:cNvSpPr txBox="1"/>
          <p:nvPr/>
        </p:nvSpPr>
        <p:spPr>
          <a:xfrm>
            <a:off x="1003181" y="1639177"/>
            <a:ext cx="10617814" cy="1323439"/>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    post </a:t>
            </a:r>
            <a:r>
              <a:rPr lang="zh-CN" altLang="en-US" sz="2000" b="1" i="1">
                <a:latin typeface="FangSong" panose="02010609060101010101" pitchFamily="49" charset="-122"/>
                <a:ea typeface="FangSong" panose="02010609060101010101" pitchFamily="49" charset="-122"/>
              </a:rPr>
              <a:t>应用承载这样的几个功能</a:t>
            </a:r>
            <a:r>
              <a:rPr lang="en-US" altLang="zh-CN" sz="2000" b="1" i="1">
                <a:latin typeface="FangSong" panose="02010609060101010101" pitchFamily="49" charset="-122"/>
                <a:ea typeface="FangSong" panose="02010609060101010101" pitchFamily="49" charset="-122"/>
              </a:rPr>
              <a:t>:</a:t>
            </a:r>
          </a:p>
          <a:p>
            <a:pPr marL="1371600" lvl="2" indent="-457200">
              <a:buFont typeface="+mj-ea"/>
              <a:buAutoNum type="circleNumDbPlain"/>
            </a:pPr>
            <a:r>
              <a:rPr lang="zh-CN" altLang="en-US" sz="2000" b="1" i="1">
                <a:latin typeface="FangSong" panose="02010609060101010101" pitchFamily="49" charset="-122"/>
                <a:ea typeface="FangSong" panose="02010609060101010101" pitchFamily="49" charset="-122"/>
              </a:rPr>
              <a:t>用户可以在 </a:t>
            </a:r>
            <a:r>
              <a:rPr lang="en-US" altLang="zh-CN" sz="2000" b="1" i="1">
                <a:latin typeface="FangSong" panose="02010609060101010101" pitchFamily="49" charset="-122"/>
                <a:ea typeface="FangSong" panose="02010609060101010101" pitchFamily="49" charset="-122"/>
              </a:rPr>
              <a:t>BBS </a:t>
            </a:r>
            <a:r>
              <a:rPr lang="zh-CN" altLang="en-US" sz="2000" b="1" i="1">
                <a:latin typeface="FangSong" panose="02010609060101010101" pitchFamily="49" charset="-122"/>
                <a:ea typeface="FangSong" panose="02010609060101010101" pitchFamily="49" charset="-122"/>
              </a:rPr>
              <a:t>站内发表话题，称作 </a:t>
            </a:r>
            <a:r>
              <a:rPr lang="en-US" altLang="zh-CN" sz="2000" b="1" i="1">
                <a:latin typeface="FangSong" panose="02010609060101010101" pitchFamily="49" charset="-122"/>
                <a:ea typeface="FangSong" panose="02010609060101010101" pitchFamily="49" charset="-122"/>
              </a:rPr>
              <a:t>Topic</a:t>
            </a:r>
          </a:p>
          <a:p>
            <a:pPr marL="1371600" lvl="2" indent="-457200">
              <a:buFont typeface="+mj-ea"/>
              <a:buAutoNum type="circleNumDbPlain"/>
            </a:pPr>
            <a:r>
              <a:rPr lang="zh-CN" altLang="en-US" sz="2000" b="1" i="1">
                <a:latin typeface="FangSong" panose="02010609060101010101" pitchFamily="49" charset="-122"/>
                <a:ea typeface="FangSong" panose="02010609060101010101" pitchFamily="49" charset="-122"/>
              </a:rPr>
              <a:t>可以针对每一个 </a:t>
            </a:r>
            <a:r>
              <a:rPr lang="en-US" altLang="zh-CN" sz="2000" b="1" i="1">
                <a:latin typeface="FangSong" panose="02010609060101010101" pitchFamily="49" charset="-122"/>
                <a:ea typeface="FangSong" panose="02010609060101010101" pitchFamily="49" charset="-122"/>
              </a:rPr>
              <a:t>Topic </a:t>
            </a:r>
            <a:r>
              <a:rPr lang="zh-CN" altLang="en-US" sz="2000" b="1" i="1">
                <a:latin typeface="FangSong" panose="02010609060101010101" pitchFamily="49" charset="-122"/>
                <a:ea typeface="FangSong" panose="02010609060101010101" pitchFamily="49" charset="-122"/>
              </a:rPr>
              <a:t>发表评论，称作 </a:t>
            </a:r>
            <a:r>
              <a:rPr lang="en-US" altLang="zh-CN" sz="2000" b="1" i="1">
                <a:latin typeface="FangSong" panose="02010609060101010101" pitchFamily="49" charset="-122"/>
                <a:ea typeface="FangSong" panose="02010609060101010101" pitchFamily="49" charset="-122"/>
              </a:rPr>
              <a:t>Comment</a:t>
            </a:r>
          </a:p>
          <a:p>
            <a:pPr marL="1371600" lvl="2" indent="-457200">
              <a:buFont typeface="+mj-ea"/>
              <a:buAutoNum type="circleNumDbPlain"/>
            </a:pPr>
            <a:r>
              <a:rPr lang="zh-CN" altLang="en-US" sz="2000" b="1" i="1">
                <a:latin typeface="FangSong" panose="02010609060101010101" pitchFamily="49" charset="-122"/>
                <a:ea typeface="FangSong" panose="02010609060101010101" pitchFamily="49" charset="-122"/>
              </a:rPr>
              <a:t>可以对每一个 </a:t>
            </a:r>
            <a:r>
              <a:rPr lang="en-US" altLang="zh-CN" sz="2000" b="1" i="1">
                <a:latin typeface="FangSong" panose="02010609060101010101" pitchFamily="49" charset="-122"/>
                <a:ea typeface="FangSong" panose="02010609060101010101" pitchFamily="49" charset="-122"/>
              </a:rPr>
              <a:t>Comment </a:t>
            </a:r>
            <a:r>
              <a:rPr lang="zh-CN" altLang="en-US" sz="2000" b="1" i="1">
                <a:latin typeface="FangSong" panose="02010609060101010101" pitchFamily="49" charset="-122"/>
                <a:ea typeface="FangSong" panose="02010609060101010101" pitchFamily="49" charset="-122"/>
              </a:rPr>
              <a:t>支持或者反对</a:t>
            </a:r>
            <a:endParaRPr lang="en-US" altLang="zh-CN" sz="2000" b="1" i="1">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69E9E528-CDD4-C742-8FD1-F75E5B13EFDB}"/>
              </a:ext>
            </a:extLst>
          </p:cNvPr>
          <p:cNvSpPr/>
          <p:nvPr/>
        </p:nvSpPr>
        <p:spPr>
          <a:xfrm>
            <a:off x="529491" y="5163403"/>
            <a:ext cx="11286457" cy="707886"/>
          </a:xfrm>
          <a:prstGeom prst="rect">
            <a:avLst/>
          </a:prstGeom>
        </p:spPr>
        <p:txBody>
          <a:bodyPr wrap="square">
            <a:spAutoFit/>
          </a:bodyPr>
          <a:lstStyle/>
          <a:p>
            <a:r>
              <a:rPr kumimoji="1" lang="en-US" altLang="zh-CN" sz="2000" b="1">
                <a:solidFill>
                  <a:srgbClr val="C00000"/>
                </a:solidFill>
                <a:latin typeface="FangSong" panose="02010609060101010101" pitchFamily="49" charset="-122"/>
                <a:ea typeface="FangSong" panose="02010609060101010101" pitchFamily="49" charset="-122"/>
              </a:rPr>
              <a:t>Topic </a:t>
            </a:r>
            <a:r>
              <a:rPr kumimoji="1" lang="zh-CN" altLang="en-US" sz="2000" b="1">
                <a:solidFill>
                  <a:srgbClr val="C00000"/>
                </a:solidFill>
                <a:latin typeface="FangSong" panose="02010609060101010101" pitchFamily="49" charset="-122"/>
                <a:ea typeface="FangSong" panose="02010609060101010101" pitchFamily="49" charset="-122"/>
              </a:rPr>
              <a:t>和 </a:t>
            </a:r>
            <a:r>
              <a:rPr kumimoji="1" lang="en-US" altLang="zh-CN" sz="2000" b="1">
                <a:solidFill>
                  <a:srgbClr val="C00000"/>
                </a:solidFill>
                <a:latin typeface="FangSong" panose="02010609060101010101" pitchFamily="49" charset="-122"/>
                <a:ea typeface="FangSong" panose="02010609060101010101" pitchFamily="49" charset="-122"/>
              </a:rPr>
              <a:t>Comment </a:t>
            </a:r>
            <a:r>
              <a:rPr kumimoji="1" lang="zh-CN" altLang="en-US" sz="2000" b="1">
                <a:solidFill>
                  <a:srgbClr val="C00000"/>
                </a:solidFill>
                <a:latin typeface="FangSong" panose="02010609060101010101" pitchFamily="49" charset="-122"/>
                <a:ea typeface="FangSong" panose="02010609060101010101" pitchFamily="49" charset="-122"/>
              </a:rPr>
              <a:t>都实现了 </a:t>
            </a:r>
            <a:r>
              <a:rPr kumimoji="1" lang="en-US" altLang="zh-CN" sz="2000" b="1">
                <a:solidFill>
                  <a:srgbClr val="C00000"/>
                </a:solidFill>
                <a:latin typeface="FangSong" panose="02010609060101010101" pitchFamily="49" charset="-122"/>
                <a:ea typeface="FangSong" panose="02010609060101010101" pitchFamily="49" charset="-122"/>
              </a:rPr>
              <a:t>__str__ </a:t>
            </a:r>
            <a:r>
              <a:rPr kumimoji="1" lang="zh-CN" altLang="en-US" sz="2000" b="1">
                <a:solidFill>
                  <a:srgbClr val="C00000"/>
                </a:solidFill>
                <a:latin typeface="FangSong" panose="02010609060101010101" pitchFamily="49" charset="-122"/>
                <a:ea typeface="FangSong" panose="02010609060101010101" pitchFamily="49" charset="-122"/>
              </a:rPr>
              <a:t>方法，且函数的返回值也很类似，都打 印了 </a:t>
            </a:r>
            <a:r>
              <a:rPr kumimoji="1" lang="en-US" altLang="zh-CN" sz="2000" b="1">
                <a:solidFill>
                  <a:srgbClr val="C00000"/>
                </a:solidFill>
                <a:latin typeface="FangSong" panose="02010609060101010101" pitchFamily="49" charset="-122"/>
                <a:ea typeface="FangSong" panose="02010609060101010101" pitchFamily="49" charset="-122"/>
              </a:rPr>
              <a:t>id </a:t>
            </a:r>
            <a:r>
              <a:rPr kumimoji="1" lang="zh-CN" altLang="en-US" sz="2000" b="1">
                <a:solidFill>
                  <a:srgbClr val="C00000"/>
                </a:solidFill>
                <a:latin typeface="FangSong" panose="02010609060101010101" pitchFamily="49" charset="-122"/>
                <a:ea typeface="FangSong" panose="02010609060101010101" pitchFamily="49" charset="-122"/>
              </a:rPr>
              <a:t>和标识内容的字段，</a:t>
            </a:r>
            <a:r>
              <a:rPr kumimoji="1" lang="en-US" altLang="zh-CN" sz="2000" b="1">
                <a:solidFill>
                  <a:srgbClr val="C00000"/>
                </a:solidFill>
                <a:latin typeface="FangSong" panose="02010609060101010101" pitchFamily="49" charset="-122"/>
                <a:ea typeface="FangSong" panose="02010609060101010101" pitchFamily="49" charset="-122"/>
              </a:rPr>
              <a:t>id </a:t>
            </a:r>
            <a:r>
              <a:rPr kumimoji="1" lang="zh-CN" altLang="en-US" sz="2000" b="1">
                <a:solidFill>
                  <a:srgbClr val="C00000"/>
                </a:solidFill>
                <a:latin typeface="FangSong" panose="02010609060101010101" pitchFamily="49" charset="-122"/>
                <a:ea typeface="FangSong" panose="02010609060101010101" pitchFamily="49" charset="-122"/>
              </a:rPr>
              <a:t>字段是在 </a:t>
            </a:r>
            <a:r>
              <a:rPr kumimoji="1" lang="en-US" altLang="zh-CN" sz="2000" b="1">
                <a:solidFill>
                  <a:srgbClr val="C00000"/>
                </a:solidFill>
                <a:latin typeface="FangSong" panose="02010609060101010101" pitchFamily="49" charset="-122"/>
                <a:ea typeface="FangSong" panose="02010609060101010101" pitchFamily="49" charset="-122"/>
              </a:rPr>
              <a:t>Model </a:t>
            </a:r>
            <a:r>
              <a:rPr kumimoji="1" lang="zh-CN" altLang="en-US" sz="2000" b="1">
                <a:solidFill>
                  <a:srgbClr val="C00000"/>
                </a:solidFill>
                <a:latin typeface="FangSong" panose="02010609060101010101" pitchFamily="49" charset="-122"/>
                <a:ea typeface="FangSong" panose="02010609060101010101" pitchFamily="49" charset="-122"/>
              </a:rPr>
              <a:t>定义中没有主动指定主键的情况下，</a:t>
            </a:r>
            <a:r>
              <a:rPr kumimoji="1" lang="en-US" altLang="zh-CN" sz="2000" b="1">
                <a:solidFill>
                  <a:srgbClr val="C00000"/>
                </a:solidFill>
                <a:latin typeface="FangSong" panose="02010609060101010101" pitchFamily="49" charset="-122"/>
                <a:ea typeface="FangSong" panose="02010609060101010101" pitchFamily="49" charset="-122"/>
              </a:rPr>
              <a:t>Django </a:t>
            </a:r>
            <a:r>
              <a:rPr kumimoji="1" lang="zh-CN" altLang="en-US" sz="2000" b="1">
                <a:solidFill>
                  <a:srgbClr val="C00000"/>
                </a:solidFill>
                <a:latin typeface="FangSong" panose="02010609060101010101" pitchFamily="49" charset="-122"/>
                <a:ea typeface="FangSong" panose="02010609060101010101" pitchFamily="49" charset="-122"/>
              </a:rPr>
              <a:t>自动加上去的。</a:t>
            </a:r>
          </a:p>
        </p:txBody>
      </p:sp>
    </p:spTree>
    <p:extLst>
      <p:ext uri="{BB962C8B-B14F-4D97-AF65-F5344CB8AC3E}">
        <p14:creationId xmlns:p14="http://schemas.microsoft.com/office/powerpoint/2010/main" val="3219301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598131"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构建 </a:t>
            </a:r>
            <a:r>
              <a:rPr kumimoji="1" lang="en-US" altLang="zh-CN" sz="3600" b="1">
                <a:latin typeface="FangSong" panose="02010609060101010101" pitchFamily="49" charset="-122"/>
                <a:ea typeface="FangSong" panose="02010609060101010101" pitchFamily="49" charset="-122"/>
              </a:rPr>
              <a:t>post</a:t>
            </a:r>
            <a:r>
              <a:rPr kumimoji="1" lang="zh-CN" altLang="en-US" sz="3600" b="1">
                <a:latin typeface="FangSong" panose="02010609060101010101" pitchFamily="49" charset="-122"/>
                <a:ea typeface="FangSong" panose="02010609060101010101" pitchFamily="49" charset="-122"/>
              </a:rPr>
              <a:t> 应用需要的数据表</a:t>
            </a:r>
          </a:p>
        </p:txBody>
      </p:sp>
      <p:sp>
        <p:nvSpPr>
          <p:cNvPr id="8" name="文本框 7">
            <a:extLst>
              <a:ext uri="{FF2B5EF4-FFF2-40B4-BE49-F238E27FC236}">
                <a16:creationId xmlns:a16="http://schemas.microsoft.com/office/drawing/2014/main" id="{A4410238-3F3E-3148-8C65-30CE801124D8}"/>
              </a:ext>
            </a:extLst>
          </p:cNvPr>
          <p:cNvSpPr txBox="1"/>
          <p:nvPr/>
        </p:nvSpPr>
        <p:spPr>
          <a:xfrm>
            <a:off x="790693" y="1254436"/>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post</a:t>
            </a:r>
            <a:r>
              <a:rPr lang="zh-CN" altLang="en-US" sz="2400" b="1">
                <a:latin typeface="FangSong" panose="02010609060101010101" pitchFamily="49" charset="-122"/>
                <a:ea typeface="FangSong" panose="02010609060101010101" pitchFamily="49" charset="-122"/>
              </a:rPr>
              <a:t> 应用完成数据库迁移</a:t>
            </a:r>
            <a:endParaRPr lang="en-US" altLang="zh-CN" sz="2400" b="1">
              <a:latin typeface="FangSong" panose="02010609060101010101" pitchFamily="49" charset="-122"/>
              <a:ea typeface="FangSong" panose="02010609060101010101" pitchFamily="49" charset="-122"/>
            </a:endParaRPr>
          </a:p>
        </p:txBody>
      </p:sp>
      <p:sp>
        <p:nvSpPr>
          <p:cNvPr id="9" name="文本框 8">
            <a:extLst>
              <a:ext uri="{FF2B5EF4-FFF2-40B4-BE49-F238E27FC236}">
                <a16:creationId xmlns:a16="http://schemas.microsoft.com/office/drawing/2014/main" id="{D06E1FFB-418C-064E-9594-3C55AE86F1D3}"/>
              </a:ext>
            </a:extLst>
          </p:cNvPr>
          <p:cNvSpPr txBox="1"/>
          <p:nvPr/>
        </p:nvSpPr>
        <p:spPr>
          <a:xfrm>
            <a:off x="1455254" y="2662951"/>
            <a:ext cx="10070739" cy="707886"/>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INSTALLED_APPS</a:t>
            </a:r>
            <a:r>
              <a:rPr lang="zh-CN" altLang="en-US" sz="2000" b="1">
                <a:latin typeface="FangSong" panose="02010609060101010101" pitchFamily="49" charset="-122"/>
                <a:ea typeface="FangSong" panose="02010609060101010101" pitchFamily="49" charset="-122"/>
              </a:rPr>
              <a:t>：将 </a:t>
            </a:r>
            <a:r>
              <a:rPr lang="en-US" altLang="zh-CN" sz="2000" b="1">
                <a:latin typeface="FangSong" panose="02010609060101010101" pitchFamily="49" charset="-122"/>
                <a:ea typeface="FangSong" panose="02010609060101010101" pitchFamily="49" charset="-122"/>
              </a:rPr>
              <a:t>post</a:t>
            </a:r>
            <a:r>
              <a:rPr lang="zh-CN" altLang="en-US" sz="2000" b="1">
                <a:latin typeface="FangSong" panose="02010609060101010101" pitchFamily="49" charset="-122"/>
                <a:ea typeface="FangSong" panose="02010609060101010101" pitchFamily="49" charset="-122"/>
              </a:rPr>
              <a:t> 应用加载到 </a:t>
            </a:r>
            <a:r>
              <a:rPr lang="en-US" altLang="zh-CN" sz="2000" b="1">
                <a:latin typeface="FangSong" panose="02010609060101010101" pitchFamily="49" charset="-122"/>
                <a:ea typeface="FangSong" panose="02010609060101010101" pitchFamily="49" charset="-122"/>
              </a:rPr>
              <a:t>BBS</a:t>
            </a:r>
            <a:r>
              <a:rPr lang="zh-CN" altLang="en-US" sz="2000" b="1">
                <a:latin typeface="FangSong" panose="02010609060101010101" pitchFamily="49" charset="-122"/>
                <a:ea typeface="FangSong" panose="02010609060101010101" pitchFamily="49" charset="-122"/>
              </a:rPr>
              <a:t> 项目中，将 </a:t>
            </a:r>
            <a:r>
              <a:rPr lang="en-US" altLang="zh-CN" sz="2000" b="1">
                <a:latin typeface="FangSong" panose="02010609060101010101" pitchFamily="49" charset="-122"/>
                <a:ea typeface="FangSong" panose="02010609060101010101" pitchFamily="49" charset="-122"/>
              </a:rPr>
              <a:t>post.apps.PostConfig</a:t>
            </a:r>
            <a:r>
              <a:rPr lang="zh-CN" altLang="en-US" sz="2000" b="1">
                <a:latin typeface="FangSong" panose="02010609060101010101" pitchFamily="49" charset="-122"/>
                <a:ea typeface="FangSong" panose="02010609060101010101" pitchFamily="49" charset="-122"/>
              </a:rPr>
              <a:t> 放在列表中的第一个</a:t>
            </a:r>
            <a:endParaRPr lang="zh-CN"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B4A80417-D790-F843-9DA2-7ED7A8701E9C}"/>
              </a:ext>
            </a:extLst>
          </p:cNvPr>
          <p:cNvSpPr txBox="1"/>
          <p:nvPr/>
        </p:nvSpPr>
        <p:spPr>
          <a:xfrm>
            <a:off x="1455254" y="3577818"/>
            <a:ext cx="10598201" cy="1631216"/>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执行数据库迁移：</a:t>
            </a:r>
            <a:endParaRPr lang="en-US" altLang="zh-CN" sz="2000" b="1">
              <a:latin typeface="FangSong" panose="02010609060101010101" pitchFamily="49" charset="-122"/>
              <a:ea typeface="FangSong" panose="02010609060101010101" pitchFamily="49" charset="-122"/>
            </a:endParaRPr>
          </a:p>
          <a:p>
            <a:r>
              <a:rPr lang="zh-CN" altLang="en-US" sz="2000" b="1">
                <a:latin typeface="FangSong" panose="02010609060101010101" pitchFamily="49" charset="-122"/>
                <a:ea typeface="FangSong" panose="02010609060101010101" pitchFamily="49" charset="-122"/>
              </a:rPr>
              <a:t>      </a:t>
            </a:r>
            <a:r>
              <a:rPr lang="en-US" altLang="zh-CN" sz="2000" b="1">
                <a:solidFill>
                  <a:srgbClr val="FF0000"/>
                </a:solidFill>
                <a:latin typeface="FangSong" panose="02010609060101010101" pitchFamily="49" charset="-122"/>
                <a:ea typeface="FangSong" panose="02010609060101010101" pitchFamily="49" charset="-122"/>
              </a:rPr>
              <a:t>python manage.py makemigrations post</a:t>
            </a:r>
            <a:r>
              <a:rPr lang="zh-CN" altLang="en-US" sz="2000" b="1">
                <a:latin typeface="FangSong" panose="02010609060101010101" pitchFamily="49" charset="-122"/>
                <a:ea typeface="FangSong" panose="02010609060101010101" pitchFamily="49" charset="-122"/>
              </a:rPr>
              <a:t>：在 </a:t>
            </a:r>
            <a:r>
              <a:rPr lang="en-US" altLang="zh-CN" sz="2000" b="1">
                <a:latin typeface="FangSong" panose="02010609060101010101" pitchFamily="49" charset="-122"/>
                <a:ea typeface="FangSong" panose="02010609060101010101" pitchFamily="49" charset="-122"/>
              </a:rPr>
              <a:t>post/migrations </a:t>
            </a:r>
            <a:r>
              <a:rPr lang="zh-CN" altLang="en-US" sz="2000" b="1">
                <a:latin typeface="FangSong" panose="02010609060101010101" pitchFamily="49" charset="-122"/>
                <a:ea typeface="FangSong" panose="02010609060101010101" pitchFamily="49" charset="-122"/>
              </a:rPr>
              <a:t>包下面生成迁移文件</a:t>
            </a:r>
            <a:endParaRPr lang="en-US" altLang="zh-CN" sz="2000" b="1">
              <a:latin typeface="FangSong" panose="02010609060101010101" pitchFamily="49" charset="-122"/>
              <a:ea typeface="FangSong" panose="02010609060101010101" pitchFamily="49" charset="-122"/>
            </a:endParaRPr>
          </a:p>
          <a:p>
            <a:r>
              <a:rPr lang="zh-CN" altLang="en-US" sz="2000" b="1">
                <a:latin typeface="FangSong" panose="02010609060101010101" pitchFamily="49" charset="-122"/>
                <a:ea typeface="FangSong" panose="02010609060101010101" pitchFamily="49" charset="-122"/>
              </a:rPr>
              <a:t>      </a:t>
            </a:r>
            <a:r>
              <a:rPr lang="en-US" altLang="zh-CN" sz="2000" b="1">
                <a:solidFill>
                  <a:srgbClr val="FF0000"/>
                </a:solidFill>
                <a:latin typeface="FangSong" panose="02010609060101010101" pitchFamily="49" charset="-122"/>
                <a:ea typeface="FangSong" panose="02010609060101010101" pitchFamily="49" charset="-122"/>
              </a:rPr>
              <a:t>python manage.py sqlmigrate post 0001</a:t>
            </a:r>
            <a:r>
              <a:rPr lang="zh-CN" altLang="en-US" sz="2000" b="1">
                <a:latin typeface="FangSong" panose="02010609060101010101" pitchFamily="49" charset="-122"/>
                <a:ea typeface="FangSong" panose="02010609060101010101" pitchFamily="49" charset="-122"/>
              </a:rPr>
              <a:t>：打印迁移文件执 行的 </a:t>
            </a:r>
            <a:r>
              <a:rPr lang="en-US" altLang="zh-CN" sz="2000" b="1">
                <a:latin typeface="FangSong" panose="02010609060101010101" pitchFamily="49" charset="-122"/>
                <a:ea typeface="FangSong" panose="02010609060101010101" pitchFamily="49" charset="-122"/>
              </a:rPr>
              <a:t>SQL </a:t>
            </a:r>
            <a:r>
              <a:rPr lang="zh-CN" altLang="en-US" sz="2000" b="1">
                <a:latin typeface="FangSong" panose="02010609060101010101" pitchFamily="49" charset="-122"/>
                <a:ea typeface="FangSong" panose="02010609060101010101" pitchFamily="49" charset="-122"/>
              </a:rPr>
              <a:t>语句</a:t>
            </a:r>
            <a:endParaRPr lang="en-US" altLang="zh-CN" sz="2000" b="1">
              <a:latin typeface="FangSong" panose="02010609060101010101" pitchFamily="49" charset="-122"/>
              <a:ea typeface="FangSong" panose="02010609060101010101" pitchFamily="49" charset="-122"/>
            </a:endParaRPr>
          </a:p>
          <a:p>
            <a:r>
              <a:rPr lang="zh-CN" altLang="en-US" sz="2000" b="1">
                <a:latin typeface="FangSong" panose="02010609060101010101" pitchFamily="49" charset="-122"/>
                <a:ea typeface="FangSong" panose="02010609060101010101" pitchFamily="49" charset="-122"/>
              </a:rPr>
              <a:t>      </a:t>
            </a:r>
            <a:r>
              <a:rPr lang="en-US" altLang="zh-CN" sz="2000" b="1">
                <a:solidFill>
                  <a:srgbClr val="FF0000"/>
                </a:solidFill>
                <a:latin typeface="FangSong" panose="02010609060101010101" pitchFamily="49" charset="-122"/>
                <a:ea typeface="FangSong" panose="02010609060101010101" pitchFamily="49" charset="-122"/>
              </a:rPr>
              <a:t>python manage.py check</a:t>
            </a:r>
            <a:r>
              <a:rPr lang="zh-CN" altLang="en-US" sz="2000" b="1">
                <a:latin typeface="FangSong" panose="02010609060101010101" pitchFamily="49" charset="-122"/>
                <a:ea typeface="FangSong" panose="02010609060101010101" pitchFamily="49" charset="-122"/>
              </a:rPr>
              <a:t>：检查迁移 </a:t>
            </a:r>
            <a:r>
              <a:rPr lang="en-US" altLang="zh-CN" sz="2000" b="1">
                <a:latin typeface="FangSong" panose="02010609060101010101" pitchFamily="49" charset="-122"/>
                <a:ea typeface="FangSong" panose="02010609060101010101" pitchFamily="49" charset="-122"/>
              </a:rPr>
              <a:t>SQL</a:t>
            </a:r>
            <a:r>
              <a:rPr lang="zh-CN" altLang="en-US" sz="2000" b="1">
                <a:latin typeface="FangSong" panose="02010609060101010101" pitchFamily="49" charset="-122"/>
                <a:ea typeface="FangSong" panose="02010609060101010101" pitchFamily="49" charset="-122"/>
              </a:rPr>
              <a:t> 语句中的问题</a:t>
            </a:r>
            <a:endParaRPr lang="en-US" altLang="zh-CN" sz="2000" b="1">
              <a:latin typeface="FangSong" panose="02010609060101010101" pitchFamily="49" charset="-122"/>
              <a:ea typeface="FangSong" panose="02010609060101010101" pitchFamily="49" charset="-122"/>
            </a:endParaRPr>
          </a:p>
          <a:p>
            <a:r>
              <a:rPr lang="zh-CN" altLang="en-US" sz="2000" b="1">
                <a:latin typeface="FangSong" panose="02010609060101010101" pitchFamily="49" charset="-122"/>
                <a:ea typeface="FangSong" panose="02010609060101010101" pitchFamily="49" charset="-122"/>
              </a:rPr>
              <a:t>      </a:t>
            </a:r>
            <a:r>
              <a:rPr lang="en-US" altLang="zh-CN" sz="2000" b="1">
                <a:solidFill>
                  <a:srgbClr val="FF0000"/>
                </a:solidFill>
                <a:latin typeface="FangSong" panose="02010609060101010101" pitchFamily="49" charset="-122"/>
                <a:ea typeface="FangSong" panose="02010609060101010101" pitchFamily="49" charset="-122"/>
              </a:rPr>
              <a:t>python manage.py migrate</a:t>
            </a:r>
            <a:r>
              <a:rPr lang="zh-CN" altLang="en-US" sz="2000" b="1">
                <a:latin typeface="FangSong" panose="02010609060101010101" pitchFamily="49" charset="-122"/>
                <a:ea typeface="FangSong" panose="02010609060101010101" pitchFamily="49" charset="-122"/>
              </a:rPr>
              <a:t>：将 </a:t>
            </a:r>
            <a:r>
              <a:rPr lang="en-US" altLang="zh-CN" sz="2000" b="1">
                <a:latin typeface="FangSong" panose="02010609060101010101" pitchFamily="49" charset="-122"/>
                <a:ea typeface="FangSong" panose="02010609060101010101" pitchFamily="49" charset="-122"/>
              </a:rPr>
              <a:t>Models </a:t>
            </a:r>
            <a:r>
              <a:rPr lang="zh-CN" altLang="en-US" sz="2000" b="1">
                <a:latin typeface="FangSong" panose="02010609060101010101" pitchFamily="49" charset="-122"/>
                <a:ea typeface="FangSong" panose="02010609060101010101" pitchFamily="49" charset="-122"/>
              </a:rPr>
              <a:t>映射为数据库的表</a:t>
            </a:r>
            <a:endParaRPr lang="en-US" altLang="zh-CN" sz="20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B2560EA1-EDD3-8243-8920-944254B40991}"/>
              </a:ext>
            </a:extLst>
          </p:cNvPr>
          <p:cNvSpPr txBox="1"/>
          <p:nvPr/>
        </p:nvSpPr>
        <p:spPr>
          <a:xfrm>
            <a:off x="1455254" y="5416015"/>
            <a:ext cx="10645702" cy="707886"/>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数据表名称：由于在 </a:t>
            </a:r>
            <a:r>
              <a:rPr lang="en-US" altLang="zh-CN" sz="2000" b="1">
                <a:latin typeface="FangSong" panose="02010609060101010101" pitchFamily="49" charset="-122"/>
                <a:ea typeface="FangSong" panose="02010609060101010101" pitchFamily="49" charset="-122"/>
              </a:rPr>
              <a:t>Topic </a:t>
            </a:r>
            <a:r>
              <a:rPr lang="zh-CN" altLang="en-US" sz="2000" b="1">
                <a:latin typeface="FangSong" panose="02010609060101010101" pitchFamily="49" charset="-122"/>
                <a:ea typeface="FangSong" panose="02010609060101010101" pitchFamily="49" charset="-122"/>
              </a:rPr>
              <a:t>和 </a:t>
            </a:r>
            <a:r>
              <a:rPr lang="en-US" altLang="zh-CN" sz="2000" b="1">
                <a:latin typeface="FangSong" panose="02010609060101010101" pitchFamily="49" charset="-122"/>
                <a:ea typeface="FangSong" panose="02010609060101010101" pitchFamily="49" charset="-122"/>
              </a:rPr>
              <a:t>Comment </a:t>
            </a:r>
            <a:r>
              <a:rPr lang="zh-CN" altLang="en-US" sz="2000" b="1">
                <a:latin typeface="FangSong" panose="02010609060101010101" pitchFamily="49" charset="-122"/>
                <a:ea typeface="FangSong" panose="02010609060101010101" pitchFamily="49" charset="-122"/>
              </a:rPr>
              <a:t>中都没有显示的指定表名，所以，应用 </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的规则，将表名定义为，应用名</a:t>
            </a:r>
            <a:r>
              <a:rPr lang="en-US" altLang="zh-CN" sz="2000" b="1">
                <a:latin typeface="FangSong" panose="02010609060101010101" pitchFamily="49" charset="-122"/>
                <a:ea typeface="FangSong" panose="02010609060101010101" pitchFamily="49" charset="-122"/>
              </a:rPr>
              <a:t>_</a:t>
            </a:r>
            <a:r>
              <a:rPr lang="zh-CN" altLang="en-US" sz="2000" b="1">
                <a:latin typeface="FangSong" panose="02010609060101010101" pitchFamily="49" charset="-122"/>
                <a:ea typeface="FangSong" panose="02010609060101010101" pitchFamily="49" charset="-122"/>
              </a:rPr>
              <a:t>小写类名，即 </a:t>
            </a:r>
            <a:r>
              <a:rPr lang="en-US" altLang="zh-CN" sz="2000" b="1">
                <a:latin typeface="FangSong" panose="02010609060101010101" pitchFamily="49" charset="-122"/>
                <a:ea typeface="FangSong" panose="02010609060101010101" pitchFamily="49" charset="-122"/>
              </a:rPr>
              <a:t>post_topic</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post_comment</a:t>
            </a:r>
          </a:p>
        </p:txBody>
      </p:sp>
      <p:sp>
        <p:nvSpPr>
          <p:cNvPr id="16" name="文本框 15">
            <a:extLst>
              <a:ext uri="{FF2B5EF4-FFF2-40B4-BE49-F238E27FC236}">
                <a16:creationId xmlns:a16="http://schemas.microsoft.com/office/drawing/2014/main" id="{CC5A202C-6847-6F49-A9EA-F82E02E385E0}"/>
              </a:ext>
            </a:extLst>
          </p:cNvPr>
          <p:cNvSpPr txBox="1"/>
          <p:nvPr/>
        </p:nvSpPr>
        <p:spPr>
          <a:xfrm>
            <a:off x="908179" y="1748084"/>
            <a:ext cx="10617814" cy="707886"/>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    </a:t>
            </a:r>
            <a:r>
              <a:rPr lang="zh-CN" altLang="en-US" sz="2000" b="1" i="1">
                <a:latin typeface="FangSong" panose="02010609060101010101" pitchFamily="49" charset="-122"/>
                <a:ea typeface="FangSong" panose="02010609060101010101" pitchFamily="49" charset="-122"/>
              </a:rPr>
              <a:t>编写完成了 </a:t>
            </a:r>
            <a:r>
              <a:rPr lang="en-US" altLang="zh-CN" sz="2000" b="1" i="1">
                <a:latin typeface="FangSong" panose="02010609060101010101" pitchFamily="49" charset="-122"/>
                <a:ea typeface="FangSong" panose="02010609060101010101" pitchFamily="49" charset="-122"/>
              </a:rPr>
              <a:t>post </a:t>
            </a:r>
            <a:r>
              <a:rPr lang="zh-CN" altLang="en-US" sz="2000" b="1" i="1">
                <a:latin typeface="FangSong" panose="02010609060101010101" pitchFamily="49" charset="-122"/>
                <a:ea typeface="FangSong" panose="02010609060101010101" pitchFamily="49" charset="-122"/>
              </a:rPr>
              <a:t>应用的 </a:t>
            </a:r>
            <a:r>
              <a:rPr lang="en-US" altLang="zh-CN" sz="2000" b="1" i="1">
                <a:latin typeface="FangSong" panose="02010609060101010101" pitchFamily="49" charset="-122"/>
                <a:ea typeface="FangSong" panose="02010609060101010101" pitchFamily="49" charset="-122"/>
              </a:rPr>
              <a:t>Models </a:t>
            </a:r>
            <a:r>
              <a:rPr lang="zh-CN" altLang="en-US" sz="2000" b="1" i="1">
                <a:latin typeface="FangSong" panose="02010609060101010101" pitchFamily="49" charset="-122"/>
                <a:ea typeface="FangSong" panose="02010609060101010101" pitchFamily="49" charset="-122"/>
              </a:rPr>
              <a:t>定义，为了实现对这些 </a:t>
            </a:r>
            <a:r>
              <a:rPr lang="en-US" altLang="zh-CN" sz="2000" b="1" i="1">
                <a:latin typeface="FangSong" panose="02010609060101010101" pitchFamily="49" charset="-122"/>
                <a:ea typeface="FangSong" panose="02010609060101010101" pitchFamily="49" charset="-122"/>
              </a:rPr>
              <a:t>Models </a:t>
            </a:r>
            <a:r>
              <a:rPr lang="zh-CN" altLang="en-US" sz="2000" b="1" i="1">
                <a:latin typeface="FangSong" panose="02010609060101010101" pitchFamily="49" charset="-122"/>
                <a:ea typeface="FangSong" panose="02010609060101010101" pitchFamily="49" charset="-122"/>
              </a:rPr>
              <a:t>对象的操作，需要使用 </a:t>
            </a:r>
            <a:r>
              <a:rPr lang="en-US" altLang="zh-CN" sz="2000" b="1" i="1">
                <a:latin typeface="FangSong" panose="02010609060101010101" pitchFamily="49" charset="-122"/>
                <a:ea typeface="FangSong" panose="02010609060101010101" pitchFamily="49" charset="-122"/>
              </a:rPr>
              <a:t>manage.py </a:t>
            </a:r>
            <a:r>
              <a:rPr lang="zh-CN" altLang="en-US" sz="2000" b="1" i="1">
                <a:latin typeface="FangSong" panose="02010609060101010101" pitchFamily="49" charset="-122"/>
                <a:ea typeface="FangSong" panose="02010609060101010101" pitchFamily="49" charset="-122"/>
              </a:rPr>
              <a:t>提供的数据库迁移工具将 </a:t>
            </a:r>
            <a:r>
              <a:rPr lang="en-US" altLang="zh-CN" sz="2000" b="1" i="1">
                <a:latin typeface="FangSong" panose="02010609060101010101" pitchFamily="49" charset="-122"/>
                <a:ea typeface="FangSong" panose="02010609060101010101" pitchFamily="49" charset="-122"/>
              </a:rPr>
              <a:t>Models </a:t>
            </a:r>
            <a:r>
              <a:rPr lang="zh-CN" altLang="en-US" sz="2000" b="1" i="1">
                <a:latin typeface="FangSong" panose="02010609060101010101" pitchFamily="49" charset="-122"/>
                <a:ea typeface="FangSong" panose="02010609060101010101" pitchFamily="49" charset="-122"/>
              </a:rPr>
              <a:t>对象映射为数据库中的表。</a:t>
            </a:r>
            <a:endParaRPr lang="en-US" altLang="zh-CN" sz="2000" b="1" i="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204095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51020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相关的概念与使用方法</a:t>
            </a:r>
          </a:p>
        </p:txBody>
      </p:sp>
      <p:sp>
        <p:nvSpPr>
          <p:cNvPr id="18" name="圆角矩形">
            <a:extLst>
              <a:ext uri="{FF2B5EF4-FFF2-40B4-BE49-F238E27FC236}">
                <a16:creationId xmlns:a16="http://schemas.microsoft.com/office/drawing/2014/main" id="{9372E6ED-9E76-2A43-A976-260CBEC7CAC3}"/>
              </a:ext>
            </a:extLst>
          </p:cNvPr>
          <p:cNvSpPr>
            <a:spLocks/>
          </p:cNvSpPr>
          <p:nvPr/>
        </p:nvSpPr>
        <p:spPr>
          <a:xfrm>
            <a:off x="2012529" y="1413010"/>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500" b="1" dirty="0">
                <a:solidFill>
                  <a:schemeClr val="bg1"/>
                </a:solidFill>
                <a:latin typeface="FangSong" panose="02010609060101010101" pitchFamily="49" charset="-122"/>
                <a:ea typeface="FangSong" panose="02010609060101010101" pitchFamily="49" charset="-122"/>
                <a:cs typeface="微软雅黑" charset="0"/>
              </a:rPr>
              <a:t>Model</a:t>
            </a:r>
            <a:r>
              <a:rPr lang="zh-CN" altLang="en-US" sz="1500" b="1" dirty="0">
                <a:solidFill>
                  <a:schemeClr val="bg1"/>
                </a:solidFill>
                <a:latin typeface="FangSong" panose="02010609060101010101" pitchFamily="49" charset="-122"/>
                <a:ea typeface="FangSong" panose="02010609060101010101" pitchFamily="49" charset="-122"/>
                <a:cs typeface="微软雅黑" charset="0"/>
              </a:rPr>
              <a:t> 的组成部分</a:t>
            </a:r>
          </a:p>
        </p:txBody>
      </p:sp>
      <p:sp>
        <p:nvSpPr>
          <p:cNvPr id="19" name="圆角矩形">
            <a:extLst>
              <a:ext uri="{FF2B5EF4-FFF2-40B4-BE49-F238E27FC236}">
                <a16:creationId xmlns:a16="http://schemas.microsoft.com/office/drawing/2014/main" id="{3D32C8E6-EAC0-0049-A919-E147798DD6AE}"/>
              </a:ext>
            </a:extLst>
          </p:cNvPr>
          <p:cNvSpPr>
            <a:spLocks/>
          </p:cNvSpPr>
          <p:nvPr/>
        </p:nvSpPr>
        <p:spPr>
          <a:xfrm>
            <a:off x="414394" y="2372842"/>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django.db.models</a:t>
            </a:r>
          </a:p>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.Model</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22" name="圆角矩形">
            <a:extLst>
              <a:ext uri="{FF2B5EF4-FFF2-40B4-BE49-F238E27FC236}">
                <a16:creationId xmlns:a16="http://schemas.microsoft.com/office/drawing/2014/main" id="{ED20CF87-DF46-AA4A-836E-F232821B06D5}"/>
              </a:ext>
            </a:extLst>
          </p:cNvPr>
          <p:cNvSpPr>
            <a:spLocks/>
          </p:cNvSpPr>
          <p:nvPr/>
        </p:nvSpPr>
        <p:spPr>
          <a:xfrm>
            <a:off x="2187536" y="2372842"/>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Meta</a:t>
            </a:r>
            <a:r>
              <a:rPr lang="zh-CN" altLang="en-US" sz="1200" b="1" dirty="0">
                <a:solidFill>
                  <a:schemeClr val="tx1"/>
                </a:solidFill>
                <a:latin typeface="FangSong" panose="02010609060101010101" pitchFamily="49" charset="-122"/>
                <a:ea typeface="FangSong" panose="02010609060101010101" pitchFamily="49" charset="-122"/>
                <a:cs typeface="微软雅黑" charset="0"/>
              </a:rPr>
              <a:t> 元数据</a:t>
            </a:r>
            <a:endParaRPr lang="en-US" altLang="zh-CN" sz="12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23" name="圆角矩形">
            <a:extLst>
              <a:ext uri="{FF2B5EF4-FFF2-40B4-BE49-F238E27FC236}">
                <a16:creationId xmlns:a16="http://schemas.microsoft.com/office/drawing/2014/main" id="{CDE4BE6E-A083-6849-8F3F-4BE05ECB7300}"/>
              </a:ext>
            </a:extLst>
          </p:cNvPr>
          <p:cNvSpPr>
            <a:spLocks/>
          </p:cNvSpPr>
          <p:nvPr/>
        </p:nvSpPr>
        <p:spPr>
          <a:xfrm>
            <a:off x="3960678" y="2372842"/>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zh-CN" altLang="en-US" sz="1200" b="1" dirty="0">
                <a:solidFill>
                  <a:schemeClr val="tx1"/>
                </a:solidFill>
                <a:latin typeface="FangSong" panose="02010609060101010101" pitchFamily="49" charset="-122"/>
                <a:ea typeface="FangSong" panose="02010609060101010101" pitchFamily="49" charset="-122"/>
                <a:cs typeface="微软雅黑" charset="0"/>
              </a:rPr>
              <a:t>数据表项 </a:t>
            </a:r>
            <a:r>
              <a:rPr lang="en-US" altLang="zh-CN" sz="1200" b="1" dirty="0">
                <a:solidFill>
                  <a:schemeClr val="tx1"/>
                </a:solidFill>
                <a:latin typeface="FangSong" panose="02010609060101010101" pitchFamily="49" charset="-122"/>
                <a:ea typeface="FangSong" panose="02010609060101010101" pitchFamily="49" charset="-122"/>
                <a:cs typeface="微软雅黑" charset="0"/>
              </a:rPr>
              <a:t>Field</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24" name="直线箭头连接符 23">
            <a:extLst>
              <a:ext uri="{FF2B5EF4-FFF2-40B4-BE49-F238E27FC236}">
                <a16:creationId xmlns:a16="http://schemas.microsoft.com/office/drawing/2014/main" id="{89CDF355-2A7F-1A47-ADC6-D0276B51DB18}"/>
              </a:ext>
            </a:extLst>
          </p:cNvPr>
          <p:cNvCxnSpPr>
            <a:cxnSpLocks/>
            <a:stCxn id="18" idx="2"/>
            <a:endCxn id="19" idx="0"/>
          </p:cNvCxnSpPr>
          <p:nvPr/>
        </p:nvCxnSpPr>
        <p:spPr>
          <a:xfrm flipH="1">
            <a:off x="1240867" y="1916265"/>
            <a:ext cx="177314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A0F054F9-9E6C-5244-A444-77CE9A9636EA}"/>
              </a:ext>
            </a:extLst>
          </p:cNvPr>
          <p:cNvCxnSpPr>
            <a:cxnSpLocks/>
            <a:stCxn id="18" idx="2"/>
            <a:endCxn id="22" idx="0"/>
          </p:cNvCxnSpPr>
          <p:nvPr/>
        </p:nvCxnSpPr>
        <p:spPr>
          <a:xfrm>
            <a:off x="3014008" y="1916265"/>
            <a:ext cx="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B305D7CB-09A4-2045-8106-1D9FC6FEB956}"/>
              </a:ext>
            </a:extLst>
          </p:cNvPr>
          <p:cNvCxnSpPr>
            <a:cxnSpLocks/>
            <a:stCxn id="18" idx="2"/>
            <a:endCxn id="23" idx="0"/>
          </p:cNvCxnSpPr>
          <p:nvPr/>
        </p:nvCxnSpPr>
        <p:spPr>
          <a:xfrm>
            <a:off x="3014008" y="1916265"/>
            <a:ext cx="1773143"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a:extLst>
              <a:ext uri="{FF2B5EF4-FFF2-40B4-BE49-F238E27FC236}">
                <a16:creationId xmlns:a16="http://schemas.microsoft.com/office/drawing/2014/main" id="{1F369DD2-3DD1-9E43-AAC6-91F97478ABDA}"/>
              </a:ext>
            </a:extLst>
          </p:cNvPr>
          <p:cNvSpPr>
            <a:spLocks/>
          </p:cNvSpPr>
          <p:nvPr/>
        </p:nvSpPr>
        <p:spPr>
          <a:xfrm>
            <a:off x="7896496" y="1413010"/>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500" b="1" dirty="0">
                <a:solidFill>
                  <a:schemeClr val="bg1"/>
                </a:solidFill>
                <a:latin typeface="FangSong" panose="02010609060101010101" pitchFamily="49" charset="-122"/>
                <a:ea typeface="FangSong" panose="02010609060101010101" pitchFamily="49" charset="-122"/>
                <a:cs typeface="微软雅黑" charset="0"/>
              </a:rPr>
              <a:t>Meta</a:t>
            </a:r>
            <a:r>
              <a:rPr lang="zh-CN" altLang="en-US" sz="1500" b="1" dirty="0">
                <a:solidFill>
                  <a:schemeClr val="bg1"/>
                </a:solidFill>
                <a:latin typeface="FangSong" panose="02010609060101010101" pitchFamily="49" charset="-122"/>
                <a:ea typeface="FangSong" panose="02010609060101010101" pitchFamily="49" charset="-122"/>
                <a:cs typeface="微软雅黑" charset="0"/>
              </a:rPr>
              <a:t> 元数据类属性</a:t>
            </a:r>
          </a:p>
        </p:txBody>
      </p:sp>
      <p:sp>
        <p:nvSpPr>
          <p:cNvPr id="28" name="圆角矩形">
            <a:extLst>
              <a:ext uri="{FF2B5EF4-FFF2-40B4-BE49-F238E27FC236}">
                <a16:creationId xmlns:a16="http://schemas.microsoft.com/office/drawing/2014/main" id="{1DC2EB88-AFD0-BD47-B2E3-CB440A29C20D}"/>
              </a:ext>
            </a:extLst>
          </p:cNvPr>
          <p:cNvSpPr>
            <a:spLocks/>
          </p:cNvSpPr>
          <p:nvPr/>
        </p:nvSpPr>
        <p:spPr>
          <a:xfrm>
            <a:off x="6059744" y="2372842"/>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abstract</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29" name="圆角矩形">
            <a:extLst>
              <a:ext uri="{FF2B5EF4-FFF2-40B4-BE49-F238E27FC236}">
                <a16:creationId xmlns:a16="http://schemas.microsoft.com/office/drawing/2014/main" id="{C0F88781-77F0-B043-A264-8E4C26139B04}"/>
              </a:ext>
            </a:extLst>
          </p:cNvPr>
          <p:cNvSpPr>
            <a:spLocks/>
          </p:cNvSpPr>
          <p:nvPr/>
        </p:nvSpPr>
        <p:spPr>
          <a:xfrm>
            <a:off x="7220634" y="2372841"/>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db_table</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30" name="圆角矩形">
            <a:extLst>
              <a:ext uri="{FF2B5EF4-FFF2-40B4-BE49-F238E27FC236}">
                <a16:creationId xmlns:a16="http://schemas.microsoft.com/office/drawing/2014/main" id="{0EE07EA0-F8C7-0341-A06E-35B2796E40BC}"/>
              </a:ext>
            </a:extLst>
          </p:cNvPr>
          <p:cNvSpPr>
            <a:spLocks/>
          </p:cNvSpPr>
          <p:nvPr/>
        </p:nvSpPr>
        <p:spPr>
          <a:xfrm>
            <a:off x="8381524" y="2372840"/>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indexes</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31" name="圆角矩形">
            <a:extLst>
              <a:ext uri="{FF2B5EF4-FFF2-40B4-BE49-F238E27FC236}">
                <a16:creationId xmlns:a16="http://schemas.microsoft.com/office/drawing/2014/main" id="{17C8B9F9-68DB-9E4D-8DCB-CFCB30858347}"/>
              </a:ext>
            </a:extLst>
          </p:cNvPr>
          <p:cNvSpPr>
            <a:spLocks/>
          </p:cNvSpPr>
          <p:nvPr/>
        </p:nvSpPr>
        <p:spPr>
          <a:xfrm>
            <a:off x="9542414" y="2372839"/>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unique_</a:t>
            </a:r>
          </a:p>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together</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32" name="圆角矩形">
            <a:extLst>
              <a:ext uri="{FF2B5EF4-FFF2-40B4-BE49-F238E27FC236}">
                <a16:creationId xmlns:a16="http://schemas.microsoft.com/office/drawing/2014/main" id="{565F2B0E-9CCF-FB42-91AE-D90B81B19A8E}"/>
              </a:ext>
            </a:extLst>
          </p:cNvPr>
          <p:cNvSpPr>
            <a:spLocks/>
          </p:cNvSpPr>
          <p:nvPr/>
        </p:nvSpPr>
        <p:spPr>
          <a:xfrm>
            <a:off x="10703304" y="2354657"/>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33" name="直线箭头连接符 32">
            <a:extLst>
              <a:ext uri="{FF2B5EF4-FFF2-40B4-BE49-F238E27FC236}">
                <a16:creationId xmlns:a16="http://schemas.microsoft.com/office/drawing/2014/main" id="{24CDFA3A-E823-B640-855F-8B7A20247DE9}"/>
              </a:ext>
            </a:extLst>
          </p:cNvPr>
          <p:cNvCxnSpPr>
            <a:cxnSpLocks/>
            <a:stCxn id="27" idx="2"/>
            <a:endCxn id="28" idx="0"/>
          </p:cNvCxnSpPr>
          <p:nvPr/>
        </p:nvCxnSpPr>
        <p:spPr>
          <a:xfrm flipH="1">
            <a:off x="6575923" y="1916265"/>
            <a:ext cx="2322052"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0DB082D-7E2D-3A48-9C92-8B9CDD6EDE1A}"/>
              </a:ext>
            </a:extLst>
          </p:cNvPr>
          <p:cNvCxnSpPr>
            <a:cxnSpLocks/>
            <a:stCxn id="27" idx="2"/>
            <a:endCxn id="29" idx="0"/>
          </p:cNvCxnSpPr>
          <p:nvPr/>
        </p:nvCxnSpPr>
        <p:spPr>
          <a:xfrm flipH="1">
            <a:off x="7736813" y="1916265"/>
            <a:ext cx="1161162" cy="456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4D5C3179-9F7A-9C48-A12D-20ECBE432CB1}"/>
              </a:ext>
            </a:extLst>
          </p:cNvPr>
          <p:cNvCxnSpPr>
            <a:cxnSpLocks/>
            <a:stCxn id="27" idx="2"/>
            <a:endCxn id="30" idx="0"/>
          </p:cNvCxnSpPr>
          <p:nvPr/>
        </p:nvCxnSpPr>
        <p:spPr>
          <a:xfrm flipH="1">
            <a:off x="8897703" y="1916265"/>
            <a:ext cx="272" cy="456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7E7EF15-D0CE-AD4D-9FED-AD18A1B5A53D}"/>
              </a:ext>
            </a:extLst>
          </p:cNvPr>
          <p:cNvCxnSpPr>
            <a:cxnSpLocks/>
            <a:stCxn id="27" idx="2"/>
            <a:endCxn id="31" idx="0"/>
          </p:cNvCxnSpPr>
          <p:nvPr/>
        </p:nvCxnSpPr>
        <p:spPr>
          <a:xfrm>
            <a:off x="8897975" y="1916265"/>
            <a:ext cx="1160618" cy="456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38A4EE09-A6BF-AB44-8D95-BC0747502FE0}"/>
              </a:ext>
            </a:extLst>
          </p:cNvPr>
          <p:cNvCxnSpPr>
            <a:cxnSpLocks/>
            <a:stCxn id="27" idx="2"/>
            <a:endCxn id="32" idx="0"/>
          </p:cNvCxnSpPr>
          <p:nvPr/>
        </p:nvCxnSpPr>
        <p:spPr>
          <a:xfrm>
            <a:off x="8897975" y="1916265"/>
            <a:ext cx="2321508" cy="4383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圆角矩形">
            <a:extLst>
              <a:ext uri="{FF2B5EF4-FFF2-40B4-BE49-F238E27FC236}">
                <a16:creationId xmlns:a16="http://schemas.microsoft.com/office/drawing/2014/main" id="{EB01EBFE-7305-CF4A-BD08-A55CA9361AC7}"/>
              </a:ext>
            </a:extLst>
          </p:cNvPr>
          <p:cNvSpPr>
            <a:spLocks/>
          </p:cNvSpPr>
          <p:nvPr/>
        </p:nvSpPr>
        <p:spPr>
          <a:xfrm>
            <a:off x="2067072" y="3737264"/>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500" b="1" dirty="0">
                <a:solidFill>
                  <a:schemeClr val="bg1"/>
                </a:solidFill>
                <a:latin typeface="FangSong" panose="02010609060101010101" pitchFamily="49" charset="-122"/>
                <a:ea typeface="FangSong" panose="02010609060101010101" pitchFamily="49" charset="-122"/>
                <a:cs typeface="微软雅黑" charset="0"/>
              </a:rPr>
              <a:t>Field</a:t>
            </a:r>
            <a:r>
              <a:rPr lang="zh-CN" altLang="en-US" sz="1500" b="1" dirty="0">
                <a:solidFill>
                  <a:schemeClr val="bg1"/>
                </a:solidFill>
                <a:latin typeface="FangSong" panose="02010609060101010101" pitchFamily="49" charset="-122"/>
                <a:ea typeface="FangSong" panose="02010609060101010101" pitchFamily="49" charset="-122"/>
                <a:cs typeface="微软雅黑" charset="0"/>
              </a:rPr>
              <a:t> 通用字段选项</a:t>
            </a:r>
          </a:p>
        </p:txBody>
      </p:sp>
      <p:sp>
        <p:nvSpPr>
          <p:cNvPr id="39" name="圆角矩形">
            <a:extLst>
              <a:ext uri="{FF2B5EF4-FFF2-40B4-BE49-F238E27FC236}">
                <a16:creationId xmlns:a16="http://schemas.microsoft.com/office/drawing/2014/main" id="{ECF17B8F-B6A4-A244-AF14-58FBC0DF5C91}"/>
              </a:ext>
            </a:extLst>
          </p:cNvPr>
          <p:cNvSpPr>
            <a:spLocks/>
          </p:cNvSpPr>
          <p:nvPr/>
        </p:nvSpPr>
        <p:spPr>
          <a:xfrm>
            <a:off x="214688" y="4742159"/>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blank</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0" name="圆角矩形">
            <a:extLst>
              <a:ext uri="{FF2B5EF4-FFF2-40B4-BE49-F238E27FC236}">
                <a16:creationId xmlns:a16="http://schemas.microsoft.com/office/drawing/2014/main" id="{2F1E2097-F7DF-7E4F-B235-71DE19B56D2A}"/>
              </a:ext>
            </a:extLst>
          </p:cNvPr>
          <p:cNvSpPr>
            <a:spLocks/>
          </p:cNvSpPr>
          <p:nvPr/>
        </p:nvSpPr>
        <p:spPr>
          <a:xfrm>
            <a:off x="1383530" y="474783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unique</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1" name="圆角矩形">
            <a:extLst>
              <a:ext uri="{FF2B5EF4-FFF2-40B4-BE49-F238E27FC236}">
                <a16:creationId xmlns:a16="http://schemas.microsoft.com/office/drawing/2014/main" id="{4B8AB757-D42A-094A-84D7-2D0E3BE91A8B}"/>
              </a:ext>
            </a:extLst>
          </p:cNvPr>
          <p:cNvSpPr>
            <a:spLocks/>
          </p:cNvSpPr>
          <p:nvPr/>
        </p:nvSpPr>
        <p:spPr>
          <a:xfrm>
            <a:off x="2552372" y="4742159"/>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null</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2" name="圆角矩形">
            <a:extLst>
              <a:ext uri="{FF2B5EF4-FFF2-40B4-BE49-F238E27FC236}">
                <a16:creationId xmlns:a16="http://schemas.microsoft.com/office/drawing/2014/main" id="{6174BA9A-F7CF-4740-B0BE-D857248C340F}"/>
              </a:ext>
            </a:extLst>
          </p:cNvPr>
          <p:cNvSpPr>
            <a:spLocks/>
          </p:cNvSpPr>
          <p:nvPr/>
        </p:nvSpPr>
        <p:spPr>
          <a:xfrm>
            <a:off x="3721214" y="4742159"/>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db_index</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3" name="圆角矩形">
            <a:extLst>
              <a:ext uri="{FF2B5EF4-FFF2-40B4-BE49-F238E27FC236}">
                <a16:creationId xmlns:a16="http://schemas.microsoft.com/office/drawing/2014/main" id="{53071CEF-47A0-7242-973A-7E05B2158E4F}"/>
              </a:ext>
            </a:extLst>
          </p:cNvPr>
          <p:cNvSpPr>
            <a:spLocks/>
          </p:cNvSpPr>
          <p:nvPr/>
        </p:nvSpPr>
        <p:spPr>
          <a:xfrm>
            <a:off x="4890056" y="4742159"/>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db_column</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4" name="圆角矩形">
            <a:extLst>
              <a:ext uri="{FF2B5EF4-FFF2-40B4-BE49-F238E27FC236}">
                <a16:creationId xmlns:a16="http://schemas.microsoft.com/office/drawing/2014/main" id="{6D5EFBAE-7B3E-5F4A-844B-EFE061907F69}"/>
              </a:ext>
            </a:extLst>
          </p:cNvPr>
          <p:cNvSpPr>
            <a:spLocks/>
          </p:cNvSpPr>
          <p:nvPr/>
        </p:nvSpPr>
        <p:spPr>
          <a:xfrm>
            <a:off x="214688" y="540368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default</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5" name="圆角矩形">
            <a:extLst>
              <a:ext uri="{FF2B5EF4-FFF2-40B4-BE49-F238E27FC236}">
                <a16:creationId xmlns:a16="http://schemas.microsoft.com/office/drawing/2014/main" id="{165186D3-2792-E842-8DCD-AC113DBF4F5B}"/>
              </a:ext>
            </a:extLst>
          </p:cNvPr>
          <p:cNvSpPr>
            <a:spLocks/>
          </p:cNvSpPr>
          <p:nvPr/>
        </p:nvSpPr>
        <p:spPr>
          <a:xfrm>
            <a:off x="1383530" y="5409361"/>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050" b="1" dirty="0">
                <a:solidFill>
                  <a:schemeClr val="tx1"/>
                </a:solidFill>
                <a:latin typeface="FangSong" panose="02010609060101010101" pitchFamily="49" charset="-122"/>
                <a:ea typeface="FangSong" panose="02010609060101010101" pitchFamily="49" charset="-122"/>
                <a:cs typeface="微软雅黑" charset="0"/>
              </a:rPr>
              <a:t>primary_key</a:t>
            </a:r>
            <a:endParaRPr lang="zh-CN" altLang="en-US" sz="105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6" name="圆角矩形">
            <a:extLst>
              <a:ext uri="{FF2B5EF4-FFF2-40B4-BE49-F238E27FC236}">
                <a16:creationId xmlns:a16="http://schemas.microsoft.com/office/drawing/2014/main" id="{6D420279-2904-5947-ABC8-C07712219ED9}"/>
              </a:ext>
            </a:extLst>
          </p:cNvPr>
          <p:cNvSpPr>
            <a:spLocks/>
          </p:cNvSpPr>
          <p:nvPr/>
        </p:nvSpPr>
        <p:spPr>
          <a:xfrm>
            <a:off x="2552372" y="540368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choices</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7" name="圆角矩形">
            <a:extLst>
              <a:ext uri="{FF2B5EF4-FFF2-40B4-BE49-F238E27FC236}">
                <a16:creationId xmlns:a16="http://schemas.microsoft.com/office/drawing/2014/main" id="{697518AB-7F98-C04B-B189-BC63649EAA8F}"/>
              </a:ext>
            </a:extLst>
          </p:cNvPr>
          <p:cNvSpPr>
            <a:spLocks/>
          </p:cNvSpPr>
          <p:nvPr/>
        </p:nvSpPr>
        <p:spPr>
          <a:xfrm>
            <a:off x="3721214" y="540368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help_text</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48" name="圆角矩形">
            <a:extLst>
              <a:ext uri="{FF2B5EF4-FFF2-40B4-BE49-F238E27FC236}">
                <a16:creationId xmlns:a16="http://schemas.microsoft.com/office/drawing/2014/main" id="{05F94E1D-8E95-934B-85F5-74253C57D750}"/>
              </a:ext>
            </a:extLst>
          </p:cNvPr>
          <p:cNvSpPr>
            <a:spLocks/>
          </p:cNvSpPr>
          <p:nvPr/>
        </p:nvSpPr>
        <p:spPr>
          <a:xfrm>
            <a:off x="4890056" y="540368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49" name="直线箭头连接符 48">
            <a:extLst>
              <a:ext uri="{FF2B5EF4-FFF2-40B4-BE49-F238E27FC236}">
                <a16:creationId xmlns:a16="http://schemas.microsoft.com/office/drawing/2014/main" id="{C22C0D61-8F91-AB46-98B4-264C8521B730}"/>
              </a:ext>
            </a:extLst>
          </p:cNvPr>
          <p:cNvCxnSpPr>
            <a:cxnSpLocks/>
            <a:stCxn id="38" idx="2"/>
            <a:endCxn id="39" idx="0"/>
          </p:cNvCxnSpPr>
          <p:nvPr/>
        </p:nvCxnSpPr>
        <p:spPr>
          <a:xfrm flipH="1">
            <a:off x="730867" y="4240519"/>
            <a:ext cx="2337684" cy="501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0E6EC2FF-4771-BF40-A471-42D5FD9FBDB0}"/>
              </a:ext>
            </a:extLst>
          </p:cNvPr>
          <p:cNvCxnSpPr>
            <a:cxnSpLocks/>
            <a:stCxn id="38" idx="2"/>
            <a:endCxn id="40" idx="0"/>
          </p:cNvCxnSpPr>
          <p:nvPr/>
        </p:nvCxnSpPr>
        <p:spPr>
          <a:xfrm flipH="1">
            <a:off x="1899709" y="4240519"/>
            <a:ext cx="1168842" cy="5073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C69B465D-B628-2040-B6F8-9272B42D7C53}"/>
              </a:ext>
            </a:extLst>
          </p:cNvPr>
          <p:cNvCxnSpPr>
            <a:cxnSpLocks/>
            <a:stCxn id="38" idx="2"/>
            <a:endCxn id="41" idx="0"/>
          </p:cNvCxnSpPr>
          <p:nvPr/>
        </p:nvCxnSpPr>
        <p:spPr>
          <a:xfrm>
            <a:off x="3068551" y="4240519"/>
            <a:ext cx="0" cy="501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D08081C2-5537-EA4D-9CD0-41070CFBD1A8}"/>
              </a:ext>
            </a:extLst>
          </p:cNvPr>
          <p:cNvCxnSpPr>
            <a:cxnSpLocks/>
            <a:stCxn id="38" idx="2"/>
            <a:endCxn id="42" idx="0"/>
          </p:cNvCxnSpPr>
          <p:nvPr/>
        </p:nvCxnSpPr>
        <p:spPr>
          <a:xfrm>
            <a:off x="3068551" y="4240519"/>
            <a:ext cx="1168842" cy="501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3163D66D-24D5-B943-9A8A-AFFE507809FB}"/>
              </a:ext>
            </a:extLst>
          </p:cNvPr>
          <p:cNvCxnSpPr>
            <a:cxnSpLocks/>
            <a:stCxn id="38" idx="2"/>
            <a:endCxn id="43" idx="0"/>
          </p:cNvCxnSpPr>
          <p:nvPr/>
        </p:nvCxnSpPr>
        <p:spPr>
          <a:xfrm>
            <a:off x="3068551" y="4240519"/>
            <a:ext cx="2337684" cy="5016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a:extLst>
              <a:ext uri="{FF2B5EF4-FFF2-40B4-BE49-F238E27FC236}">
                <a16:creationId xmlns:a16="http://schemas.microsoft.com/office/drawing/2014/main" id="{ED546CDF-9859-DF42-AA51-8DE4E57F431C}"/>
              </a:ext>
            </a:extLst>
          </p:cNvPr>
          <p:cNvSpPr>
            <a:spLocks/>
          </p:cNvSpPr>
          <p:nvPr/>
        </p:nvSpPr>
        <p:spPr>
          <a:xfrm>
            <a:off x="8039733" y="3409369"/>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500" b="1" dirty="0">
                <a:solidFill>
                  <a:schemeClr val="bg1"/>
                </a:solidFill>
                <a:latin typeface="FangSong" panose="02010609060101010101" pitchFamily="49" charset="-122"/>
                <a:ea typeface="FangSong" panose="02010609060101010101" pitchFamily="49" charset="-122"/>
                <a:cs typeface="微软雅黑" charset="0"/>
              </a:rPr>
              <a:t>基础字段类型</a:t>
            </a:r>
          </a:p>
        </p:txBody>
      </p:sp>
      <p:sp>
        <p:nvSpPr>
          <p:cNvPr id="55" name="圆角矩形">
            <a:extLst>
              <a:ext uri="{FF2B5EF4-FFF2-40B4-BE49-F238E27FC236}">
                <a16:creationId xmlns:a16="http://schemas.microsoft.com/office/drawing/2014/main" id="{00CBD4B2-1771-4145-B378-28C68292289E}"/>
              </a:ext>
            </a:extLst>
          </p:cNvPr>
          <p:cNvSpPr>
            <a:spLocks/>
          </p:cNvSpPr>
          <p:nvPr/>
        </p:nvSpPr>
        <p:spPr>
          <a:xfrm>
            <a:off x="8039733" y="4248893"/>
            <a:ext cx="2002958" cy="503255"/>
          </a:xfrm>
          <a:prstGeom prst="roundRect">
            <a:avLst>
              <a:gd name="adj" fmla="val 16666"/>
            </a:avLst>
          </a:prstGeom>
          <a:solidFill>
            <a:srgbClr val="00B0F0"/>
          </a:solidFill>
          <a:ln/>
        </p:spPr>
        <p:style>
          <a:lnRef idx="3">
            <a:schemeClr val="lt1"/>
          </a:lnRef>
          <a:fillRef idx="1">
            <a:schemeClr val="accent1"/>
          </a:fillRef>
          <a:effectRef idx="1">
            <a:schemeClr val="accent1"/>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django.db.models.Field</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56" name="直线箭头连接符 55">
            <a:extLst>
              <a:ext uri="{FF2B5EF4-FFF2-40B4-BE49-F238E27FC236}">
                <a16:creationId xmlns:a16="http://schemas.microsoft.com/office/drawing/2014/main" id="{C2D1D0EA-20ED-4B41-8528-FBFDF2CF9AEE}"/>
              </a:ext>
            </a:extLst>
          </p:cNvPr>
          <p:cNvCxnSpPr>
            <a:cxnSpLocks/>
            <a:stCxn id="54" idx="2"/>
            <a:endCxn id="55" idx="0"/>
          </p:cNvCxnSpPr>
          <p:nvPr/>
        </p:nvCxnSpPr>
        <p:spPr>
          <a:xfrm>
            <a:off x="9041212" y="3912624"/>
            <a:ext cx="0" cy="3362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圆角矩形">
            <a:extLst>
              <a:ext uri="{FF2B5EF4-FFF2-40B4-BE49-F238E27FC236}">
                <a16:creationId xmlns:a16="http://schemas.microsoft.com/office/drawing/2014/main" id="{CC3BE723-262B-DA46-9E0B-348D393B683C}"/>
              </a:ext>
            </a:extLst>
          </p:cNvPr>
          <p:cNvSpPr>
            <a:spLocks/>
          </p:cNvSpPr>
          <p:nvPr/>
        </p:nvSpPr>
        <p:spPr>
          <a:xfrm>
            <a:off x="6187349" y="5088418"/>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IntegerField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58" name="圆角矩形">
            <a:extLst>
              <a:ext uri="{FF2B5EF4-FFF2-40B4-BE49-F238E27FC236}">
                <a16:creationId xmlns:a16="http://schemas.microsoft.com/office/drawing/2014/main" id="{E231911D-6E52-E840-8A28-2D9895FA97E4}"/>
              </a:ext>
            </a:extLst>
          </p:cNvPr>
          <p:cNvSpPr>
            <a:spLocks/>
          </p:cNvSpPr>
          <p:nvPr/>
        </p:nvSpPr>
        <p:spPr>
          <a:xfrm>
            <a:off x="7356191" y="5088418"/>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AutoField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59" name="圆角矩形">
            <a:extLst>
              <a:ext uri="{FF2B5EF4-FFF2-40B4-BE49-F238E27FC236}">
                <a16:creationId xmlns:a16="http://schemas.microsoft.com/office/drawing/2014/main" id="{EAC9AF4E-B0A1-D74E-9738-0AA3BA249671}"/>
              </a:ext>
            </a:extLst>
          </p:cNvPr>
          <p:cNvSpPr>
            <a:spLocks/>
          </p:cNvSpPr>
          <p:nvPr/>
        </p:nvSpPr>
        <p:spPr>
          <a:xfrm>
            <a:off x="8525033" y="5088417"/>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CharField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0" name="圆角矩形">
            <a:extLst>
              <a:ext uri="{FF2B5EF4-FFF2-40B4-BE49-F238E27FC236}">
                <a16:creationId xmlns:a16="http://schemas.microsoft.com/office/drawing/2014/main" id="{E830C73A-B09F-0347-B41B-ED66DA75431D}"/>
              </a:ext>
            </a:extLst>
          </p:cNvPr>
          <p:cNvSpPr>
            <a:spLocks/>
          </p:cNvSpPr>
          <p:nvPr/>
        </p:nvSpPr>
        <p:spPr>
          <a:xfrm>
            <a:off x="9693875" y="5088416"/>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TextField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1" name="圆角矩形">
            <a:extLst>
              <a:ext uri="{FF2B5EF4-FFF2-40B4-BE49-F238E27FC236}">
                <a16:creationId xmlns:a16="http://schemas.microsoft.com/office/drawing/2014/main" id="{434D1E01-976D-E040-BAC2-3639AF5F7852}"/>
              </a:ext>
            </a:extLst>
          </p:cNvPr>
          <p:cNvSpPr>
            <a:spLocks/>
          </p:cNvSpPr>
          <p:nvPr/>
        </p:nvSpPr>
        <p:spPr>
          <a:xfrm>
            <a:off x="10862717" y="508841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000" b="1" dirty="0">
                <a:solidFill>
                  <a:schemeClr val="tx1"/>
                </a:solidFill>
                <a:latin typeface="FangSong" panose="02010609060101010101" pitchFamily="49" charset="-122"/>
                <a:ea typeface="FangSong" panose="02010609060101010101" pitchFamily="49" charset="-122"/>
                <a:cs typeface="微软雅黑" charset="0"/>
              </a:rPr>
              <a:t>BooleanField</a:t>
            </a:r>
            <a:endParaRPr lang="zh-CN" altLang="en-US" sz="10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2" name="圆角矩形">
            <a:extLst>
              <a:ext uri="{FF2B5EF4-FFF2-40B4-BE49-F238E27FC236}">
                <a16:creationId xmlns:a16="http://schemas.microsoft.com/office/drawing/2014/main" id="{BCE6A507-EA23-3840-9E03-D4996D8E9079}"/>
              </a:ext>
            </a:extLst>
          </p:cNvPr>
          <p:cNvSpPr>
            <a:spLocks/>
          </p:cNvSpPr>
          <p:nvPr/>
        </p:nvSpPr>
        <p:spPr>
          <a:xfrm>
            <a:off x="6187349" y="5748376"/>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DateField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3" name="圆角矩形">
            <a:extLst>
              <a:ext uri="{FF2B5EF4-FFF2-40B4-BE49-F238E27FC236}">
                <a16:creationId xmlns:a16="http://schemas.microsoft.com/office/drawing/2014/main" id="{76D175DE-104D-D540-B2BB-84F8271E5ACF}"/>
              </a:ext>
            </a:extLst>
          </p:cNvPr>
          <p:cNvSpPr>
            <a:spLocks/>
          </p:cNvSpPr>
          <p:nvPr/>
        </p:nvSpPr>
        <p:spPr>
          <a:xfrm>
            <a:off x="7356191" y="5748375"/>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900" b="1" dirty="0">
                <a:solidFill>
                  <a:schemeClr val="tx1"/>
                </a:solidFill>
                <a:latin typeface="FangSong" panose="02010609060101010101" pitchFamily="49" charset="-122"/>
                <a:ea typeface="FangSong" panose="02010609060101010101" pitchFamily="49" charset="-122"/>
                <a:cs typeface="微软雅黑" charset="0"/>
              </a:rPr>
              <a:t>DateTimeField</a:t>
            </a:r>
            <a:endParaRPr lang="zh-CN" altLang="en-US" sz="9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4" name="圆角矩形">
            <a:extLst>
              <a:ext uri="{FF2B5EF4-FFF2-40B4-BE49-F238E27FC236}">
                <a16:creationId xmlns:a16="http://schemas.microsoft.com/office/drawing/2014/main" id="{653CA1AC-EC73-384B-842B-76075EE4597A}"/>
              </a:ext>
            </a:extLst>
          </p:cNvPr>
          <p:cNvSpPr>
            <a:spLocks/>
          </p:cNvSpPr>
          <p:nvPr/>
        </p:nvSpPr>
        <p:spPr>
          <a:xfrm>
            <a:off x="8525033" y="5748374"/>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EmailField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5" name="圆角矩形">
            <a:extLst>
              <a:ext uri="{FF2B5EF4-FFF2-40B4-BE49-F238E27FC236}">
                <a16:creationId xmlns:a16="http://schemas.microsoft.com/office/drawing/2014/main" id="{B7BE9BCE-8993-E644-89F3-D429383617EA}"/>
              </a:ext>
            </a:extLst>
          </p:cNvPr>
          <p:cNvSpPr>
            <a:spLocks/>
          </p:cNvSpPr>
          <p:nvPr/>
        </p:nvSpPr>
        <p:spPr>
          <a:xfrm>
            <a:off x="9693875" y="5748373"/>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100" b="1" dirty="0">
                <a:solidFill>
                  <a:schemeClr val="tx1"/>
                </a:solidFill>
                <a:latin typeface="FangSong" panose="02010609060101010101" pitchFamily="49" charset="-122"/>
                <a:ea typeface="FangSong" panose="02010609060101010101" pitchFamily="49" charset="-122"/>
                <a:cs typeface="微软雅黑" charset="0"/>
              </a:rPr>
              <a:t>SignField</a:t>
            </a:r>
            <a:endParaRPr lang="zh-CN" altLang="en-US" sz="11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66" name="圆角矩形">
            <a:extLst>
              <a:ext uri="{FF2B5EF4-FFF2-40B4-BE49-F238E27FC236}">
                <a16:creationId xmlns:a16="http://schemas.microsoft.com/office/drawing/2014/main" id="{0CF8DC7A-5F1C-0E4A-AB43-16598DF8FC44}"/>
              </a:ext>
            </a:extLst>
          </p:cNvPr>
          <p:cNvSpPr>
            <a:spLocks/>
          </p:cNvSpPr>
          <p:nvPr/>
        </p:nvSpPr>
        <p:spPr>
          <a:xfrm>
            <a:off x="10862717" y="5748372"/>
            <a:ext cx="1032358"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200" b="1" dirty="0">
                <a:solidFill>
                  <a:schemeClr val="tx1"/>
                </a:solidFill>
                <a:latin typeface="FangSong" panose="02010609060101010101" pitchFamily="49" charset="-122"/>
                <a:ea typeface="FangSong" panose="02010609060101010101" pitchFamily="49" charset="-122"/>
                <a:cs typeface="微软雅黑" charset="0"/>
              </a:rPr>
              <a:t>……</a:t>
            </a:r>
            <a:endParaRPr lang="zh-CN" altLang="en-US" sz="12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67" name="直线箭头连接符 66">
            <a:extLst>
              <a:ext uri="{FF2B5EF4-FFF2-40B4-BE49-F238E27FC236}">
                <a16:creationId xmlns:a16="http://schemas.microsoft.com/office/drawing/2014/main" id="{F55757BE-EAD9-5C42-8C60-D2B7080A51D8}"/>
              </a:ext>
            </a:extLst>
          </p:cNvPr>
          <p:cNvCxnSpPr>
            <a:cxnSpLocks/>
            <a:stCxn id="55" idx="2"/>
            <a:endCxn id="57" idx="0"/>
          </p:cNvCxnSpPr>
          <p:nvPr/>
        </p:nvCxnSpPr>
        <p:spPr>
          <a:xfrm flipH="1">
            <a:off x="6703528" y="4752148"/>
            <a:ext cx="2337684" cy="3362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C66674FE-B30B-9B48-A1A5-358AC13C4376}"/>
              </a:ext>
            </a:extLst>
          </p:cNvPr>
          <p:cNvCxnSpPr>
            <a:cxnSpLocks/>
            <a:stCxn id="55" idx="2"/>
            <a:endCxn id="58" idx="0"/>
          </p:cNvCxnSpPr>
          <p:nvPr/>
        </p:nvCxnSpPr>
        <p:spPr>
          <a:xfrm flipH="1">
            <a:off x="7872370" y="4752148"/>
            <a:ext cx="1168842" cy="3362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55F26527-4287-DD41-B75D-D6D36F5214A0}"/>
              </a:ext>
            </a:extLst>
          </p:cNvPr>
          <p:cNvCxnSpPr>
            <a:cxnSpLocks/>
            <a:stCxn id="55" idx="2"/>
            <a:endCxn id="59" idx="0"/>
          </p:cNvCxnSpPr>
          <p:nvPr/>
        </p:nvCxnSpPr>
        <p:spPr>
          <a:xfrm>
            <a:off x="9041212" y="4752148"/>
            <a:ext cx="0" cy="3362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183B6719-51E5-B64F-9A97-09B8713D23EA}"/>
              </a:ext>
            </a:extLst>
          </p:cNvPr>
          <p:cNvCxnSpPr>
            <a:cxnSpLocks/>
            <a:stCxn id="55" idx="2"/>
            <a:endCxn id="60" idx="0"/>
          </p:cNvCxnSpPr>
          <p:nvPr/>
        </p:nvCxnSpPr>
        <p:spPr>
          <a:xfrm>
            <a:off x="9041212" y="4752148"/>
            <a:ext cx="1168842" cy="3362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0C0281EC-F1EA-0546-B380-288A4478F055}"/>
              </a:ext>
            </a:extLst>
          </p:cNvPr>
          <p:cNvCxnSpPr>
            <a:cxnSpLocks/>
            <a:stCxn id="55" idx="2"/>
            <a:endCxn id="61" idx="0"/>
          </p:cNvCxnSpPr>
          <p:nvPr/>
        </p:nvCxnSpPr>
        <p:spPr>
          <a:xfrm>
            <a:off x="9041212" y="4752148"/>
            <a:ext cx="2337684" cy="336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05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51020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相关的概念与使用方法</a:t>
            </a:r>
          </a:p>
        </p:txBody>
      </p:sp>
      <p:sp>
        <p:nvSpPr>
          <p:cNvPr id="72" name="圆角矩形">
            <a:extLst>
              <a:ext uri="{FF2B5EF4-FFF2-40B4-BE49-F238E27FC236}">
                <a16:creationId xmlns:a16="http://schemas.microsoft.com/office/drawing/2014/main" id="{9F7ABB2F-5C10-4142-A713-E0C33562DAFC}"/>
              </a:ext>
            </a:extLst>
          </p:cNvPr>
          <p:cNvSpPr>
            <a:spLocks/>
          </p:cNvSpPr>
          <p:nvPr/>
        </p:nvSpPr>
        <p:spPr>
          <a:xfrm>
            <a:off x="2145405" y="1919065"/>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500" b="1" dirty="0">
                <a:solidFill>
                  <a:schemeClr val="bg1"/>
                </a:solidFill>
                <a:latin typeface="FangSong" panose="02010609060101010101" pitchFamily="49" charset="-122"/>
                <a:ea typeface="FangSong" panose="02010609060101010101" pitchFamily="49" charset="-122"/>
                <a:cs typeface="微软雅黑" charset="0"/>
              </a:rPr>
              <a:t>三种关系字段类型</a:t>
            </a:r>
          </a:p>
        </p:txBody>
      </p:sp>
      <p:sp>
        <p:nvSpPr>
          <p:cNvPr id="73" name="圆角矩形">
            <a:extLst>
              <a:ext uri="{FF2B5EF4-FFF2-40B4-BE49-F238E27FC236}">
                <a16:creationId xmlns:a16="http://schemas.microsoft.com/office/drawing/2014/main" id="{AB11E553-7A8A-B343-82A3-F8F80C0D1601}"/>
              </a:ext>
            </a:extLst>
          </p:cNvPr>
          <p:cNvSpPr>
            <a:spLocks/>
          </p:cNvSpPr>
          <p:nvPr/>
        </p:nvSpPr>
        <p:spPr>
          <a:xfrm>
            <a:off x="547270" y="2878897"/>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ForeignKey</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74" name="圆角矩形">
            <a:extLst>
              <a:ext uri="{FF2B5EF4-FFF2-40B4-BE49-F238E27FC236}">
                <a16:creationId xmlns:a16="http://schemas.microsoft.com/office/drawing/2014/main" id="{8F4B1CE8-D6CC-C548-94E7-FBA4D5ABB9A7}"/>
              </a:ext>
            </a:extLst>
          </p:cNvPr>
          <p:cNvSpPr>
            <a:spLocks/>
          </p:cNvSpPr>
          <p:nvPr/>
        </p:nvSpPr>
        <p:spPr>
          <a:xfrm>
            <a:off x="2320412" y="2878897"/>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OneToOneField</a:t>
            </a:r>
          </a:p>
        </p:txBody>
      </p:sp>
      <p:sp>
        <p:nvSpPr>
          <p:cNvPr id="75" name="圆角矩形">
            <a:extLst>
              <a:ext uri="{FF2B5EF4-FFF2-40B4-BE49-F238E27FC236}">
                <a16:creationId xmlns:a16="http://schemas.microsoft.com/office/drawing/2014/main" id="{E02663E5-F91C-B64C-869A-D093A7800088}"/>
              </a:ext>
            </a:extLst>
          </p:cNvPr>
          <p:cNvSpPr>
            <a:spLocks/>
          </p:cNvSpPr>
          <p:nvPr/>
        </p:nvSpPr>
        <p:spPr>
          <a:xfrm>
            <a:off x="4093554" y="2878897"/>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en-US" altLang="zh-CN" sz="1400" b="1" dirty="0">
                <a:solidFill>
                  <a:schemeClr val="tx1"/>
                </a:solidFill>
                <a:latin typeface="FangSong" panose="02010609060101010101" pitchFamily="49" charset="-122"/>
                <a:ea typeface="FangSong" panose="02010609060101010101" pitchFamily="49" charset="-122"/>
                <a:cs typeface="微软雅黑" charset="0"/>
              </a:rPr>
              <a:t>ManyToManyField</a:t>
            </a:r>
            <a:endParaRPr lang="zh-CN" altLang="en-US" sz="1400" b="1" dirty="0">
              <a:solidFill>
                <a:schemeClr val="tx1"/>
              </a:solidFill>
              <a:latin typeface="FangSong" panose="02010609060101010101" pitchFamily="49" charset="-122"/>
              <a:ea typeface="FangSong" panose="02010609060101010101" pitchFamily="49" charset="-122"/>
              <a:cs typeface="微软雅黑" charset="0"/>
            </a:endParaRPr>
          </a:p>
        </p:txBody>
      </p:sp>
      <p:cxnSp>
        <p:nvCxnSpPr>
          <p:cNvPr id="76" name="直线箭头连接符 75">
            <a:extLst>
              <a:ext uri="{FF2B5EF4-FFF2-40B4-BE49-F238E27FC236}">
                <a16:creationId xmlns:a16="http://schemas.microsoft.com/office/drawing/2014/main" id="{D6885F64-1A03-0A41-9364-7FDE37241385}"/>
              </a:ext>
            </a:extLst>
          </p:cNvPr>
          <p:cNvCxnSpPr>
            <a:cxnSpLocks/>
            <a:stCxn id="72" idx="2"/>
            <a:endCxn id="73" idx="0"/>
          </p:cNvCxnSpPr>
          <p:nvPr/>
        </p:nvCxnSpPr>
        <p:spPr>
          <a:xfrm flipH="1">
            <a:off x="1373743" y="2422320"/>
            <a:ext cx="177314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4B34A0F3-9EDC-624E-88BA-B598F85FC0C0}"/>
              </a:ext>
            </a:extLst>
          </p:cNvPr>
          <p:cNvCxnSpPr>
            <a:cxnSpLocks/>
            <a:stCxn id="72" idx="2"/>
            <a:endCxn id="74" idx="0"/>
          </p:cNvCxnSpPr>
          <p:nvPr/>
        </p:nvCxnSpPr>
        <p:spPr>
          <a:xfrm>
            <a:off x="3146884" y="2422320"/>
            <a:ext cx="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3466555F-77A3-8A45-9792-0D8678F0EBF0}"/>
              </a:ext>
            </a:extLst>
          </p:cNvPr>
          <p:cNvCxnSpPr>
            <a:cxnSpLocks/>
            <a:stCxn id="72" idx="2"/>
            <a:endCxn id="75" idx="0"/>
          </p:cNvCxnSpPr>
          <p:nvPr/>
        </p:nvCxnSpPr>
        <p:spPr>
          <a:xfrm>
            <a:off x="3146884" y="2422320"/>
            <a:ext cx="1773143"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圆角矩形">
            <a:extLst>
              <a:ext uri="{FF2B5EF4-FFF2-40B4-BE49-F238E27FC236}">
                <a16:creationId xmlns:a16="http://schemas.microsoft.com/office/drawing/2014/main" id="{01A2A2EF-52E6-0948-A06F-6729C211CB46}"/>
              </a:ext>
            </a:extLst>
          </p:cNvPr>
          <p:cNvSpPr>
            <a:spLocks/>
          </p:cNvSpPr>
          <p:nvPr/>
        </p:nvSpPr>
        <p:spPr>
          <a:xfrm>
            <a:off x="7867662" y="3763689"/>
            <a:ext cx="2002958"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500" b="1" dirty="0">
                <a:solidFill>
                  <a:schemeClr val="bg1"/>
                </a:solidFill>
                <a:latin typeface="FangSong" panose="02010609060101010101" pitchFamily="49" charset="-122"/>
                <a:ea typeface="FangSong" panose="02010609060101010101" pitchFamily="49" charset="-122"/>
                <a:cs typeface="微软雅黑" charset="0"/>
              </a:rPr>
              <a:t>Model</a:t>
            </a:r>
            <a:r>
              <a:rPr lang="zh-CN" altLang="en-US" sz="1500" b="1" dirty="0">
                <a:solidFill>
                  <a:schemeClr val="bg1"/>
                </a:solidFill>
                <a:latin typeface="FangSong" panose="02010609060101010101" pitchFamily="49" charset="-122"/>
                <a:ea typeface="FangSong" panose="02010609060101010101" pitchFamily="49" charset="-122"/>
                <a:cs typeface="微软雅黑" charset="0"/>
              </a:rPr>
              <a:t> 的继承模型</a:t>
            </a:r>
          </a:p>
        </p:txBody>
      </p:sp>
      <p:sp>
        <p:nvSpPr>
          <p:cNvPr id="80" name="圆角矩形">
            <a:extLst>
              <a:ext uri="{FF2B5EF4-FFF2-40B4-BE49-F238E27FC236}">
                <a16:creationId xmlns:a16="http://schemas.microsoft.com/office/drawing/2014/main" id="{E69C45B4-9951-494E-8E08-2E43F3A552BD}"/>
              </a:ext>
            </a:extLst>
          </p:cNvPr>
          <p:cNvSpPr>
            <a:spLocks/>
          </p:cNvSpPr>
          <p:nvPr/>
        </p:nvSpPr>
        <p:spPr>
          <a:xfrm>
            <a:off x="6269527" y="4723521"/>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zh-CN" altLang="en-US" sz="1600" b="1" dirty="0">
                <a:solidFill>
                  <a:schemeClr val="tx1"/>
                </a:solidFill>
                <a:latin typeface="FangSong" panose="02010609060101010101" pitchFamily="49" charset="-122"/>
                <a:ea typeface="FangSong" panose="02010609060101010101" pitchFamily="49" charset="-122"/>
                <a:cs typeface="微软雅黑" charset="0"/>
              </a:rPr>
              <a:t>抽象基类</a:t>
            </a:r>
          </a:p>
        </p:txBody>
      </p:sp>
      <p:sp>
        <p:nvSpPr>
          <p:cNvPr id="81" name="圆角矩形">
            <a:extLst>
              <a:ext uri="{FF2B5EF4-FFF2-40B4-BE49-F238E27FC236}">
                <a16:creationId xmlns:a16="http://schemas.microsoft.com/office/drawing/2014/main" id="{927C25EE-49ED-374D-B1D8-D04AFBB412FE}"/>
              </a:ext>
            </a:extLst>
          </p:cNvPr>
          <p:cNvSpPr>
            <a:spLocks/>
          </p:cNvSpPr>
          <p:nvPr/>
        </p:nvSpPr>
        <p:spPr>
          <a:xfrm>
            <a:off x="8042669" y="4723521"/>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zh-CN" altLang="en-US" sz="1600" b="1" dirty="0">
                <a:solidFill>
                  <a:schemeClr val="tx1"/>
                </a:solidFill>
                <a:latin typeface="FangSong" panose="02010609060101010101" pitchFamily="49" charset="-122"/>
                <a:ea typeface="FangSong" panose="02010609060101010101" pitchFamily="49" charset="-122"/>
                <a:cs typeface="微软雅黑" charset="0"/>
              </a:rPr>
              <a:t>多表继承</a:t>
            </a:r>
            <a:endParaRPr lang="en-US" altLang="zh-CN" sz="1600" b="1" dirty="0">
              <a:solidFill>
                <a:schemeClr val="tx1"/>
              </a:solidFill>
              <a:latin typeface="FangSong" panose="02010609060101010101" pitchFamily="49" charset="-122"/>
              <a:ea typeface="FangSong" panose="02010609060101010101" pitchFamily="49" charset="-122"/>
              <a:cs typeface="微软雅黑" charset="0"/>
            </a:endParaRPr>
          </a:p>
        </p:txBody>
      </p:sp>
      <p:sp>
        <p:nvSpPr>
          <p:cNvPr id="82" name="圆角矩形">
            <a:extLst>
              <a:ext uri="{FF2B5EF4-FFF2-40B4-BE49-F238E27FC236}">
                <a16:creationId xmlns:a16="http://schemas.microsoft.com/office/drawing/2014/main" id="{FF68AC41-0623-4C43-8D6E-59AC28F8942E}"/>
              </a:ext>
            </a:extLst>
          </p:cNvPr>
          <p:cNvSpPr>
            <a:spLocks/>
          </p:cNvSpPr>
          <p:nvPr/>
        </p:nvSpPr>
        <p:spPr>
          <a:xfrm>
            <a:off x="9815811" y="4723521"/>
            <a:ext cx="1652945" cy="503255"/>
          </a:xfrm>
          <a:prstGeom prst="roundRect">
            <a:avLst>
              <a:gd name="adj" fmla="val 16666"/>
            </a:avLst>
          </a:prstGeom>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square" lIns="68580" tIns="34290" rIns="68580" bIns="34290" anchor="ctr" anchorCtr="0">
            <a:prstTxWarp prst="textNoShape">
              <a:avLst/>
            </a:prstTxWarp>
          </a:bodyPr>
          <a:lstStyle/>
          <a:p>
            <a:pPr algn="ctr"/>
            <a:r>
              <a:rPr lang="zh-CN" altLang="en-US" sz="1600" b="1" dirty="0">
                <a:solidFill>
                  <a:schemeClr val="tx1"/>
                </a:solidFill>
                <a:latin typeface="FangSong" panose="02010609060101010101" pitchFamily="49" charset="-122"/>
                <a:ea typeface="FangSong" panose="02010609060101010101" pitchFamily="49" charset="-122"/>
                <a:cs typeface="微软雅黑" charset="0"/>
              </a:rPr>
              <a:t>代理模型</a:t>
            </a:r>
          </a:p>
        </p:txBody>
      </p:sp>
      <p:cxnSp>
        <p:nvCxnSpPr>
          <p:cNvPr id="83" name="直线箭头连接符 82">
            <a:extLst>
              <a:ext uri="{FF2B5EF4-FFF2-40B4-BE49-F238E27FC236}">
                <a16:creationId xmlns:a16="http://schemas.microsoft.com/office/drawing/2014/main" id="{F430F661-BEDE-0847-88CC-7BFDF1241858}"/>
              </a:ext>
            </a:extLst>
          </p:cNvPr>
          <p:cNvCxnSpPr>
            <a:cxnSpLocks/>
            <a:stCxn id="79" idx="2"/>
            <a:endCxn id="80" idx="0"/>
          </p:cNvCxnSpPr>
          <p:nvPr/>
        </p:nvCxnSpPr>
        <p:spPr>
          <a:xfrm flipH="1">
            <a:off x="7096000" y="4266944"/>
            <a:ext cx="177314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7F10F9B3-049A-C844-A5FB-C9244887AF32}"/>
              </a:ext>
            </a:extLst>
          </p:cNvPr>
          <p:cNvCxnSpPr>
            <a:cxnSpLocks/>
            <a:stCxn id="79" idx="2"/>
            <a:endCxn id="81" idx="0"/>
          </p:cNvCxnSpPr>
          <p:nvPr/>
        </p:nvCxnSpPr>
        <p:spPr>
          <a:xfrm>
            <a:off x="8869141" y="4266944"/>
            <a:ext cx="1"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63100BDC-3856-9D47-9AB9-FE28C30DAE1D}"/>
              </a:ext>
            </a:extLst>
          </p:cNvPr>
          <p:cNvCxnSpPr>
            <a:cxnSpLocks/>
            <a:stCxn id="79" idx="2"/>
            <a:endCxn id="82" idx="0"/>
          </p:cNvCxnSpPr>
          <p:nvPr/>
        </p:nvCxnSpPr>
        <p:spPr>
          <a:xfrm>
            <a:off x="8869141" y="4266944"/>
            <a:ext cx="1773143" cy="456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3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36720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的查询操作 </a:t>
            </a:r>
            <a:r>
              <a:rPr kumimoji="1" lang="en-US" altLang="zh-CN" sz="3600" b="1">
                <a:latin typeface="FangSong" panose="02010609060101010101" pitchFamily="49" charset="-122"/>
                <a:ea typeface="FangSong" panose="02010609060101010101" pitchFamily="49" charset="-122"/>
              </a:rPr>
              <a:t>API</a:t>
            </a:r>
          </a:p>
        </p:txBody>
      </p:sp>
      <p:sp>
        <p:nvSpPr>
          <p:cNvPr id="13" name="圆角矩形">
            <a:extLst>
              <a:ext uri="{FF2B5EF4-FFF2-40B4-BE49-F238E27FC236}">
                <a16:creationId xmlns:a16="http://schemas.microsoft.com/office/drawing/2014/main" id="{BE34893D-5383-2846-959F-9E3462CCE10C}"/>
              </a:ext>
            </a:extLst>
          </p:cNvPr>
          <p:cNvSpPr>
            <a:spLocks/>
          </p:cNvSpPr>
          <p:nvPr/>
        </p:nvSpPr>
        <p:spPr>
          <a:xfrm>
            <a:off x="314413" y="1262705"/>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b="1" dirty="0">
                <a:solidFill>
                  <a:schemeClr val="bg1"/>
                </a:solidFill>
                <a:latin typeface="FangSong" panose="02010609060101010101" pitchFamily="49" charset="-122"/>
                <a:ea typeface="FangSong" panose="02010609060101010101" pitchFamily="49" charset="-122"/>
                <a:cs typeface="微软雅黑" charset="0"/>
              </a:rPr>
              <a:t>创建 </a:t>
            </a:r>
            <a:r>
              <a:rPr lang="en-US" altLang="zh-CN" b="1" dirty="0">
                <a:solidFill>
                  <a:schemeClr val="bg1"/>
                </a:solidFill>
                <a:latin typeface="FangSong" panose="02010609060101010101" pitchFamily="49" charset="-122"/>
                <a:ea typeface="FangSong" panose="02010609060101010101" pitchFamily="49" charset="-122"/>
                <a:cs typeface="微软雅黑" charset="0"/>
              </a:rPr>
              <a:t>Model</a:t>
            </a:r>
            <a:r>
              <a:rPr lang="zh-CN" altLang="en-US" b="1" dirty="0">
                <a:solidFill>
                  <a:schemeClr val="bg1"/>
                </a:solidFill>
                <a:latin typeface="FangSong" panose="02010609060101010101" pitchFamily="49" charset="-122"/>
                <a:ea typeface="FangSong" panose="02010609060101010101" pitchFamily="49" charset="-122"/>
                <a:cs typeface="微软雅黑" charset="0"/>
              </a:rPr>
              <a:t> 实例对象</a:t>
            </a:r>
          </a:p>
        </p:txBody>
      </p:sp>
      <p:sp>
        <p:nvSpPr>
          <p:cNvPr id="15" name="圆角矩形">
            <a:extLst>
              <a:ext uri="{FF2B5EF4-FFF2-40B4-BE49-F238E27FC236}">
                <a16:creationId xmlns:a16="http://schemas.microsoft.com/office/drawing/2014/main" id="{E908E6E2-628B-064B-A021-F713A41BF1D6}"/>
              </a:ext>
            </a:extLst>
          </p:cNvPr>
          <p:cNvSpPr>
            <a:spLocks/>
          </p:cNvSpPr>
          <p:nvPr/>
        </p:nvSpPr>
        <p:spPr>
          <a:xfrm>
            <a:off x="314412" y="4104696"/>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700" b="1" dirty="0">
                <a:solidFill>
                  <a:schemeClr val="bg1"/>
                </a:solidFill>
                <a:latin typeface="FangSong" panose="02010609060101010101" pitchFamily="49" charset="-122"/>
                <a:ea typeface="FangSong" panose="02010609060101010101" pitchFamily="49" charset="-122"/>
                <a:cs typeface="微软雅黑" charset="0"/>
              </a:rPr>
              <a:t>返回单实例的查询方法</a:t>
            </a:r>
          </a:p>
        </p:txBody>
      </p:sp>
      <p:pic>
        <p:nvPicPr>
          <p:cNvPr id="2" name="图片 1">
            <a:extLst>
              <a:ext uri="{FF2B5EF4-FFF2-40B4-BE49-F238E27FC236}">
                <a16:creationId xmlns:a16="http://schemas.microsoft.com/office/drawing/2014/main" id="{D13D2F72-4E15-A343-A077-6575932CBEBC}"/>
              </a:ext>
            </a:extLst>
          </p:cNvPr>
          <p:cNvPicPr>
            <a:picLocks noChangeAspect="1"/>
          </p:cNvPicPr>
          <p:nvPr/>
        </p:nvPicPr>
        <p:blipFill>
          <a:blip r:embed="rId3"/>
          <a:stretch>
            <a:fillRect/>
          </a:stretch>
        </p:blipFill>
        <p:spPr>
          <a:xfrm>
            <a:off x="97614" y="1986073"/>
            <a:ext cx="5515820" cy="1374117"/>
          </a:xfrm>
          <a:prstGeom prst="rect">
            <a:avLst/>
          </a:prstGeom>
        </p:spPr>
      </p:pic>
      <p:pic>
        <p:nvPicPr>
          <p:cNvPr id="3" name="图片 2">
            <a:extLst>
              <a:ext uri="{FF2B5EF4-FFF2-40B4-BE49-F238E27FC236}">
                <a16:creationId xmlns:a16="http://schemas.microsoft.com/office/drawing/2014/main" id="{52B59F2D-F208-EF45-8EBB-4FF78EE91DD2}"/>
              </a:ext>
            </a:extLst>
          </p:cNvPr>
          <p:cNvPicPr>
            <a:picLocks noChangeAspect="1"/>
          </p:cNvPicPr>
          <p:nvPr/>
        </p:nvPicPr>
        <p:blipFill>
          <a:blip r:embed="rId4"/>
          <a:stretch>
            <a:fillRect/>
          </a:stretch>
        </p:blipFill>
        <p:spPr>
          <a:xfrm>
            <a:off x="5753580" y="1986073"/>
            <a:ext cx="6355295" cy="1374117"/>
          </a:xfrm>
          <a:prstGeom prst="rect">
            <a:avLst/>
          </a:prstGeom>
        </p:spPr>
      </p:pic>
      <p:sp>
        <p:nvSpPr>
          <p:cNvPr id="21" name="矩形 20">
            <a:extLst>
              <a:ext uri="{FF2B5EF4-FFF2-40B4-BE49-F238E27FC236}">
                <a16:creationId xmlns:a16="http://schemas.microsoft.com/office/drawing/2014/main" id="{16805C59-8973-BF4F-8CB9-F6EA8C0BFBCC}"/>
              </a:ext>
            </a:extLst>
          </p:cNvPr>
          <p:cNvSpPr/>
          <p:nvPr/>
        </p:nvSpPr>
        <p:spPr>
          <a:xfrm>
            <a:off x="996002" y="3452540"/>
            <a:ext cx="3565400"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使用 </a:t>
            </a:r>
            <a:r>
              <a:rPr kumimoji="1" lang="en-US" altLang="zh-CN" b="1" i="1">
                <a:solidFill>
                  <a:srgbClr val="C00000"/>
                </a:solidFill>
                <a:latin typeface="FangSong" panose="02010609060101010101" pitchFamily="49" charset="-122"/>
                <a:ea typeface="FangSong" panose="02010609060101010101" pitchFamily="49" charset="-122"/>
              </a:rPr>
              <a:t>save </a:t>
            </a:r>
            <a:r>
              <a:rPr kumimoji="1" lang="zh-CN" altLang="en-US" b="1" i="1">
                <a:solidFill>
                  <a:srgbClr val="C00000"/>
                </a:solidFill>
                <a:latin typeface="FangSong" panose="02010609060101010101" pitchFamily="49" charset="-122"/>
                <a:ea typeface="FangSong" panose="02010609060101010101" pitchFamily="49" charset="-122"/>
              </a:rPr>
              <a:t>方法创建 </a:t>
            </a:r>
            <a:r>
              <a:rPr kumimoji="1" lang="en-US" altLang="zh-CN" b="1" i="1">
                <a:solidFill>
                  <a:srgbClr val="C00000"/>
                </a:solidFill>
                <a:latin typeface="FangSong" panose="02010609060101010101" pitchFamily="49" charset="-122"/>
                <a:ea typeface="FangSong" panose="02010609060101010101" pitchFamily="49" charset="-122"/>
              </a:rPr>
              <a:t>Model </a:t>
            </a:r>
            <a:r>
              <a:rPr kumimoji="1" lang="zh-CN" altLang="en-US" b="1" i="1">
                <a:solidFill>
                  <a:srgbClr val="C00000"/>
                </a:solidFill>
                <a:latin typeface="FangSong" panose="02010609060101010101" pitchFamily="49" charset="-122"/>
                <a:ea typeface="FangSong" panose="02010609060101010101" pitchFamily="49" charset="-122"/>
              </a:rPr>
              <a:t>实例</a:t>
            </a:r>
          </a:p>
        </p:txBody>
      </p:sp>
      <p:sp>
        <p:nvSpPr>
          <p:cNvPr id="22" name="矩形 21">
            <a:extLst>
              <a:ext uri="{FF2B5EF4-FFF2-40B4-BE49-F238E27FC236}">
                <a16:creationId xmlns:a16="http://schemas.microsoft.com/office/drawing/2014/main" id="{737BB780-03CB-0D4E-9019-C0156682C5D8}"/>
              </a:ext>
            </a:extLst>
          </p:cNvPr>
          <p:cNvSpPr/>
          <p:nvPr/>
        </p:nvSpPr>
        <p:spPr>
          <a:xfrm>
            <a:off x="7148527" y="3452540"/>
            <a:ext cx="3799438"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使用 </a:t>
            </a:r>
            <a:r>
              <a:rPr kumimoji="1" lang="en-US" altLang="zh-CN" b="1" i="1">
                <a:solidFill>
                  <a:srgbClr val="C00000"/>
                </a:solidFill>
                <a:latin typeface="FangSong" panose="02010609060101010101" pitchFamily="49" charset="-122"/>
                <a:ea typeface="FangSong" panose="02010609060101010101" pitchFamily="49" charset="-122"/>
              </a:rPr>
              <a:t>create </a:t>
            </a:r>
            <a:r>
              <a:rPr kumimoji="1" lang="zh-CN" altLang="en-US" b="1" i="1">
                <a:solidFill>
                  <a:srgbClr val="C00000"/>
                </a:solidFill>
                <a:latin typeface="FangSong" panose="02010609060101010101" pitchFamily="49" charset="-122"/>
                <a:ea typeface="FangSong" panose="02010609060101010101" pitchFamily="49" charset="-122"/>
              </a:rPr>
              <a:t>方法创建 </a:t>
            </a:r>
            <a:r>
              <a:rPr kumimoji="1" lang="en-US" altLang="zh-CN" b="1" i="1">
                <a:solidFill>
                  <a:srgbClr val="C00000"/>
                </a:solidFill>
                <a:latin typeface="FangSong" panose="02010609060101010101" pitchFamily="49" charset="-122"/>
                <a:ea typeface="FangSong" panose="02010609060101010101" pitchFamily="49" charset="-122"/>
              </a:rPr>
              <a:t>Model </a:t>
            </a:r>
            <a:r>
              <a:rPr kumimoji="1" lang="zh-CN" altLang="en-US" b="1" i="1">
                <a:solidFill>
                  <a:srgbClr val="C00000"/>
                </a:solidFill>
                <a:latin typeface="FangSong" panose="02010609060101010101" pitchFamily="49" charset="-122"/>
                <a:ea typeface="FangSong" panose="02010609060101010101" pitchFamily="49" charset="-122"/>
              </a:rPr>
              <a:t>实例</a:t>
            </a:r>
          </a:p>
        </p:txBody>
      </p:sp>
      <p:pic>
        <p:nvPicPr>
          <p:cNvPr id="5" name="图片 4">
            <a:extLst>
              <a:ext uri="{FF2B5EF4-FFF2-40B4-BE49-F238E27FC236}">
                <a16:creationId xmlns:a16="http://schemas.microsoft.com/office/drawing/2014/main" id="{0AB4C644-B4CA-3048-BF05-E1F7DE62A7EC}"/>
              </a:ext>
            </a:extLst>
          </p:cNvPr>
          <p:cNvPicPr>
            <a:picLocks noChangeAspect="1"/>
          </p:cNvPicPr>
          <p:nvPr/>
        </p:nvPicPr>
        <p:blipFill>
          <a:blip r:embed="rId5"/>
          <a:stretch>
            <a:fillRect/>
          </a:stretch>
        </p:blipFill>
        <p:spPr>
          <a:xfrm>
            <a:off x="180739" y="4843166"/>
            <a:ext cx="3695700" cy="723900"/>
          </a:xfrm>
          <a:prstGeom prst="rect">
            <a:avLst/>
          </a:prstGeom>
        </p:spPr>
      </p:pic>
      <p:pic>
        <p:nvPicPr>
          <p:cNvPr id="6" name="图片 5">
            <a:extLst>
              <a:ext uri="{FF2B5EF4-FFF2-40B4-BE49-F238E27FC236}">
                <a16:creationId xmlns:a16="http://schemas.microsoft.com/office/drawing/2014/main" id="{313C54EB-724E-A54D-887B-566CF71C35F2}"/>
              </a:ext>
            </a:extLst>
          </p:cNvPr>
          <p:cNvPicPr>
            <a:picLocks noChangeAspect="1"/>
          </p:cNvPicPr>
          <p:nvPr/>
        </p:nvPicPr>
        <p:blipFill>
          <a:blip r:embed="rId6"/>
          <a:stretch>
            <a:fillRect/>
          </a:stretch>
        </p:blipFill>
        <p:spPr>
          <a:xfrm>
            <a:off x="4107790" y="4854708"/>
            <a:ext cx="5193730" cy="712357"/>
          </a:xfrm>
          <a:prstGeom prst="rect">
            <a:avLst/>
          </a:prstGeom>
        </p:spPr>
      </p:pic>
      <p:sp>
        <p:nvSpPr>
          <p:cNvPr id="23" name="矩形 22">
            <a:extLst>
              <a:ext uri="{FF2B5EF4-FFF2-40B4-BE49-F238E27FC236}">
                <a16:creationId xmlns:a16="http://schemas.microsoft.com/office/drawing/2014/main" id="{C03D0078-789F-AF48-928C-C7600212C380}"/>
              </a:ext>
            </a:extLst>
          </p:cNvPr>
          <p:cNvSpPr/>
          <p:nvPr/>
        </p:nvSpPr>
        <p:spPr>
          <a:xfrm>
            <a:off x="1178837" y="5633715"/>
            <a:ext cx="1699504"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使用 </a:t>
            </a:r>
            <a:r>
              <a:rPr kumimoji="1" lang="en-US" altLang="zh-CN" b="1" i="1">
                <a:solidFill>
                  <a:srgbClr val="C00000"/>
                </a:solidFill>
                <a:latin typeface="FangSong" panose="02010609060101010101" pitchFamily="49" charset="-122"/>
                <a:ea typeface="FangSong" panose="02010609060101010101" pitchFamily="49" charset="-122"/>
              </a:rPr>
              <a:t>get </a:t>
            </a:r>
            <a:r>
              <a:rPr kumimoji="1" lang="zh-CN" altLang="en-US" b="1" i="1">
                <a:solidFill>
                  <a:srgbClr val="C00000"/>
                </a:solidFill>
                <a:latin typeface="FangSong" panose="02010609060101010101" pitchFamily="49" charset="-122"/>
                <a:ea typeface="FangSong" panose="02010609060101010101" pitchFamily="49" charset="-122"/>
              </a:rPr>
              <a:t>查询</a:t>
            </a:r>
          </a:p>
        </p:txBody>
      </p:sp>
      <p:sp>
        <p:nvSpPr>
          <p:cNvPr id="24" name="矩形 23">
            <a:extLst>
              <a:ext uri="{FF2B5EF4-FFF2-40B4-BE49-F238E27FC236}">
                <a16:creationId xmlns:a16="http://schemas.microsoft.com/office/drawing/2014/main" id="{C3D304A2-947A-EE4F-B72F-886C7B64B0BF}"/>
              </a:ext>
            </a:extLst>
          </p:cNvPr>
          <p:cNvSpPr/>
          <p:nvPr/>
        </p:nvSpPr>
        <p:spPr>
          <a:xfrm>
            <a:off x="5854903" y="5633715"/>
            <a:ext cx="2869696"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使用 </a:t>
            </a:r>
            <a:r>
              <a:rPr kumimoji="1" lang="en-US" altLang="zh-CN" b="1" i="1">
                <a:solidFill>
                  <a:srgbClr val="C00000"/>
                </a:solidFill>
                <a:latin typeface="FangSong" panose="02010609060101010101" pitchFamily="49" charset="-122"/>
                <a:ea typeface="FangSong" panose="02010609060101010101" pitchFamily="49" charset="-122"/>
              </a:rPr>
              <a:t>get_or_create </a:t>
            </a:r>
            <a:r>
              <a:rPr kumimoji="1" lang="zh-CN" altLang="en-US" b="1" i="1">
                <a:solidFill>
                  <a:srgbClr val="C00000"/>
                </a:solidFill>
                <a:latin typeface="FangSong" panose="02010609060101010101" pitchFamily="49" charset="-122"/>
                <a:ea typeface="FangSong" panose="02010609060101010101" pitchFamily="49" charset="-122"/>
              </a:rPr>
              <a:t>查询</a:t>
            </a:r>
          </a:p>
        </p:txBody>
      </p:sp>
    </p:spTree>
    <p:extLst>
      <p:ext uri="{BB962C8B-B14F-4D97-AF65-F5344CB8AC3E}">
        <p14:creationId xmlns:p14="http://schemas.microsoft.com/office/powerpoint/2010/main" val="43716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的产生背景</a:t>
            </a:r>
            <a:endParaRPr kumimoji="1" lang="en-US" altLang="zh-CN" sz="3600" b="1">
              <a:latin typeface="FangSong" panose="02010609060101010101" pitchFamily="49" charset="-122"/>
              <a:ea typeface="FangSong" panose="02010609060101010101" pitchFamily="49" charset="-122"/>
            </a:endParaRPr>
          </a:p>
        </p:txBody>
      </p:sp>
      <p:sp>
        <p:nvSpPr>
          <p:cNvPr id="7" name="矩形 6">
            <a:extLst>
              <a:ext uri="{FF2B5EF4-FFF2-40B4-BE49-F238E27FC236}">
                <a16:creationId xmlns:a16="http://schemas.microsoft.com/office/drawing/2014/main" id="{95F43BB5-E565-714B-B284-E5C5CBB781A0}"/>
              </a:ext>
            </a:extLst>
          </p:cNvPr>
          <p:cNvSpPr/>
          <p:nvPr/>
        </p:nvSpPr>
        <p:spPr>
          <a:xfrm>
            <a:off x="180739" y="1229132"/>
            <a:ext cx="7147161" cy="2000548"/>
          </a:xfrm>
          <a:prstGeom prst="rect">
            <a:avLst/>
          </a:prstGeom>
        </p:spPr>
        <p:txBody>
          <a:bodyPr wrap="square">
            <a:spAutoFit/>
          </a:bodyPr>
          <a:lstStyle/>
          <a:p>
            <a:r>
              <a:rPr kumimoji="1" lang="zh-CN" altLang="en-US" sz="2400" b="1">
                <a:latin typeface="FangSong" panose="02010609060101010101" pitchFamily="49" charset="-122"/>
                <a:ea typeface="FangSong" panose="02010609060101010101" pitchFamily="49" charset="-122"/>
              </a:rPr>
              <a:t>开发 </a:t>
            </a:r>
            <a:r>
              <a:rPr kumimoji="1" lang="en-US" altLang="zh-CN" sz="2400" b="1">
                <a:latin typeface="FangSong" panose="02010609060101010101" pitchFamily="49" charset="-122"/>
                <a:ea typeface="FangSong" panose="02010609060101010101" pitchFamily="49" charset="-122"/>
              </a:rPr>
              <a:t>Web</a:t>
            </a:r>
            <a:r>
              <a:rPr kumimoji="1" lang="zh-CN" altLang="en-US" sz="2400" b="1">
                <a:latin typeface="FangSong" panose="02010609060101010101" pitchFamily="49" charset="-122"/>
                <a:ea typeface="FangSong" panose="02010609060101010101" pitchFamily="49" charset="-122"/>
              </a:rPr>
              <a:t> 站点，通常需要做这样的几件事：</a:t>
            </a:r>
            <a:endParaRPr kumimoji="1" lang="en-US" altLang="zh-CN" sz="24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构建用户账户体系，实现 </a:t>
            </a:r>
            <a:r>
              <a:rPr kumimoji="1" lang="en-US" altLang="zh-CN" sz="2000" b="1">
                <a:latin typeface="FangSong" panose="02010609060101010101" pitchFamily="49" charset="-122"/>
                <a:ea typeface="FangSong" panose="02010609060101010101" pitchFamily="49" charset="-122"/>
              </a:rPr>
              <a:t>Web </a:t>
            </a:r>
            <a:r>
              <a:rPr kumimoji="1" lang="zh-CN" altLang="en-US" sz="2000" b="1">
                <a:latin typeface="FangSong" panose="02010609060101010101" pitchFamily="49" charset="-122"/>
                <a:ea typeface="FangSong" panose="02010609060101010101" pitchFamily="49" charset="-122"/>
              </a:rPr>
              <a:t>站点的登录与注册功能</a:t>
            </a:r>
            <a:endParaRPr kumimoji="1"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数据表模型定义及访问功能实现</a:t>
            </a:r>
            <a:endParaRPr kumimoji="1"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编写业务逻辑实现站点功能</a:t>
            </a:r>
            <a:endParaRPr kumimoji="1"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后台管理功能</a:t>
            </a:r>
            <a:endParaRPr kumimoji="1"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路由模型实现功能请求映射</a:t>
            </a:r>
          </a:p>
        </p:txBody>
      </p:sp>
      <p:sp>
        <p:nvSpPr>
          <p:cNvPr id="8" name="矩形 7">
            <a:extLst>
              <a:ext uri="{FF2B5EF4-FFF2-40B4-BE49-F238E27FC236}">
                <a16:creationId xmlns:a16="http://schemas.microsoft.com/office/drawing/2014/main" id="{5BE92A4C-492B-1E4C-A712-2ABA25E55B3D}"/>
              </a:ext>
            </a:extLst>
          </p:cNvPr>
          <p:cNvSpPr/>
          <p:nvPr/>
        </p:nvSpPr>
        <p:spPr>
          <a:xfrm>
            <a:off x="180739" y="3785113"/>
            <a:ext cx="10862269" cy="830997"/>
          </a:xfrm>
          <a:prstGeom prst="rect">
            <a:avLst/>
          </a:prstGeom>
        </p:spPr>
        <p:txBody>
          <a:bodyPr wrap="none">
            <a:spAutoFit/>
          </a:bodyPr>
          <a:lstStyle/>
          <a:p>
            <a:r>
              <a:rPr kumimoji="1" lang="zh-CN" altLang="en-US" sz="2400" b="1" i="1">
                <a:latin typeface="FangSong" panose="02010609060101010101" pitchFamily="49" charset="-122"/>
                <a:ea typeface="FangSong" panose="02010609060101010101" pitchFamily="49" charset="-122"/>
              </a:rPr>
              <a:t>几乎所有的 </a:t>
            </a:r>
            <a:r>
              <a:rPr kumimoji="1" lang="en-US" altLang="zh-CN" sz="2400" b="1" i="1">
                <a:latin typeface="FangSong" panose="02010609060101010101" pitchFamily="49" charset="-122"/>
                <a:ea typeface="FangSong" panose="02010609060101010101" pitchFamily="49" charset="-122"/>
              </a:rPr>
              <a:t>Web</a:t>
            </a:r>
            <a:r>
              <a:rPr kumimoji="1" lang="zh-CN" altLang="en-US" sz="2400" b="1" i="1">
                <a:latin typeface="FangSong" panose="02010609060101010101" pitchFamily="49" charset="-122"/>
                <a:ea typeface="FangSong" panose="02010609060101010101" pitchFamily="49" charset="-122"/>
              </a:rPr>
              <a:t> 站点都需要做这样的事，且很多功能设计都是类似或一样的，</a:t>
            </a:r>
            <a:endParaRPr kumimoji="1" lang="en-US" altLang="zh-CN" sz="2400" b="1" i="1">
              <a:latin typeface="FangSong" panose="02010609060101010101" pitchFamily="49" charset="-122"/>
              <a:ea typeface="FangSong" panose="02010609060101010101" pitchFamily="49" charset="-122"/>
            </a:endParaRPr>
          </a:p>
          <a:p>
            <a:r>
              <a:rPr kumimoji="1" lang="zh-CN" altLang="en-US" sz="2400" b="1" i="1">
                <a:latin typeface="FangSong" panose="02010609060101010101" pitchFamily="49" charset="-122"/>
                <a:ea typeface="FangSong" panose="02010609060101010101" pitchFamily="49" charset="-122"/>
              </a:rPr>
              <a:t>所以，这里会引入大量的重复工作。</a:t>
            </a:r>
          </a:p>
        </p:txBody>
      </p:sp>
      <p:cxnSp>
        <p:nvCxnSpPr>
          <p:cNvPr id="3" name="曲线连接符 2">
            <a:extLst>
              <a:ext uri="{FF2B5EF4-FFF2-40B4-BE49-F238E27FC236}">
                <a16:creationId xmlns:a16="http://schemas.microsoft.com/office/drawing/2014/main" id="{6980C143-A112-C74C-AD84-226FA54C2C18}"/>
              </a:ext>
            </a:extLst>
          </p:cNvPr>
          <p:cNvCxnSpPr>
            <a:stCxn id="7" idx="3"/>
            <a:endCxn id="8" idx="0"/>
          </p:cNvCxnSpPr>
          <p:nvPr/>
        </p:nvCxnSpPr>
        <p:spPr>
          <a:xfrm flipH="1">
            <a:off x="5611874" y="2229406"/>
            <a:ext cx="1716026" cy="1555707"/>
          </a:xfrm>
          <a:prstGeom prst="curvedConnector4">
            <a:avLst>
              <a:gd name="adj1" fmla="val -13321"/>
              <a:gd name="adj2" fmla="val 821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283F6A7-6E84-FD44-99FB-DAF3863316BB}"/>
              </a:ext>
            </a:extLst>
          </p:cNvPr>
          <p:cNvSpPr/>
          <p:nvPr/>
        </p:nvSpPr>
        <p:spPr>
          <a:xfrm>
            <a:off x="7699309" y="2768015"/>
            <a:ext cx="2350323" cy="461665"/>
          </a:xfrm>
          <a:prstGeom prst="rect">
            <a:avLst/>
          </a:prstGeom>
        </p:spPr>
        <p:txBody>
          <a:bodyPr wrap="none">
            <a:spAutoFit/>
          </a:bodyPr>
          <a:lstStyle/>
          <a:p>
            <a:r>
              <a:rPr kumimoji="1" lang="zh-CN" altLang="en-US" sz="2400" b="1" i="1">
                <a:solidFill>
                  <a:srgbClr val="C00000"/>
                </a:solidFill>
                <a:latin typeface="FangSong" panose="02010609060101010101" pitchFamily="49" charset="-122"/>
                <a:ea typeface="FangSong" panose="02010609060101010101" pitchFamily="49" charset="-122"/>
              </a:rPr>
              <a:t>这里存在的问题</a:t>
            </a:r>
          </a:p>
        </p:txBody>
      </p:sp>
      <p:sp>
        <p:nvSpPr>
          <p:cNvPr id="13" name="矩形 12">
            <a:extLst>
              <a:ext uri="{FF2B5EF4-FFF2-40B4-BE49-F238E27FC236}">
                <a16:creationId xmlns:a16="http://schemas.microsoft.com/office/drawing/2014/main" id="{745E981F-C582-1E47-AF9B-3979770E083B}"/>
              </a:ext>
            </a:extLst>
          </p:cNvPr>
          <p:cNvSpPr/>
          <p:nvPr/>
        </p:nvSpPr>
        <p:spPr>
          <a:xfrm>
            <a:off x="483707" y="5585795"/>
            <a:ext cx="10559301" cy="461665"/>
          </a:xfrm>
          <a:prstGeom prst="rect">
            <a:avLst/>
          </a:prstGeom>
        </p:spPr>
        <p:txBody>
          <a:bodyPr wrap="none">
            <a:spAutoFit/>
          </a:bodyPr>
          <a:lstStyle/>
          <a:p>
            <a:r>
              <a:rPr kumimoji="1" lang="zh-CN" altLang="en-US" sz="2400" b="1">
                <a:latin typeface="FangSong" panose="02010609060101010101" pitchFamily="49" charset="-122"/>
                <a:ea typeface="FangSong" panose="02010609060101010101" pitchFamily="49" charset="-122"/>
              </a:rPr>
              <a:t>由此产生了 </a:t>
            </a:r>
            <a:r>
              <a:rPr kumimoji="1" lang="en-US" altLang="zh-CN" sz="2400" b="1">
                <a:latin typeface="FangSong" panose="02010609060101010101" pitchFamily="49" charset="-122"/>
                <a:ea typeface="FangSong" panose="02010609060101010101" pitchFamily="49" charset="-122"/>
              </a:rPr>
              <a:t>Web</a:t>
            </a:r>
            <a:r>
              <a:rPr kumimoji="1" lang="zh-CN" altLang="en-US" sz="2400" b="1">
                <a:latin typeface="FangSong" panose="02010609060101010101" pitchFamily="49" charset="-122"/>
                <a:ea typeface="FangSong" panose="02010609060101010101" pitchFamily="49" charset="-122"/>
              </a:rPr>
              <a:t> 框架的概念（思想），这也就是 </a:t>
            </a:r>
            <a:r>
              <a:rPr kumimoji="1" lang="en-US" altLang="zh-CN" sz="2400" b="1">
                <a:latin typeface="FangSong" panose="02010609060101010101" pitchFamily="49" charset="-122"/>
                <a:ea typeface="FangSong" panose="02010609060101010101" pitchFamily="49" charset="-122"/>
              </a:rPr>
              <a:t>Django</a:t>
            </a:r>
            <a:r>
              <a:rPr kumimoji="1" lang="zh-CN" altLang="en-US" sz="2400" b="1">
                <a:latin typeface="FangSong" panose="02010609060101010101" pitchFamily="49" charset="-122"/>
                <a:ea typeface="FangSong" panose="02010609060101010101" pitchFamily="49" charset="-122"/>
              </a:rPr>
              <a:t> 产生的根本原因！</a:t>
            </a:r>
          </a:p>
        </p:txBody>
      </p:sp>
      <p:sp>
        <p:nvSpPr>
          <p:cNvPr id="6" name="下箭头 5">
            <a:extLst>
              <a:ext uri="{FF2B5EF4-FFF2-40B4-BE49-F238E27FC236}">
                <a16:creationId xmlns:a16="http://schemas.microsoft.com/office/drawing/2014/main" id="{060EB026-5D8E-724E-B399-11F813FBE396}"/>
              </a:ext>
            </a:extLst>
          </p:cNvPr>
          <p:cNvSpPr/>
          <p:nvPr/>
        </p:nvSpPr>
        <p:spPr>
          <a:xfrm>
            <a:off x="5611873" y="4730410"/>
            <a:ext cx="395227" cy="69412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5104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36720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的查询操作 </a:t>
            </a:r>
            <a:r>
              <a:rPr kumimoji="1" lang="en-US" altLang="zh-CN" sz="3600" b="1">
                <a:latin typeface="FangSong" panose="02010609060101010101" pitchFamily="49" charset="-122"/>
                <a:ea typeface="FangSong" panose="02010609060101010101" pitchFamily="49" charset="-122"/>
              </a:rPr>
              <a:t>API</a:t>
            </a:r>
          </a:p>
        </p:txBody>
      </p:sp>
      <p:sp>
        <p:nvSpPr>
          <p:cNvPr id="14" name="圆角矩形">
            <a:extLst>
              <a:ext uri="{FF2B5EF4-FFF2-40B4-BE49-F238E27FC236}">
                <a16:creationId xmlns:a16="http://schemas.microsoft.com/office/drawing/2014/main" id="{35DD4533-BD6F-8743-B637-0674A8288689}"/>
              </a:ext>
            </a:extLst>
          </p:cNvPr>
          <p:cNvSpPr>
            <a:spLocks/>
          </p:cNvSpPr>
          <p:nvPr/>
        </p:nvSpPr>
        <p:spPr>
          <a:xfrm>
            <a:off x="305050" y="4856504"/>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300" b="1" dirty="0">
                <a:solidFill>
                  <a:schemeClr val="bg1"/>
                </a:solidFill>
                <a:latin typeface="FangSong" panose="02010609060101010101" pitchFamily="49" charset="-122"/>
                <a:ea typeface="FangSong" panose="02010609060101010101" pitchFamily="49" charset="-122"/>
                <a:cs typeface="微软雅黑" charset="0"/>
              </a:rPr>
              <a:t>返回 </a:t>
            </a:r>
            <a:r>
              <a:rPr lang="en-US" altLang="zh-CN" sz="1300" b="1" dirty="0">
                <a:solidFill>
                  <a:schemeClr val="bg1"/>
                </a:solidFill>
                <a:latin typeface="FangSong" panose="02010609060101010101" pitchFamily="49" charset="-122"/>
                <a:ea typeface="FangSong" panose="02010609060101010101" pitchFamily="49" charset="-122"/>
                <a:cs typeface="微软雅黑" charset="0"/>
              </a:rPr>
              <a:t>RawQuerySet</a:t>
            </a:r>
            <a:r>
              <a:rPr lang="zh-CN" altLang="en-US" sz="1300" b="1" dirty="0">
                <a:solidFill>
                  <a:schemeClr val="bg1"/>
                </a:solidFill>
                <a:latin typeface="FangSong" panose="02010609060101010101" pitchFamily="49" charset="-122"/>
                <a:ea typeface="FangSong" panose="02010609060101010101" pitchFamily="49" charset="-122"/>
                <a:cs typeface="微软雅黑" charset="0"/>
              </a:rPr>
              <a:t> 的查询方法</a:t>
            </a:r>
          </a:p>
        </p:txBody>
      </p:sp>
      <p:sp>
        <p:nvSpPr>
          <p:cNvPr id="17" name="圆角矩形">
            <a:extLst>
              <a:ext uri="{FF2B5EF4-FFF2-40B4-BE49-F238E27FC236}">
                <a16:creationId xmlns:a16="http://schemas.microsoft.com/office/drawing/2014/main" id="{9EC7E895-F6DA-0348-8210-472BDDA091CB}"/>
              </a:ext>
            </a:extLst>
          </p:cNvPr>
          <p:cNvSpPr>
            <a:spLocks/>
          </p:cNvSpPr>
          <p:nvPr/>
        </p:nvSpPr>
        <p:spPr>
          <a:xfrm>
            <a:off x="305051" y="1267338"/>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返回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QuerySet</a:t>
            </a:r>
            <a:r>
              <a:rPr lang="zh-CN" altLang="en-US" sz="1400" b="1" dirty="0">
                <a:solidFill>
                  <a:schemeClr val="bg1"/>
                </a:solidFill>
                <a:latin typeface="FangSong" panose="02010609060101010101" pitchFamily="49" charset="-122"/>
                <a:ea typeface="FangSong" panose="02010609060101010101" pitchFamily="49" charset="-122"/>
                <a:cs typeface="微软雅黑" charset="0"/>
              </a:rPr>
              <a:t> 的查询方法</a:t>
            </a:r>
          </a:p>
        </p:txBody>
      </p:sp>
      <p:sp>
        <p:nvSpPr>
          <p:cNvPr id="21" name="文本框 20">
            <a:extLst>
              <a:ext uri="{FF2B5EF4-FFF2-40B4-BE49-F238E27FC236}">
                <a16:creationId xmlns:a16="http://schemas.microsoft.com/office/drawing/2014/main" id="{7E0196C6-783A-544F-9717-362BC1074D8B}"/>
              </a:ext>
            </a:extLst>
          </p:cNvPr>
          <p:cNvSpPr txBox="1"/>
          <p:nvPr/>
        </p:nvSpPr>
        <p:spPr>
          <a:xfrm>
            <a:off x="459428" y="1935336"/>
            <a:ext cx="11534649" cy="2554545"/>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 Topic.objects.all()</a:t>
            </a:r>
            <a:r>
              <a:rPr lang="zh-CN" altLang="en-US" sz="2000" b="1" i="1">
                <a:latin typeface="FangSong" panose="02010609060101010101" pitchFamily="49" charset="-122"/>
                <a:ea typeface="FangSong" panose="02010609060101010101" pitchFamily="49" charset="-122"/>
              </a:rPr>
              <a:t> ：使用 </a:t>
            </a:r>
            <a:r>
              <a:rPr lang="en-US" altLang="zh-CN" sz="2000" b="1" i="1">
                <a:latin typeface="FangSong" panose="02010609060101010101" pitchFamily="49" charset="-122"/>
                <a:ea typeface="FangSong" panose="02010609060101010101" pitchFamily="49" charset="-122"/>
              </a:rPr>
              <a:t>all </a:t>
            </a:r>
            <a:r>
              <a:rPr lang="zh-CN" altLang="en-US" sz="2000" b="1" i="1">
                <a:latin typeface="FangSong" panose="02010609060101010101" pitchFamily="49" charset="-122"/>
                <a:ea typeface="FangSong" panose="02010609060101010101" pitchFamily="49" charset="-122"/>
              </a:rPr>
              <a:t>方法获取所有的数据记录</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Topic.objects.reverse()</a:t>
            </a:r>
            <a:r>
              <a:rPr lang="zh-CN" altLang="en-US" sz="2000" b="1" i="1">
                <a:latin typeface="FangSong" panose="02010609060101010101" pitchFamily="49" charset="-122"/>
                <a:ea typeface="FangSong" panose="02010609060101010101" pitchFamily="49" charset="-122"/>
              </a:rPr>
              <a:t> ：使用 </a:t>
            </a:r>
            <a:r>
              <a:rPr lang="en-US" altLang="zh-CN" sz="2000" b="1" i="1">
                <a:latin typeface="FangSong" panose="02010609060101010101" pitchFamily="49" charset="-122"/>
                <a:ea typeface="FangSong" panose="02010609060101010101" pitchFamily="49" charset="-122"/>
              </a:rPr>
              <a:t>reverse </a:t>
            </a:r>
            <a:r>
              <a:rPr lang="zh-CN" altLang="en-US" sz="2000" b="1" i="1">
                <a:latin typeface="FangSong" panose="02010609060101010101" pitchFamily="49" charset="-122"/>
                <a:ea typeface="FangSong" panose="02010609060101010101" pitchFamily="49" charset="-122"/>
              </a:rPr>
              <a:t>方法获取逆序数据记录</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Topic.objects.order_by('-title', 'created_time')</a:t>
            </a:r>
            <a:r>
              <a:rPr lang="zh-CN" altLang="en-US" sz="2000" b="1" i="1">
                <a:latin typeface="FangSong" panose="02010609060101010101" pitchFamily="49" charset="-122"/>
                <a:ea typeface="FangSong" panose="02010609060101010101" pitchFamily="49" charset="-122"/>
              </a:rPr>
              <a:t> ：使用 </a:t>
            </a:r>
            <a:r>
              <a:rPr lang="en-US" altLang="zh-CN" sz="2000" b="1" i="1">
                <a:latin typeface="FangSong" panose="02010609060101010101" pitchFamily="49" charset="-122"/>
                <a:ea typeface="FangSong" panose="02010609060101010101" pitchFamily="49" charset="-122"/>
              </a:rPr>
              <a:t>order_by </a:t>
            </a:r>
            <a:r>
              <a:rPr lang="zh-CN" altLang="en-US" sz="2000" b="1" i="1">
                <a:latin typeface="FangSong" panose="02010609060101010101" pitchFamily="49" charset="-122"/>
                <a:ea typeface="FangSong" panose="02010609060101010101" pitchFamily="49" charset="-122"/>
              </a:rPr>
              <a:t>方法自定义排序规则</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a:t>
            </a:r>
            <a:r>
              <a:rPr lang="zh-CN" altLang="en-US" sz="2000" b="1" i="1">
                <a:latin typeface="FangSong" panose="02010609060101010101" pitchFamily="49" charset="-122"/>
                <a:ea typeface="FangSong" panose="02010609060101010101" pitchFamily="49" charset="-122"/>
              </a:rPr>
              <a:t> </a:t>
            </a:r>
            <a:r>
              <a:rPr lang="en-US" altLang="zh-CN" sz="2000" b="1" i="1">
                <a:latin typeface="FangSong" panose="02010609060101010101" pitchFamily="49" charset="-122"/>
                <a:ea typeface="FangSong" panose="02010609060101010101" pitchFamily="49" charset="-122"/>
              </a:rPr>
              <a:t>Comment.objects.filter(up__gte=30)</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filter </a:t>
            </a:r>
            <a:r>
              <a:rPr lang="zh-CN" altLang="en-US" sz="2000" b="1" i="1">
                <a:latin typeface="FangSong" panose="02010609060101010101" pitchFamily="49" charset="-122"/>
                <a:ea typeface="FangSong" panose="02010609060101010101" pitchFamily="49" charset="-122"/>
              </a:rPr>
              <a:t>方法过滤数据记录</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Comment.objects.exclude(up__lt=29)</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exclude </a:t>
            </a:r>
            <a:r>
              <a:rPr lang="zh-CN" altLang="en-US" sz="2000" b="1" i="1">
                <a:latin typeface="FangSong" panose="02010609060101010101" pitchFamily="49" charset="-122"/>
                <a:ea typeface="FangSong" panose="02010609060101010101" pitchFamily="49" charset="-122"/>
              </a:rPr>
              <a:t>方法反向过滤</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Comment.objects.values('id', 'up')</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values </a:t>
            </a:r>
            <a:r>
              <a:rPr lang="zh-CN" altLang="en-US" sz="2000" b="1" i="1">
                <a:latin typeface="FangSong" panose="02010609060101010101" pitchFamily="49" charset="-122"/>
                <a:ea typeface="FangSong" panose="02010609060101010101" pitchFamily="49" charset="-122"/>
              </a:rPr>
              <a:t>方法获取字典结果</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Comment.objects.values_list(‘id’, 'up')</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values_list</a:t>
            </a:r>
            <a:r>
              <a:rPr lang="zh-CN" altLang="en-US" sz="2000" b="1" i="1">
                <a:latin typeface="FangSong" panose="02010609060101010101" pitchFamily="49" charset="-122"/>
                <a:ea typeface="FangSong" panose="02010609060101010101" pitchFamily="49" charset="-122"/>
              </a:rPr>
              <a:t> 方法获取元组结果</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Comment.objects.all()[:2]</a:t>
            </a:r>
            <a:r>
              <a:rPr lang="zh-CN" altLang="en-US" sz="2000" b="1" i="1">
                <a:latin typeface="FangSong" panose="02010609060101010101" pitchFamily="49" charset="-122"/>
                <a:ea typeface="FangSong" panose="02010609060101010101" pitchFamily="49" charset="-122"/>
              </a:rPr>
              <a:t>：对 </a:t>
            </a:r>
            <a:r>
              <a:rPr lang="en-US" altLang="zh-CN" sz="2000" b="1" i="1">
                <a:latin typeface="FangSong" panose="02010609060101010101" pitchFamily="49" charset="-122"/>
                <a:ea typeface="FangSong" panose="02010609060101010101" pitchFamily="49" charset="-122"/>
              </a:rPr>
              <a:t>QuerySet </a:t>
            </a:r>
            <a:r>
              <a:rPr lang="zh-CN" altLang="en-US" sz="2000" b="1" i="1">
                <a:latin typeface="FangSong" panose="02010609060101010101" pitchFamily="49" charset="-122"/>
                <a:ea typeface="FangSong" panose="02010609060101010101" pitchFamily="49" charset="-122"/>
              </a:rPr>
              <a:t>进行切片</a:t>
            </a:r>
            <a:endParaRPr lang="en-US" altLang="zh-CN" sz="2000" b="1" i="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533FEFF5-7E5D-D947-9720-707192AE3AC4}"/>
              </a:ext>
            </a:extLst>
          </p:cNvPr>
          <p:cNvSpPr txBox="1"/>
          <p:nvPr/>
        </p:nvSpPr>
        <p:spPr>
          <a:xfrm>
            <a:off x="459427" y="5488876"/>
            <a:ext cx="11534649" cy="707886"/>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a:t>
            </a:r>
            <a:r>
              <a:rPr lang="zh-CN" altLang="en-US" sz="2000" b="1" i="1">
                <a:latin typeface="FangSong" panose="02010609060101010101" pitchFamily="49" charset="-122"/>
                <a:ea typeface="FangSong" panose="02010609060101010101" pitchFamily="49" charset="-122"/>
              </a:rPr>
              <a:t> </a:t>
            </a:r>
            <a:r>
              <a:rPr lang="en-US" altLang="zh-CN" sz="2000" b="1" i="1">
                <a:latin typeface="FangSong" panose="02010609060101010101" pitchFamily="49" charset="-122"/>
                <a:ea typeface="FangSong" panose="02010609060101010101" pitchFamily="49" charset="-122"/>
              </a:rPr>
              <a:t>Topic.objects.raw('SELECT id FROM post_topic WHERE title = %s', ['first topic'])</a:t>
            </a:r>
          </a:p>
          <a:p>
            <a:r>
              <a:rPr lang="en-US" altLang="zh-CN" sz="2000" b="1" i="1">
                <a:latin typeface="FangSong" panose="02010609060101010101" pitchFamily="49" charset="-122"/>
                <a:ea typeface="FangSong" panose="02010609060101010101" pitchFamily="49" charset="-122"/>
              </a:rPr>
              <a:t>&gt;&gt;&gt; Comment.objects.raw('SELECT * FROM post_comment')[0]</a:t>
            </a:r>
            <a:r>
              <a:rPr lang="zh-CN" altLang="en-US" sz="2000" b="1" i="1">
                <a:latin typeface="FangSong" panose="02010609060101010101" pitchFamily="49" charset="-122"/>
                <a:ea typeface="FangSong" panose="02010609060101010101" pitchFamily="49" charset="-122"/>
              </a:rPr>
              <a:t>：</a:t>
            </a:r>
            <a:r>
              <a:rPr lang="en-US" altLang="zh-CN" sz="2000" b="1" i="1">
                <a:latin typeface="FangSong" panose="02010609060101010101" pitchFamily="49" charset="-122"/>
                <a:ea typeface="FangSong" panose="02010609060101010101" pitchFamily="49" charset="-122"/>
              </a:rPr>
              <a:t>RawQuerySet </a:t>
            </a:r>
            <a:r>
              <a:rPr lang="zh-CN" altLang="en-US" sz="2000" b="1" i="1">
                <a:latin typeface="FangSong" panose="02010609060101010101" pitchFamily="49" charset="-122"/>
                <a:ea typeface="FangSong" panose="02010609060101010101" pitchFamily="49" charset="-122"/>
              </a:rPr>
              <a:t>支持索引和切片</a:t>
            </a:r>
            <a:endParaRPr lang="en-US" altLang="zh-CN" sz="2000" b="1" i="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984682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36720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的查询操作 </a:t>
            </a:r>
            <a:r>
              <a:rPr kumimoji="1" lang="en-US" altLang="zh-CN" sz="3600" b="1">
                <a:latin typeface="FangSong" panose="02010609060101010101" pitchFamily="49" charset="-122"/>
                <a:ea typeface="FangSong" panose="02010609060101010101" pitchFamily="49" charset="-122"/>
              </a:rPr>
              <a:t>API</a:t>
            </a:r>
          </a:p>
        </p:txBody>
      </p:sp>
      <p:sp>
        <p:nvSpPr>
          <p:cNvPr id="16" name="圆角矩形">
            <a:extLst>
              <a:ext uri="{FF2B5EF4-FFF2-40B4-BE49-F238E27FC236}">
                <a16:creationId xmlns:a16="http://schemas.microsoft.com/office/drawing/2014/main" id="{F69CB7F1-369F-644B-B1B4-DF85E98BB2E6}"/>
              </a:ext>
            </a:extLst>
          </p:cNvPr>
          <p:cNvSpPr>
            <a:spLocks/>
          </p:cNvSpPr>
          <p:nvPr/>
        </p:nvSpPr>
        <p:spPr>
          <a:xfrm>
            <a:off x="400053" y="1235556"/>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返回其他类型的查询方法</a:t>
            </a:r>
          </a:p>
        </p:txBody>
      </p:sp>
      <p:sp>
        <p:nvSpPr>
          <p:cNvPr id="18" name="圆角矩形">
            <a:extLst>
              <a:ext uri="{FF2B5EF4-FFF2-40B4-BE49-F238E27FC236}">
                <a16:creationId xmlns:a16="http://schemas.microsoft.com/office/drawing/2014/main" id="{A5109642-E07D-FD4A-A64D-E8E40651F69C}"/>
              </a:ext>
            </a:extLst>
          </p:cNvPr>
          <p:cNvSpPr>
            <a:spLocks/>
          </p:cNvSpPr>
          <p:nvPr/>
        </p:nvSpPr>
        <p:spPr>
          <a:xfrm>
            <a:off x="400053" y="3462408"/>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b="1" dirty="0">
                <a:solidFill>
                  <a:schemeClr val="bg1"/>
                </a:solidFill>
                <a:latin typeface="FangSong" panose="02010609060101010101" pitchFamily="49" charset="-122"/>
                <a:ea typeface="FangSong" panose="02010609060101010101" pitchFamily="49" charset="-122"/>
                <a:cs typeface="微软雅黑" charset="0"/>
              </a:rPr>
              <a:t>存在关联关系的查询</a:t>
            </a:r>
          </a:p>
        </p:txBody>
      </p:sp>
      <p:sp>
        <p:nvSpPr>
          <p:cNvPr id="11" name="文本框 10">
            <a:extLst>
              <a:ext uri="{FF2B5EF4-FFF2-40B4-BE49-F238E27FC236}">
                <a16:creationId xmlns:a16="http://schemas.microsoft.com/office/drawing/2014/main" id="{D86AB6C1-A10B-D848-9FC5-E8350DCD8F89}"/>
              </a:ext>
            </a:extLst>
          </p:cNvPr>
          <p:cNvSpPr txBox="1"/>
          <p:nvPr/>
        </p:nvSpPr>
        <p:spPr>
          <a:xfrm>
            <a:off x="400053" y="1938609"/>
            <a:ext cx="11534649" cy="1323439"/>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 Comment.objects.filter(id__gt=1).count()</a:t>
            </a:r>
            <a:r>
              <a:rPr lang="zh-CN" altLang="en-US" sz="2000" b="1" i="1">
                <a:latin typeface="FangSong" panose="02010609060101010101" pitchFamily="49" charset="-122"/>
                <a:ea typeface="FangSong" panose="02010609060101010101" pitchFamily="49" charset="-122"/>
              </a:rPr>
              <a:t>：返回 </a:t>
            </a:r>
            <a:r>
              <a:rPr lang="en-US" altLang="zh-CN" sz="2000" b="1" i="1">
                <a:latin typeface="FangSong" panose="02010609060101010101" pitchFamily="49" charset="-122"/>
                <a:ea typeface="FangSong" panose="02010609060101010101" pitchFamily="49" charset="-122"/>
              </a:rPr>
              <a:t>QuerySet </a:t>
            </a:r>
            <a:r>
              <a:rPr lang="zh-CN" altLang="en-US" sz="2000" b="1" i="1">
                <a:latin typeface="FangSong" panose="02010609060101010101" pitchFamily="49" charset="-122"/>
                <a:ea typeface="FangSong" panose="02010609060101010101" pitchFamily="49" charset="-122"/>
              </a:rPr>
              <a:t>的对象数量</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Comment.objects.filter(id__gt=1).exists()</a:t>
            </a:r>
            <a:r>
              <a:rPr lang="zh-CN" altLang="en-US" sz="2000" b="1" i="1">
                <a:latin typeface="FangSong" panose="02010609060101010101" pitchFamily="49" charset="-122"/>
                <a:ea typeface="FangSong" panose="02010609060101010101" pitchFamily="49" charset="-122"/>
              </a:rPr>
              <a:t>：判断 </a:t>
            </a:r>
            <a:r>
              <a:rPr lang="en-US" altLang="zh-CN" sz="2000" b="1" i="1">
                <a:latin typeface="FangSong" panose="02010609060101010101" pitchFamily="49" charset="-122"/>
                <a:ea typeface="FangSong" panose="02010609060101010101" pitchFamily="49" charset="-122"/>
              </a:rPr>
              <a:t>QuerySet </a:t>
            </a:r>
            <a:r>
              <a:rPr lang="zh-CN" altLang="en-US" sz="2000" b="1" i="1">
                <a:latin typeface="FangSong" panose="02010609060101010101" pitchFamily="49" charset="-122"/>
                <a:ea typeface="FangSong" panose="02010609060101010101" pitchFamily="49" charset="-122"/>
              </a:rPr>
              <a:t>是否包含对象</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Comment.objects.filter(id=1).update(up=90, down=33)</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update </a:t>
            </a:r>
            <a:r>
              <a:rPr lang="zh-CN" altLang="en-US" sz="2000" b="1" i="1">
                <a:latin typeface="FangSong" panose="02010609060101010101" pitchFamily="49" charset="-122"/>
                <a:ea typeface="FangSong" panose="02010609060101010101" pitchFamily="49" charset="-122"/>
              </a:rPr>
              <a:t>方法更新 </a:t>
            </a:r>
            <a:r>
              <a:rPr lang="en-US" altLang="zh-CN" sz="2000" b="1" i="1">
                <a:latin typeface="FangSong" panose="02010609060101010101" pitchFamily="49" charset="-122"/>
                <a:ea typeface="FangSong" panose="02010609060101010101" pitchFamily="49" charset="-122"/>
              </a:rPr>
              <a:t>Model </a:t>
            </a:r>
            <a:r>
              <a:rPr lang="zh-CN" altLang="en-US" sz="2000" b="1" i="1">
                <a:latin typeface="FangSong" panose="02010609060101010101" pitchFamily="49" charset="-122"/>
                <a:ea typeface="FangSong" panose="02010609060101010101" pitchFamily="49" charset="-122"/>
              </a:rPr>
              <a:t>实例</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Topic.objects.filter(id__lte=2).delete()</a:t>
            </a:r>
            <a:r>
              <a:rPr lang="zh-CN" altLang="en-US" sz="2000" b="1" i="1">
                <a:latin typeface="FangSong" panose="02010609060101010101" pitchFamily="49" charset="-122"/>
                <a:ea typeface="FangSong" panose="02010609060101010101" pitchFamily="49" charset="-122"/>
              </a:rPr>
              <a:t>：使用 </a:t>
            </a:r>
            <a:r>
              <a:rPr lang="en-US" altLang="zh-CN" sz="2000" b="1" i="1">
                <a:latin typeface="FangSong" panose="02010609060101010101" pitchFamily="49" charset="-122"/>
                <a:ea typeface="FangSong" panose="02010609060101010101" pitchFamily="49" charset="-122"/>
              </a:rPr>
              <a:t>delete </a:t>
            </a:r>
            <a:r>
              <a:rPr lang="zh-CN" altLang="en-US" sz="2000" b="1" i="1">
                <a:latin typeface="FangSong" panose="02010609060101010101" pitchFamily="49" charset="-122"/>
                <a:ea typeface="FangSong" panose="02010609060101010101" pitchFamily="49" charset="-122"/>
              </a:rPr>
              <a:t>方法删除 </a:t>
            </a:r>
            <a:r>
              <a:rPr lang="en-US" altLang="zh-CN" sz="2000" b="1" i="1">
                <a:latin typeface="FangSong" panose="02010609060101010101" pitchFamily="49" charset="-122"/>
                <a:ea typeface="FangSong" panose="02010609060101010101" pitchFamily="49" charset="-122"/>
              </a:rPr>
              <a:t>Model </a:t>
            </a:r>
            <a:r>
              <a:rPr lang="zh-CN" altLang="en-US" sz="2000" b="1" i="1">
                <a:latin typeface="FangSong" panose="02010609060101010101" pitchFamily="49" charset="-122"/>
                <a:ea typeface="FangSong" panose="02010609060101010101" pitchFamily="49" charset="-122"/>
              </a:rPr>
              <a:t>实例</a:t>
            </a:r>
            <a:endParaRPr lang="en-US" altLang="zh-CN" sz="2000" b="1" i="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2BE4D257-1BED-5D40-B29B-F1B697CFB937}"/>
              </a:ext>
            </a:extLst>
          </p:cNvPr>
          <p:cNvSpPr txBox="1"/>
          <p:nvPr/>
        </p:nvSpPr>
        <p:spPr>
          <a:xfrm>
            <a:off x="400053" y="4166023"/>
            <a:ext cx="11534649" cy="707886"/>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 topic.comment_set.filter(content='very good!')</a:t>
            </a:r>
            <a:r>
              <a:rPr lang="zh-CN" altLang="en-US" sz="2000" b="1" i="1">
                <a:latin typeface="FangSong" panose="02010609060101010101" pitchFamily="49" charset="-122"/>
                <a:ea typeface="FangSong" panose="02010609060101010101" pitchFamily="49" charset="-122"/>
              </a:rPr>
              <a:t>：</a:t>
            </a:r>
            <a:r>
              <a:rPr lang="en-US" altLang="zh-CN" sz="2000" b="1" i="1">
                <a:latin typeface="FangSong" panose="02010609060101010101" pitchFamily="49" charset="-122"/>
                <a:ea typeface="FangSong" panose="02010609060101010101" pitchFamily="49" charset="-122"/>
              </a:rPr>
              <a:t>Model </a:t>
            </a:r>
            <a:r>
              <a:rPr lang="zh-CN" altLang="en-US" sz="2000" b="1" i="1">
                <a:latin typeface="FangSong" panose="02010609060101010101" pitchFamily="49" charset="-122"/>
                <a:ea typeface="FangSong" panose="02010609060101010101" pitchFamily="49" charset="-122"/>
              </a:rPr>
              <a:t>的反向查询</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Comment.objects.filter(topic__title__contains='first')</a:t>
            </a:r>
            <a:r>
              <a:rPr lang="zh-CN" altLang="en-US" sz="2000" b="1" i="1">
                <a:latin typeface="FangSong" panose="02010609060101010101" pitchFamily="49" charset="-122"/>
                <a:ea typeface="FangSong" panose="02010609060101010101" pitchFamily="49" charset="-122"/>
              </a:rPr>
              <a:t>：跨关联关系查询</a:t>
            </a:r>
            <a:endParaRPr lang="en-US" altLang="zh-CN" sz="2000" b="1" i="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78486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36720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的查询操作 </a:t>
            </a:r>
            <a:r>
              <a:rPr kumimoji="1" lang="en-US" altLang="zh-CN" sz="3600" b="1">
                <a:latin typeface="FangSong" panose="02010609060101010101" pitchFamily="49" charset="-122"/>
                <a:ea typeface="FangSong" panose="02010609060101010101" pitchFamily="49" charset="-122"/>
              </a:rPr>
              <a:t>API</a:t>
            </a:r>
          </a:p>
        </p:txBody>
      </p:sp>
      <p:sp>
        <p:nvSpPr>
          <p:cNvPr id="19" name="圆角矩形">
            <a:extLst>
              <a:ext uri="{FF2B5EF4-FFF2-40B4-BE49-F238E27FC236}">
                <a16:creationId xmlns:a16="http://schemas.microsoft.com/office/drawing/2014/main" id="{0BF4FDCE-B17C-284A-A4A2-53B470D985F1}"/>
              </a:ext>
            </a:extLst>
          </p:cNvPr>
          <p:cNvSpPr>
            <a:spLocks/>
          </p:cNvSpPr>
          <p:nvPr/>
        </p:nvSpPr>
        <p:spPr>
          <a:xfrm>
            <a:off x="400053" y="1336292"/>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2000" b="1" dirty="0">
                <a:solidFill>
                  <a:schemeClr val="bg1"/>
                </a:solidFill>
                <a:latin typeface="FangSong" panose="02010609060101010101" pitchFamily="49" charset="-122"/>
                <a:ea typeface="FangSong" panose="02010609060101010101" pitchFamily="49" charset="-122"/>
                <a:cs typeface="微软雅黑" charset="0"/>
              </a:rPr>
              <a:t>F</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和 </a:t>
            </a:r>
            <a:r>
              <a:rPr lang="en-US" altLang="zh-CN" sz="2000" b="1" dirty="0">
                <a:solidFill>
                  <a:schemeClr val="bg1"/>
                </a:solidFill>
                <a:latin typeface="FangSong" panose="02010609060101010101" pitchFamily="49" charset="-122"/>
                <a:ea typeface="FangSong" panose="02010609060101010101" pitchFamily="49" charset="-122"/>
                <a:cs typeface="微软雅黑" charset="0"/>
              </a:rPr>
              <a:t>Q</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查询</a:t>
            </a:r>
          </a:p>
        </p:txBody>
      </p:sp>
      <p:sp>
        <p:nvSpPr>
          <p:cNvPr id="20" name="圆角矩形">
            <a:extLst>
              <a:ext uri="{FF2B5EF4-FFF2-40B4-BE49-F238E27FC236}">
                <a16:creationId xmlns:a16="http://schemas.microsoft.com/office/drawing/2014/main" id="{70B4745B-3A01-C741-ADC5-82964C3856AD}"/>
              </a:ext>
            </a:extLst>
          </p:cNvPr>
          <p:cNvSpPr>
            <a:spLocks/>
          </p:cNvSpPr>
          <p:nvPr/>
        </p:nvSpPr>
        <p:spPr>
          <a:xfrm>
            <a:off x="400053" y="4006034"/>
            <a:ext cx="2464289" cy="50325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solidFill>
                  <a:schemeClr val="bg1"/>
                </a:solidFill>
                <a:latin typeface="FangSong" panose="02010609060101010101" pitchFamily="49" charset="-122"/>
                <a:ea typeface="FangSong" panose="02010609060101010101" pitchFamily="49" charset="-122"/>
                <a:cs typeface="微软雅黑" charset="0"/>
              </a:rPr>
              <a:t>聚合和分组查询</a:t>
            </a:r>
          </a:p>
        </p:txBody>
      </p:sp>
      <p:sp>
        <p:nvSpPr>
          <p:cNvPr id="11" name="文本框 10">
            <a:extLst>
              <a:ext uri="{FF2B5EF4-FFF2-40B4-BE49-F238E27FC236}">
                <a16:creationId xmlns:a16="http://schemas.microsoft.com/office/drawing/2014/main" id="{BC25C40F-4B1C-694C-87C8-9199C1B80E91}"/>
              </a:ext>
            </a:extLst>
          </p:cNvPr>
          <p:cNvSpPr txBox="1"/>
          <p:nvPr/>
        </p:nvSpPr>
        <p:spPr>
          <a:xfrm>
            <a:off x="554432" y="2003854"/>
            <a:ext cx="11534649" cy="1631216"/>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 Comment.objects.filter(up__lte=F('down'))</a:t>
            </a:r>
            <a:r>
              <a:rPr lang="zh-CN" altLang="en-US" sz="2000" b="1" i="1">
                <a:latin typeface="FangSong" panose="02010609060101010101" pitchFamily="49" charset="-122"/>
                <a:ea typeface="FangSong" panose="02010609060101010101" pitchFamily="49" charset="-122"/>
              </a:rPr>
              <a:t>：要查询 </a:t>
            </a:r>
            <a:r>
              <a:rPr lang="en-US" altLang="zh-CN" sz="2000" b="1" i="1">
                <a:latin typeface="FangSong" panose="02010609060101010101" pitchFamily="49" charset="-122"/>
                <a:ea typeface="FangSong" panose="02010609060101010101" pitchFamily="49" charset="-122"/>
              </a:rPr>
              <a:t>up </a:t>
            </a:r>
            <a:r>
              <a:rPr lang="zh-CN" altLang="en-US" sz="2000" b="1" i="1">
                <a:latin typeface="FangSong" panose="02010609060101010101" pitchFamily="49" charset="-122"/>
                <a:ea typeface="FangSong" panose="02010609060101010101" pitchFamily="49" charset="-122"/>
              </a:rPr>
              <a:t>小于等于 </a:t>
            </a:r>
            <a:r>
              <a:rPr lang="en-US" altLang="zh-CN" sz="2000" b="1" i="1">
                <a:latin typeface="FangSong" panose="02010609060101010101" pitchFamily="49" charset="-122"/>
                <a:ea typeface="FangSong" panose="02010609060101010101" pitchFamily="49" charset="-122"/>
              </a:rPr>
              <a:t>down </a:t>
            </a:r>
            <a:r>
              <a:rPr lang="zh-CN" altLang="en-US" sz="2000" b="1" i="1">
                <a:latin typeface="FangSong" panose="02010609060101010101" pitchFamily="49" charset="-122"/>
                <a:ea typeface="FangSong" panose="02010609060101010101" pitchFamily="49" charset="-122"/>
              </a:rPr>
              <a:t>的 </a:t>
            </a:r>
            <a:r>
              <a:rPr lang="en-US" altLang="zh-CN" sz="2000" b="1" i="1">
                <a:latin typeface="FangSong" panose="02010609060101010101" pitchFamily="49" charset="-122"/>
                <a:ea typeface="FangSong" panose="02010609060101010101" pitchFamily="49" charset="-122"/>
              </a:rPr>
              <a:t>Comment</a:t>
            </a:r>
          </a:p>
          <a:p>
            <a:r>
              <a:rPr lang="en-US" altLang="zh-CN" sz="2000" b="1" i="1">
                <a:latin typeface="FangSong" panose="02010609060101010101" pitchFamily="49" charset="-122"/>
                <a:ea typeface="FangSong" panose="02010609060101010101" pitchFamily="49" charset="-122"/>
              </a:rPr>
              <a:t>&gt;&gt;&gt; Comment.objects.filter(up__gt=F('down') * 2)</a:t>
            </a:r>
            <a:r>
              <a:rPr lang="zh-CN" altLang="en-US" sz="2000" b="1" i="1">
                <a:latin typeface="FangSong" panose="02010609060101010101" pitchFamily="49" charset="-122"/>
                <a:ea typeface="FangSong" panose="02010609060101010101" pitchFamily="49" charset="-122"/>
              </a:rPr>
              <a:t>：查询所有 </a:t>
            </a:r>
            <a:r>
              <a:rPr lang="en-US" altLang="zh-CN" sz="2000" b="1" i="1">
                <a:latin typeface="FangSong" panose="02010609060101010101" pitchFamily="49" charset="-122"/>
                <a:ea typeface="FangSong" panose="02010609060101010101" pitchFamily="49" charset="-122"/>
              </a:rPr>
              <a:t>up </a:t>
            </a:r>
            <a:r>
              <a:rPr lang="zh-CN" altLang="en-US" sz="2000" b="1" i="1">
                <a:latin typeface="FangSong" panose="02010609060101010101" pitchFamily="49" charset="-122"/>
                <a:ea typeface="FangSong" panose="02010609060101010101" pitchFamily="49" charset="-122"/>
              </a:rPr>
              <a:t>值大于 </a:t>
            </a:r>
            <a:r>
              <a:rPr lang="en-US" altLang="zh-CN" sz="2000" b="1" i="1">
                <a:latin typeface="FangSong" panose="02010609060101010101" pitchFamily="49" charset="-122"/>
                <a:ea typeface="FangSong" panose="02010609060101010101" pitchFamily="49" charset="-122"/>
              </a:rPr>
              <a:t>down </a:t>
            </a:r>
            <a:r>
              <a:rPr lang="zh-CN" altLang="en-US" sz="2000" b="1" i="1">
                <a:latin typeface="FangSong" panose="02010609060101010101" pitchFamily="49" charset="-122"/>
                <a:ea typeface="FangSong" panose="02010609060101010101" pitchFamily="49" charset="-122"/>
              </a:rPr>
              <a:t>值 </a:t>
            </a:r>
            <a:r>
              <a:rPr lang="en-US" altLang="zh-CN" sz="2000" b="1" i="1">
                <a:latin typeface="FangSong" panose="02010609060101010101" pitchFamily="49" charset="-122"/>
                <a:ea typeface="FangSong" panose="02010609060101010101" pitchFamily="49" charset="-122"/>
              </a:rPr>
              <a:t>2 </a:t>
            </a:r>
            <a:r>
              <a:rPr lang="zh-CN" altLang="en-US" sz="2000" b="1" i="1">
                <a:latin typeface="FangSong" panose="02010609060101010101" pitchFamily="49" charset="-122"/>
                <a:ea typeface="FangSong" panose="02010609060101010101" pitchFamily="49" charset="-122"/>
              </a:rPr>
              <a:t>倍的 </a:t>
            </a:r>
            <a:r>
              <a:rPr lang="en-US" altLang="zh-CN" sz="2000" b="1" i="1">
                <a:latin typeface="FangSong" panose="02010609060101010101" pitchFamily="49" charset="-122"/>
                <a:ea typeface="FangSong" panose="02010609060101010101" pitchFamily="49" charset="-122"/>
              </a:rPr>
              <a:t>Comment </a:t>
            </a:r>
            <a:r>
              <a:rPr lang="zh-CN" altLang="en-US" sz="2000" b="1" i="1">
                <a:latin typeface="FangSong" panose="02010609060101010101" pitchFamily="49" charset="-122"/>
                <a:ea typeface="FangSong" panose="02010609060101010101" pitchFamily="49" charset="-122"/>
              </a:rPr>
              <a:t>对象</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Topic.objects.filter(Q(title__contains='topic'))</a:t>
            </a:r>
            <a:r>
              <a:rPr lang="zh-CN" altLang="en-US" sz="2000" b="1" i="1">
                <a:latin typeface="FangSong" panose="02010609060101010101" pitchFamily="49" charset="-122"/>
                <a:ea typeface="FangSong" panose="02010609060101010101" pitchFamily="49" charset="-122"/>
              </a:rPr>
              <a:t>：查询 </a:t>
            </a:r>
            <a:r>
              <a:rPr lang="en-US" altLang="zh-CN" sz="2000" b="1" i="1">
                <a:latin typeface="FangSong" panose="02010609060101010101" pitchFamily="49" charset="-122"/>
                <a:ea typeface="FangSong" panose="02010609060101010101" pitchFamily="49" charset="-122"/>
              </a:rPr>
              <a:t>title </a:t>
            </a:r>
            <a:r>
              <a:rPr lang="zh-CN" altLang="en-US" sz="2000" b="1" i="1">
                <a:latin typeface="FangSong" panose="02010609060101010101" pitchFamily="49" charset="-122"/>
                <a:ea typeface="FangSong" panose="02010609060101010101" pitchFamily="49" charset="-122"/>
              </a:rPr>
              <a:t>中包含 </a:t>
            </a:r>
            <a:r>
              <a:rPr lang="en-US" altLang="zh-CN" sz="2000" b="1" i="1">
                <a:latin typeface="FangSong" panose="02010609060101010101" pitchFamily="49" charset="-122"/>
                <a:ea typeface="FangSong" panose="02010609060101010101" pitchFamily="49" charset="-122"/>
              </a:rPr>
              <a:t>topic </a:t>
            </a:r>
            <a:r>
              <a:rPr lang="zh-CN" altLang="en-US" sz="2000" b="1" i="1">
                <a:latin typeface="FangSong" panose="02010609060101010101" pitchFamily="49" charset="-122"/>
                <a:ea typeface="FangSong" panose="02010609060101010101" pitchFamily="49" charset="-122"/>
              </a:rPr>
              <a:t>的所 有 </a:t>
            </a:r>
            <a:r>
              <a:rPr lang="en-US" altLang="zh-CN" sz="2000" b="1" i="1">
                <a:latin typeface="FangSong" panose="02010609060101010101" pitchFamily="49" charset="-122"/>
                <a:ea typeface="FangSong" panose="02010609060101010101" pitchFamily="49" charset="-122"/>
              </a:rPr>
              <a:t>Topic </a:t>
            </a:r>
            <a:r>
              <a:rPr lang="zh-CN" altLang="en-US" sz="2000" b="1" i="1">
                <a:latin typeface="FangSong" panose="02010609060101010101" pitchFamily="49" charset="-122"/>
                <a:ea typeface="FangSong" panose="02010609060101010101" pitchFamily="49" charset="-122"/>
              </a:rPr>
              <a:t>对象</a:t>
            </a:r>
            <a:endParaRPr lang="en-US" altLang="zh-CN" sz="2000" b="1" i="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4BC74FE1-5FF9-2F4A-8212-1DF41E91DBCE}"/>
              </a:ext>
            </a:extLst>
          </p:cNvPr>
          <p:cNvSpPr txBox="1"/>
          <p:nvPr/>
        </p:nvSpPr>
        <p:spPr>
          <a:xfrm>
            <a:off x="554432" y="4669925"/>
            <a:ext cx="11534649" cy="1323439"/>
          </a:xfrm>
          <a:prstGeom prst="rect">
            <a:avLst/>
          </a:prstGeom>
          <a:noFill/>
        </p:spPr>
        <p:txBody>
          <a:bodyPr wrap="square" rtlCol="0">
            <a:spAutoFit/>
          </a:bodyPr>
          <a:lstStyle/>
          <a:p>
            <a:r>
              <a:rPr lang="en-US" altLang="zh-CN" sz="2000" b="1" i="1">
                <a:latin typeface="FangSong" panose="02010609060101010101" pitchFamily="49" charset="-122"/>
                <a:ea typeface="FangSong" panose="02010609060101010101" pitchFamily="49" charset="-122"/>
              </a:rPr>
              <a:t>&gt;&gt;&gt; Comment.objects.filter(topic=1).aggregate(Sum('up'))</a:t>
            </a:r>
            <a:r>
              <a:rPr lang="zh-CN" altLang="en-US" sz="2000" b="1" i="1">
                <a:latin typeface="FangSong" panose="02010609060101010101" pitchFamily="49" charset="-122"/>
                <a:ea typeface="FangSong" panose="02010609060101010101" pitchFamily="49" charset="-122"/>
              </a:rPr>
              <a:t>：首先得到 </a:t>
            </a:r>
            <a:r>
              <a:rPr lang="en-US" altLang="zh-CN" sz="2000" b="1" i="1">
                <a:latin typeface="FangSong" panose="02010609060101010101" pitchFamily="49" charset="-122"/>
                <a:ea typeface="FangSong" panose="02010609060101010101" pitchFamily="49" charset="-122"/>
              </a:rPr>
              <a:t>id </a:t>
            </a:r>
            <a:r>
              <a:rPr lang="zh-CN" altLang="en-US" sz="2000" b="1" i="1">
                <a:latin typeface="FangSong" panose="02010609060101010101" pitchFamily="49" charset="-122"/>
                <a:ea typeface="FangSong" panose="02010609060101010101" pitchFamily="49" charset="-122"/>
              </a:rPr>
              <a:t>为 </a:t>
            </a:r>
            <a:r>
              <a:rPr lang="en-US" altLang="zh-CN" sz="2000" b="1" i="1">
                <a:latin typeface="FangSong" panose="02010609060101010101" pitchFamily="49" charset="-122"/>
                <a:ea typeface="FangSong" panose="02010609060101010101" pitchFamily="49" charset="-122"/>
              </a:rPr>
              <a:t>1 </a:t>
            </a:r>
            <a:r>
              <a:rPr lang="zh-CN" altLang="en-US" sz="2000" b="1" i="1">
                <a:latin typeface="FangSong" panose="02010609060101010101" pitchFamily="49" charset="-122"/>
                <a:ea typeface="FangSong" panose="02010609060101010101" pitchFamily="49" charset="-122"/>
              </a:rPr>
              <a:t>的 </a:t>
            </a:r>
            <a:r>
              <a:rPr lang="en-US" altLang="zh-CN" sz="2000" b="1" i="1">
                <a:latin typeface="FangSong" panose="02010609060101010101" pitchFamily="49" charset="-122"/>
                <a:ea typeface="FangSong" panose="02010609060101010101" pitchFamily="49" charset="-122"/>
              </a:rPr>
              <a:t>Topic </a:t>
            </a:r>
            <a:r>
              <a:rPr lang="zh-CN" altLang="en-US" sz="2000" b="1" i="1">
                <a:latin typeface="FangSong" panose="02010609060101010101" pitchFamily="49" charset="-122"/>
                <a:ea typeface="FangSong" panose="02010609060101010101" pitchFamily="49" charset="-122"/>
              </a:rPr>
              <a:t>的 </a:t>
            </a:r>
            <a:r>
              <a:rPr lang="en-US" altLang="zh-CN" sz="2000" b="1" i="1">
                <a:latin typeface="FangSong" panose="02010609060101010101" pitchFamily="49" charset="-122"/>
                <a:ea typeface="FangSong" panose="02010609060101010101" pitchFamily="49" charset="-122"/>
              </a:rPr>
              <a:t>Comment </a:t>
            </a:r>
            <a:r>
              <a:rPr lang="zh-CN" altLang="en-US" sz="2000" b="1" i="1">
                <a:latin typeface="FangSong" panose="02010609060101010101" pitchFamily="49" charset="-122"/>
                <a:ea typeface="FangSong" panose="02010609060101010101" pitchFamily="49" charset="-122"/>
              </a:rPr>
              <a:t>对象，之后，计算 </a:t>
            </a:r>
            <a:r>
              <a:rPr lang="en-US" altLang="zh-CN" sz="2000" b="1" i="1">
                <a:latin typeface="FangSong" panose="02010609060101010101" pitchFamily="49" charset="-122"/>
                <a:ea typeface="FangSong" panose="02010609060101010101" pitchFamily="49" charset="-122"/>
              </a:rPr>
              <a:t>up </a:t>
            </a:r>
            <a:r>
              <a:rPr lang="zh-CN" altLang="en-US" sz="2000" b="1" i="1">
                <a:latin typeface="FangSong" panose="02010609060101010101" pitchFamily="49" charset="-122"/>
                <a:ea typeface="FangSong" panose="02010609060101010101" pitchFamily="49" charset="-122"/>
              </a:rPr>
              <a:t>值的加和</a:t>
            </a:r>
            <a:endParaRPr lang="en-US" altLang="zh-CN" sz="2000" b="1" i="1">
              <a:latin typeface="FangSong" panose="02010609060101010101" pitchFamily="49" charset="-122"/>
              <a:ea typeface="FangSong" panose="02010609060101010101" pitchFamily="49" charset="-122"/>
            </a:endParaRPr>
          </a:p>
          <a:p>
            <a:r>
              <a:rPr lang="en-US" altLang="zh-CN" sz="2000" b="1" i="1">
                <a:latin typeface="FangSong" panose="02010609060101010101" pitchFamily="49" charset="-122"/>
                <a:ea typeface="FangSong" panose="02010609060101010101" pitchFamily="49" charset="-122"/>
              </a:rPr>
              <a:t>&gt;&gt;&gt; Comment.objects.values('topic_id').annotate(Sum('up')).order_by()</a:t>
            </a:r>
            <a:r>
              <a:rPr lang="zh-CN" altLang="en-US" sz="2000" b="1" i="1">
                <a:latin typeface="FangSong" panose="02010609060101010101" pitchFamily="49" charset="-122"/>
                <a:ea typeface="FangSong" panose="02010609060101010101" pitchFamily="49" charset="-122"/>
              </a:rPr>
              <a:t>：得到每一个 </a:t>
            </a:r>
            <a:r>
              <a:rPr lang="en-US" altLang="zh-CN" sz="2000" b="1" i="1">
                <a:latin typeface="FangSong" panose="02010609060101010101" pitchFamily="49" charset="-122"/>
                <a:ea typeface="FangSong" panose="02010609060101010101" pitchFamily="49" charset="-122"/>
              </a:rPr>
              <a:t>Topic </a:t>
            </a:r>
            <a:r>
              <a:rPr lang="zh-CN" altLang="en-US" sz="2000" b="1" i="1">
                <a:latin typeface="FangSong" panose="02010609060101010101" pitchFamily="49" charset="-122"/>
                <a:ea typeface="FangSong" panose="02010609060101010101" pitchFamily="49" charset="-122"/>
              </a:rPr>
              <a:t>的所有 </a:t>
            </a:r>
            <a:r>
              <a:rPr lang="en-US" altLang="zh-CN" sz="2000" b="1" i="1">
                <a:latin typeface="FangSong" panose="02010609060101010101" pitchFamily="49" charset="-122"/>
                <a:ea typeface="FangSong" panose="02010609060101010101" pitchFamily="49" charset="-122"/>
              </a:rPr>
              <a:t>Comment </a:t>
            </a:r>
            <a:r>
              <a:rPr lang="zh-CN" altLang="en-US" sz="2000" b="1" i="1">
                <a:latin typeface="FangSong" panose="02010609060101010101" pitchFamily="49" charset="-122"/>
                <a:ea typeface="FangSong" panose="02010609060101010101" pitchFamily="49" charset="-122"/>
              </a:rPr>
              <a:t>的 </a:t>
            </a:r>
            <a:r>
              <a:rPr lang="en-US" altLang="zh-CN" sz="2000" b="1" i="1">
                <a:latin typeface="FangSong" panose="02010609060101010101" pitchFamily="49" charset="-122"/>
                <a:ea typeface="FangSong" panose="02010609060101010101" pitchFamily="49" charset="-122"/>
              </a:rPr>
              <a:t>up </a:t>
            </a:r>
            <a:r>
              <a:rPr lang="zh-CN" altLang="en-US" sz="2000" b="1" i="1">
                <a:latin typeface="FangSong" panose="02010609060101010101" pitchFamily="49" charset="-122"/>
                <a:ea typeface="FangSong" panose="02010609060101010101" pitchFamily="49" charset="-122"/>
              </a:rPr>
              <a:t>加和</a:t>
            </a:r>
            <a:endParaRPr lang="en-US" altLang="zh-CN" sz="2000" b="1" i="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20706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4312131"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ORM</a:t>
            </a:r>
            <a:r>
              <a:rPr kumimoji="1" lang="zh-CN" altLang="en-US" sz="3600" b="1">
                <a:latin typeface="FangSong" panose="02010609060101010101" pitchFamily="49" charset="-122"/>
                <a:ea typeface="FangSong" panose="02010609060101010101" pitchFamily="49" charset="-122"/>
              </a:rPr>
              <a:t> 实现原理分析</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元类</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740262" y="1840050"/>
            <a:ext cx="8379684"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类是用来生成对象的、类也是对象、元类是用来创建类的</a:t>
            </a:r>
            <a:endParaRPr lang="zh-CN" altLang="zh-CN" sz="20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F2939A09-397D-DE49-A4FB-A42E18DE3CBE}"/>
              </a:ext>
            </a:extLst>
          </p:cNvPr>
          <p:cNvSpPr txBox="1"/>
          <p:nvPr/>
        </p:nvSpPr>
        <p:spPr>
          <a:xfrm>
            <a:off x="1740262" y="2313671"/>
            <a:ext cx="7579583" cy="400110"/>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type</a:t>
            </a:r>
            <a:r>
              <a:rPr lang="zh-CN" altLang="en-US" sz="2000" b="1">
                <a:latin typeface="FangSong" panose="02010609060101010101" pitchFamily="49" charset="-122"/>
                <a:ea typeface="FangSong" panose="02010609060101010101" pitchFamily="49" charset="-122"/>
              </a:rPr>
              <a:t> 中定义了创建类的三要素：类名、父类、属性字典</a:t>
            </a:r>
            <a:endParaRPr lang="zh-CN"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A4410238-3F3E-3148-8C65-30CE801124D8}"/>
              </a:ext>
            </a:extLst>
          </p:cNvPr>
          <p:cNvSpPr txBox="1"/>
          <p:nvPr/>
        </p:nvSpPr>
        <p:spPr>
          <a:xfrm>
            <a:off x="1028086" y="2810350"/>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描述符</a:t>
            </a:r>
            <a:endParaRPr lang="en-US" altLang="zh-CN" sz="2400" b="1">
              <a:latin typeface="FangSong" panose="02010609060101010101" pitchFamily="49" charset="-122"/>
              <a:ea typeface="FangSong" panose="02010609060101010101" pitchFamily="49" charset="-122"/>
            </a:endParaRPr>
          </a:p>
        </p:txBody>
      </p:sp>
      <p:sp>
        <p:nvSpPr>
          <p:cNvPr id="9" name="文本框 8">
            <a:extLst>
              <a:ext uri="{FF2B5EF4-FFF2-40B4-BE49-F238E27FC236}">
                <a16:creationId xmlns:a16="http://schemas.microsoft.com/office/drawing/2014/main" id="{D06E1FFB-418C-064E-9594-3C55AE86F1D3}"/>
              </a:ext>
            </a:extLst>
          </p:cNvPr>
          <p:cNvSpPr txBox="1"/>
          <p:nvPr/>
        </p:nvSpPr>
        <p:spPr>
          <a:xfrm>
            <a:off x="1740263" y="3375709"/>
            <a:ext cx="6331076"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描述符协议：</a:t>
            </a:r>
            <a:r>
              <a:rPr lang="en-US" altLang="zh-CN" sz="2000" b="1">
                <a:latin typeface="FangSong" panose="02010609060101010101" pitchFamily="49" charset="-122"/>
                <a:ea typeface="FangSong" panose="02010609060101010101" pitchFamily="49" charset="-122"/>
              </a:rPr>
              <a:t> __get__</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__set__</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__delete__</a:t>
            </a:r>
            <a:endParaRPr lang="zh-CN" altLang="zh-CN" sz="2000" b="1">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13C705C3-3D81-4847-8DAE-A4AD6A16BA9B}"/>
              </a:ext>
            </a:extLst>
          </p:cNvPr>
          <p:cNvSpPr txBox="1"/>
          <p:nvPr/>
        </p:nvSpPr>
        <p:spPr>
          <a:xfrm>
            <a:off x="1028086" y="388652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为什么要继承自 </a:t>
            </a:r>
            <a:r>
              <a:rPr lang="en-US" altLang="zh-CN" sz="2400" b="1">
                <a:latin typeface="FangSong" panose="02010609060101010101" pitchFamily="49" charset="-122"/>
                <a:ea typeface="FangSong" panose="02010609060101010101" pitchFamily="49" charset="-122"/>
              </a:rPr>
              <a:t>models.Model</a:t>
            </a:r>
          </a:p>
        </p:txBody>
      </p:sp>
      <p:sp>
        <p:nvSpPr>
          <p:cNvPr id="17" name="文本框 16">
            <a:extLst>
              <a:ext uri="{FF2B5EF4-FFF2-40B4-BE49-F238E27FC236}">
                <a16:creationId xmlns:a16="http://schemas.microsoft.com/office/drawing/2014/main" id="{FCC86A1B-D583-CE47-AC35-6F81CC9E42DA}"/>
              </a:ext>
            </a:extLst>
          </p:cNvPr>
          <p:cNvSpPr txBox="1"/>
          <p:nvPr/>
        </p:nvSpPr>
        <p:spPr>
          <a:xfrm>
            <a:off x="1740262" y="4454055"/>
            <a:ext cx="8379684"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自动添加的自增主键</a:t>
            </a:r>
            <a:endParaRPr lang="zh-CN" altLang="zh-CN" sz="2000" b="1">
              <a:latin typeface="FangSong" panose="02010609060101010101" pitchFamily="49" charset="-122"/>
              <a:ea typeface="FangSong" panose="02010609060101010101" pitchFamily="49" charset="-122"/>
            </a:endParaRPr>
          </a:p>
        </p:txBody>
      </p:sp>
      <p:sp>
        <p:nvSpPr>
          <p:cNvPr id="18" name="文本框 17">
            <a:extLst>
              <a:ext uri="{FF2B5EF4-FFF2-40B4-BE49-F238E27FC236}">
                <a16:creationId xmlns:a16="http://schemas.microsoft.com/office/drawing/2014/main" id="{E3856364-58D6-D147-A0C5-C5FCD72FD3FB}"/>
              </a:ext>
            </a:extLst>
          </p:cNvPr>
          <p:cNvSpPr txBox="1"/>
          <p:nvPr/>
        </p:nvSpPr>
        <p:spPr>
          <a:xfrm>
            <a:off x="1740262" y="4927676"/>
            <a:ext cx="7579583" cy="400110"/>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自动添加的查询管理器</a:t>
            </a:r>
            <a:endParaRPr lang="zh-CN" altLang="zh-CN" sz="2000" b="1">
              <a:latin typeface="FangSong" panose="02010609060101010101" pitchFamily="49" charset="-122"/>
              <a:ea typeface="FangSong" panose="02010609060101010101" pitchFamily="49" charset="-122"/>
            </a:endParaRPr>
          </a:p>
        </p:txBody>
      </p:sp>
      <p:sp>
        <p:nvSpPr>
          <p:cNvPr id="19" name="文本框 18">
            <a:extLst>
              <a:ext uri="{FF2B5EF4-FFF2-40B4-BE49-F238E27FC236}">
                <a16:creationId xmlns:a16="http://schemas.microsoft.com/office/drawing/2014/main" id="{22A316B8-2165-FE41-BD9F-B2B6FB0591C5}"/>
              </a:ext>
            </a:extLst>
          </p:cNvPr>
          <p:cNvSpPr txBox="1"/>
          <p:nvPr/>
        </p:nvSpPr>
        <p:spPr>
          <a:xfrm>
            <a:off x="1028086" y="5424355"/>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Manager</a:t>
            </a:r>
            <a:r>
              <a:rPr lang="zh-CN" altLang="en-US" sz="2400" b="1">
                <a:latin typeface="FangSong" panose="02010609060101010101" pitchFamily="49" charset="-122"/>
                <a:ea typeface="FangSong" panose="02010609060101010101" pitchFamily="49" charset="-122"/>
              </a:rPr>
              <a:t> 是怎么实现的</a:t>
            </a:r>
            <a:endParaRPr lang="en-US" altLang="zh-CN" sz="24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70321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4312131"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ORM</a:t>
            </a:r>
            <a:r>
              <a:rPr kumimoji="1" lang="zh-CN" altLang="en-US" sz="3600" b="1">
                <a:latin typeface="FangSong" panose="02010609060101010101" pitchFamily="49" charset="-122"/>
                <a:ea typeface="FangSong" panose="02010609060101010101" pitchFamily="49" charset="-122"/>
              </a:rPr>
              <a:t> 实现原理分析</a:t>
            </a:r>
          </a:p>
        </p:txBody>
      </p:sp>
      <p:sp>
        <p:nvSpPr>
          <p:cNvPr id="12" name="文本框 11">
            <a:extLst>
              <a:ext uri="{FF2B5EF4-FFF2-40B4-BE49-F238E27FC236}">
                <a16:creationId xmlns:a16="http://schemas.microsoft.com/office/drawing/2014/main" id="{6F1C945E-E984-D147-9661-95E4EE9FA2DB}"/>
              </a:ext>
            </a:extLst>
          </p:cNvPr>
          <p:cNvSpPr txBox="1"/>
          <p:nvPr/>
        </p:nvSpPr>
        <p:spPr>
          <a:xfrm>
            <a:off x="951479" y="1114445"/>
            <a:ext cx="10344648"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一次完整的 </a:t>
            </a:r>
            <a:r>
              <a:rPr lang="en-US" altLang="zh-CN" sz="2400" b="1">
                <a:latin typeface="FangSong" panose="02010609060101010101" pitchFamily="49" charset="-122"/>
                <a:ea typeface="FangSong" panose="02010609060101010101" pitchFamily="49" charset="-122"/>
              </a:rPr>
              <a:t>ORM</a:t>
            </a:r>
            <a:r>
              <a:rPr lang="zh-CN" altLang="en-US" sz="2400" b="1">
                <a:latin typeface="FangSong" panose="02010609060101010101" pitchFamily="49" charset="-122"/>
                <a:ea typeface="FangSong" panose="02010609060101010101" pitchFamily="49" charset="-122"/>
              </a:rPr>
              <a:t> 实现过程</a:t>
            </a:r>
            <a:endParaRPr lang="en-US" altLang="zh-CN" sz="2400" b="1">
              <a:latin typeface="FangSong" panose="02010609060101010101" pitchFamily="49" charset="-122"/>
              <a:ea typeface="FangSong" panose="02010609060101010101" pitchFamily="49" charset="-122"/>
            </a:endParaRPr>
          </a:p>
        </p:txBody>
      </p:sp>
      <p:sp>
        <p:nvSpPr>
          <p:cNvPr id="20" name="文本框 19">
            <a:extLst>
              <a:ext uri="{FF2B5EF4-FFF2-40B4-BE49-F238E27FC236}">
                <a16:creationId xmlns:a16="http://schemas.microsoft.com/office/drawing/2014/main" id="{E26B8703-0C7E-B741-9979-AD7A9A4F3AAE}"/>
              </a:ext>
            </a:extLst>
          </p:cNvPr>
          <p:cNvSpPr txBox="1"/>
          <p:nvPr/>
        </p:nvSpPr>
        <p:spPr>
          <a:xfrm>
            <a:off x="286246" y="1848422"/>
            <a:ext cx="5004896" cy="461665"/>
          </a:xfrm>
          <a:prstGeom prst="rect">
            <a:avLst/>
          </a:prstGeom>
          <a:noFill/>
        </p:spPr>
        <p:txBody>
          <a:bodyPr wrap="none" rtlCol="0">
            <a:spAutoFit/>
          </a:bodyPr>
          <a:lstStyle/>
          <a:p>
            <a:r>
              <a:rPr kumimoji="1" lang="en-US" altLang="zh-CN" sz="2400" b="1" i="1" dirty="0" err="1">
                <a:solidFill>
                  <a:srgbClr val="C00000"/>
                </a:solidFill>
                <a:latin typeface="FangSong" panose="02010609060101010101" pitchFamily="49" charset="-122"/>
                <a:ea typeface="FangSong" panose="02010609060101010101" pitchFamily="49" charset="-122"/>
              </a:rPr>
              <a:t>Topic.objects.filter</a:t>
            </a:r>
            <a:r>
              <a:rPr kumimoji="1" lang="en-US" altLang="zh-CN" sz="2400" b="1" i="1" dirty="0">
                <a:solidFill>
                  <a:srgbClr val="C00000"/>
                </a:solidFill>
                <a:latin typeface="FangSong" panose="02010609060101010101" pitchFamily="49" charset="-122"/>
                <a:ea typeface="FangSong" panose="02010609060101010101" pitchFamily="49" charset="-122"/>
              </a:rPr>
              <a:t>(</a:t>
            </a:r>
            <a:r>
              <a:rPr kumimoji="1" lang="en-US" altLang="zh-CN" sz="2400" b="1" i="1" dirty="0" err="1">
                <a:solidFill>
                  <a:srgbClr val="C00000"/>
                </a:solidFill>
                <a:latin typeface="FangSong" panose="02010609060101010101" pitchFamily="49" charset="-122"/>
                <a:ea typeface="FangSong" panose="02010609060101010101" pitchFamily="49" charset="-122"/>
              </a:rPr>
              <a:t>id__lte=2</a:t>
            </a:r>
            <a:r>
              <a:rPr kumimoji="1" lang="en-US" altLang="zh-CN" sz="2400" b="1" i="1" dirty="0">
                <a:solidFill>
                  <a:srgbClr val="C00000"/>
                </a:solidFill>
                <a:latin typeface="FangSong" panose="02010609060101010101" pitchFamily="49" charset="-122"/>
                <a:ea typeface="FangSong" panose="02010609060101010101" pitchFamily="49" charset="-122"/>
              </a:rPr>
              <a:t>)</a:t>
            </a:r>
            <a:endParaRPr kumimoji="1" lang="zh-CN" altLang="en-US" sz="2400" b="1" i="1" dirty="0">
              <a:solidFill>
                <a:srgbClr val="C00000"/>
              </a:solidFill>
              <a:latin typeface="FangSong" panose="02010609060101010101" pitchFamily="49" charset="-122"/>
              <a:ea typeface="FangSong" panose="02010609060101010101" pitchFamily="49" charset="-122"/>
            </a:endParaRPr>
          </a:p>
        </p:txBody>
      </p:sp>
      <p:sp>
        <p:nvSpPr>
          <p:cNvPr id="21" name="圆角矩形 20">
            <a:extLst>
              <a:ext uri="{FF2B5EF4-FFF2-40B4-BE49-F238E27FC236}">
                <a16:creationId xmlns:a16="http://schemas.microsoft.com/office/drawing/2014/main" id="{92622BF8-42D0-4F43-9449-5A68B6948C54}"/>
              </a:ext>
            </a:extLst>
          </p:cNvPr>
          <p:cNvSpPr/>
          <p:nvPr/>
        </p:nvSpPr>
        <p:spPr>
          <a:xfrm>
            <a:off x="628170" y="2766885"/>
            <a:ext cx="2076772" cy="6031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b="1" dirty="0">
                <a:solidFill>
                  <a:schemeClr val="tx1"/>
                </a:solidFill>
                <a:latin typeface="FangSong" panose="02010609060101010101" pitchFamily="49" charset="-122"/>
                <a:ea typeface="FangSong" panose="02010609060101010101" pitchFamily="49" charset="-122"/>
              </a:rPr>
              <a:t>开始</a:t>
            </a:r>
          </a:p>
        </p:txBody>
      </p:sp>
      <p:cxnSp>
        <p:nvCxnSpPr>
          <p:cNvPr id="22" name="直线箭头连接符 21">
            <a:extLst>
              <a:ext uri="{FF2B5EF4-FFF2-40B4-BE49-F238E27FC236}">
                <a16:creationId xmlns:a16="http://schemas.microsoft.com/office/drawing/2014/main" id="{EDED1FD1-B6E8-864A-8418-042DB3729F39}"/>
              </a:ext>
            </a:extLst>
          </p:cNvPr>
          <p:cNvCxnSpPr>
            <a:cxnSpLocks/>
            <a:stCxn id="21" idx="2"/>
          </p:cNvCxnSpPr>
          <p:nvPr/>
        </p:nvCxnSpPr>
        <p:spPr>
          <a:xfrm>
            <a:off x="1666556" y="3369986"/>
            <a:ext cx="0" cy="600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A60B086-9CA7-E445-AE23-6D469009D2B7}"/>
              </a:ext>
            </a:extLst>
          </p:cNvPr>
          <p:cNvSpPr/>
          <p:nvPr/>
        </p:nvSpPr>
        <p:spPr>
          <a:xfrm>
            <a:off x="628170" y="3970292"/>
            <a:ext cx="2076772" cy="512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zh-CN" altLang="en-US" b="1" dirty="0">
                <a:solidFill>
                  <a:schemeClr val="tx1"/>
                </a:solidFill>
                <a:latin typeface="FangSong" panose="02010609060101010101" pitchFamily="49" charset="-122"/>
                <a:ea typeface="FangSong" panose="02010609060101010101" pitchFamily="49" charset="-122"/>
              </a:rPr>
              <a:t>安装 </a:t>
            </a:r>
            <a:r>
              <a:rPr kumimoji="1" lang="en-US" altLang="zh-CN" b="1" dirty="0">
                <a:solidFill>
                  <a:schemeClr val="tx1"/>
                </a:solidFill>
                <a:latin typeface="FangSong" panose="02010609060101010101" pitchFamily="49" charset="-122"/>
                <a:ea typeface="FangSong" panose="02010609060101010101" pitchFamily="49" charset="-122"/>
              </a:rPr>
              <a:t>Manager</a:t>
            </a:r>
            <a:endParaRPr kumimoji="1" lang="zh-CN" altLang="en-US" b="1" dirty="0">
              <a:solidFill>
                <a:schemeClr val="tx1"/>
              </a:solidFill>
              <a:latin typeface="FangSong" panose="02010609060101010101" pitchFamily="49" charset="-122"/>
              <a:ea typeface="FangSong" panose="02010609060101010101" pitchFamily="49" charset="-122"/>
            </a:endParaRPr>
          </a:p>
        </p:txBody>
      </p:sp>
      <p:cxnSp>
        <p:nvCxnSpPr>
          <p:cNvPr id="25" name="直线箭头连接符 24">
            <a:extLst>
              <a:ext uri="{FF2B5EF4-FFF2-40B4-BE49-F238E27FC236}">
                <a16:creationId xmlns:a16="http://schemas.microsoft.com/office/drawing/2014/main" id="{96E90207-EE3D-0547-B93D-21D008BFC703}"/>
              </a:ext>
            </a:extLst>
          </p:cNvPr>
          <p:cNvCxnSpPr/>
          <p:nvPr/>
        </p:nvCxnSpPr>
        <p:spPr>
          <a:xfrm>
            <a:off x="1666555" y="4493853"/>
            <a:ext cx="0" cy="600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CD5B9D46-36E2-5D46-A83F-D9E2AFD88F6A}"/>
              </a:ext>
            </a:extLst>
          </p:cNvPr>
          <p:cNvSpPr txBox="1"/>
          <p:nvPr/>
        </p:nvSpPr>
        <p:spPr>
          <a:xfrm>
            <a:off x="1992009" y="3500862"/>
            <a:ext cx="3223647" cy="369332"/>
          </a:xfrm>
          <a:prstGeom prst="rect">
            <a:avLst/>
          </a:prstGeom>
          <a:noFill/>
        </p:spPr>
        <p:txBody>
          <a:bodyPr wrap="square" rtlCol="0">
            <a:spAutoFit/>
          </a:bodyPr>
          <a:lstStyle/>
          <a:p>
            <a:r>
              <a:rPr kumimoji="1" lang="en-US" altLang="zh-CN" b="1" dirty="0">
                <a:latin typeface="FangSong" panose="02010609060101010101" pitchFamily="49" charset="-122"/>
                <a:ea typeface="FangSong" panose="02010609060101010101" pitchFamily="49" charset="-122"/>
              </a:rPr>
              <a:t>Model</a:t>
            </a:r>
            <a:r>
              <a:rPr kumimoji="1" lang="zh-CN" altLang="en-US" b="1" dirty="0">
                <a:latin typeface="FangSong" panose="02010609060101010101" pitchFamily="49" charset="-122"/>
                <a:ea typeface="FangSong" panose="02010609060101010101" pitchFamily="49" charset="-122"/>
              </a:rPr>
              <a:t> 与 </a:t>
            </a:r>
            <a:r>
              <a:rPr kumimoji="1" lang="en-US" altLang="zh-CN" b="1" dirty="0">
                <a:latin typeface="FangSong" panose="02010609060101010101" pitchFamily="49" charset="-122"/>
                <a:ea typeface="FangSong" panose="02010609060101010101" pitchFamily="49" charset="-122"/>
              </a:rPr>
              <a:t>Manager</a:t>
            </a:r>
            <a:r>
              <a:rPr kumimoji="1" lang="zh-CN" altLang="en-US" b="1" dirty="0">
                <a:latin typeface="FangSong" panose="02010609060101010101" pitchFamily="49" charset="-122"/>
                <a:ea typeface="FangSong" panose="02010609060101010101" pitchFamily="49" charset="-122"/>
              </a:rPr>
              <a:t> 进行挂钩</a:t>
            </a:r>
            <a:endParaRPr kumimoji="1" lang="en-US" altLang="zh-CN" b="1" dirty="0">
              <a:latin typeface="FangSong" panose="02010609060101010101" pitchFamily="49" charset="-122"/>
              <a:ea typeface="FangSong" panose="02010609060101010101" pitchFamily="49" charset="-122"/>
            </a:endParaRPr>
          </a:p>
        </p:txBody>
      </p:sp>
      <p:sp>
        <p:nvSpPr>
          <p:cNvPr id="27" name="文本框 26">
            <a:extLst>
              <a:ext uri="{FF2B5EF4-FFF2-40B4-BE49-F238E27FC236}">
                <a16:creationId xmlns:a16="http://schemas.microsoft.com/office/drawing/2014/main" id="{F4131446-C5E1-B54E-BD0E-FFED2EF09910}"/>
              </a:ext>
            </a:extLst>
          </p:cNvPr>
          <p:cNvSpPr txBox="1"/>
          <p:nvPr/>
        </p:nvSpPr>
        <p:spPr>
          <a:xfrm>
            <a:off x="1992009" y="4615596"/>
            <a:ext cx="3910321" cy="338554"/>
          </a:xfrm>
          <a:prstGeom prst="rect">
            <a:avLst/>
          </a:prstGeom>
          <a:noFill/>
        </p:spPr>
        <p:txBody>
          <a:bodyPr wrap="square" rtlCol="0">
            <a:spAutoFit/>
          </a:bodyPr>
          <a:lstStyle/>
          <a:p>
            <a:r>
              <a:rPr kumimoji="1" lang="en-US" altLang="zh-CN" sz="1600" b="1" dirty="0">
                <a:latin typeface="FangSong" panose="02010609060101010101" pitchFamily="49" charset="-122"/>
                <a:ea typeface="FangSong" panose="02010609060101010101" pitchFamily="49" charset="-122"/>
              </a:rPr>
              <a:t>Manager</a:t>
            </a:r>
            <a:r>
              <a:rPr kumimoji="1" lang="zh-CN" altLang="en-US" sz="1600" b="1" dirty="0">
                <a:latin typeface="FangSong" panose="02010609060101010101" pitchFamily="49" charset="-122"/>
                <a:ea typeface="FangSong" panose="02010609060101010101" pitchFamily="49" charset="-122"/>
              </a:rPr>
              <a:t> 调用 </a:t>
            </a:r>
            <a:r>
              <a:rPr kumimoji="1" lang="en-US" altLang="zh-CN" sz="1600" b="1" dirty="0" err="1">
                <a:latin typeface="FangSong" panose="02010609060101010101" pitchFamily="49" charset="-122"/>
                <a:ea typeface="FangSong" panose="02010609060101010101" pitchFamily="49" charset="-122"/>
              </a:rPr>
              <a:t>QuerySet</a:t>
            </a:r>
            <a:r>
              <a:rPr kumimoji="1" lang="zh-CN" altLang="en-US" sz="1600" b="1" dirty="0">
                <a:latin typeface="FangSong" panose="02010609060101010101" pitchFamily="49" charset="-122"/>
                <a:ea typeface="FangSong" panose="02010609060101010101" pitchFamily="49" charset="-122"/>
              </a:rPr>
              <a:t> 的 </a:t>
            </a:r>
            <a:r>
              <a:rPr kumimoji="1" lang="en-US" altLang="zh-CN" sz="1600" b="1" dirty="0">
                <a:latin typeface="FangSong" panose="02010609060101010101" pitchFamily="49" charset="-122"/>
                <a:ea typeface="FangSong" panose="02010609060101010101" pitchFamily="49" charset="-122"/>
              </a:rPr>
              <a:t>filter</a:t>
            </a:r>
            <a:r>
              <a:rPr kumimoji="1" lang="zh-CN" altLang="en-US" sz="1600" b="1" dirty="0">
                <a:latin typeface="FangSong" panose="02010609060101010101" pitchFamily="49" charset="-122"/>
                <a:ea typeface="FangSong" panose="02010609060101010101" pitchFamily="49" charset="-122"/>
              </a:rPr>
              <a:t> 方法</a:t>
            </a:r>
            <a:endParaRPr kumimoji="1" lang="en-US" altLang="zh-CN" sz="1600" b="1" dirty="0">
              <a:latin typeface="FangSong" panose="02010609060101010101" pitchFamily="49" charset="-122"/>
              <a:ea typeface="FangSong" panose="02010609060101010101" pitchFamily="49" charset="-122"/>
            </a:endParaRPr>
          </a:p>
        </p:txBody>
      </p:sp>
      <p:grpSp>
        <p:nvGrpSpPr>
          <p:cNvPr id="28" name="组 19">
            <a:extLst>
              <a:ext uri="{FF2B5EF4-FFF2-40B4-BE49-F238E27FC236}">
                <a16:creationId xmlns:a16="http://schemas.microsoft.com/office/drawing/2014/main" id="{33BDCE84-28EA-654F-9A8D-4B209B627DD4}"/>
              </a:ext>
            </a:extLst>
          </p:cNvPr>
          <p:cNvGrpSpPr/>
          <p:nvPr/>
        </p:nvGrpSpPr>
        <p:grpSpPr>
          <a:xfrm>
            <a:off x="6037070" y="2807508"/>
            <a:ext cx="2681208" cy="3010657"/>
            <a:chOff x="6927741" y="1855810"/>
            <a:chExt cx="2681208" cy="3010657"/>
          </a:xfrm>
        </p:grpSpPr>
        <p:sp>
          <p:nvSpPr>
            <p:cNvPr id="29" name="矩形 28">
              <a:extLst>
                <a:ext uri="{FF2B5EF4-FFF2-40B4-BE49-F238E27FC236}">
                  <a16:creationId xmlns:a16="http://schemas.microsoft.com/office/drawing/2014/main" id="{E1BFACBF-3668-9045-967C-9D50FBAFF1C3}"/>
                </a:ext>
              </a:extLst>
            </p:cNvPr>
            <p:cNvSpPr/>
            <p:nvPr/>
          </p:nvSpPr>
          <p:spPr>
            <a:xfrm>
              <a:off x="6927741" y="1855810"/>
              <a:ext cx="2681208" cy="30106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b="1" dirty="0">
                <a:solidFill>
                  <a:schemeClr val="tx1"/>
                </a:solidFill>
                <a:latin typeface="FangSong" panose="02010609060101010101" pitchFamily="49" charset="-122"/>
                <a:ea typeface="FangSong" panose="02010609060101010101" pitchFamily="49" charset="-122"/>
              </a:endParaRPr>
            </a:p>
          </p:txBody>
        </p:sp>
        <p:sp>
          <p:nvSpPr>
            <p:cNvPr id="30" name="矩形 29">
              <a:extLst>
                <a:ext uri="{FF2B5EF4-FFF2-40B4-BE49-F238E27FC236}">
                  <a16:creationId xmlns:a16="http://schemas.microsoft.com/office/drawing/2014/main" id="{83172645-5E94-6744-83EC-49710D996313}"/>
                </a:ext>
              </a:extLst>
            </p:cNvPr>
            <p:cNvSpPr/>
            <p:nvPr/>
          </p:nvSpPr>
          <p:spPr>
            <a:xfrm>
              <a:off x="7191207" y="2117583"/>
              <a:ext cx="2185268" cy="71292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b="1" dirty="0">
                  <a:solidFill>
                    <a:schemeClr val="tx1"/>
                  </a:solidFill>
                  <a:latin typeface="FangSong" panose="02010609060101010101" pitchFamily="49" charset="-122"/>
                  <a:ea typeface="FangSong" panose="02010609060101010101" pitchFamily="49" charset="-122"/>
                </a:rPr>
                <a:t>验证和解析 </a:t>
              </a:r>
              <a:endParaRPr kumimoji="1" lang="en-US" altLang="zh-CN" b="1" dirty="0">
                <a:solidFill>
                  <a:schemeClr val="tx1"/>
                </a:solidFill>
                <a:latin typeface="FangSong" panose="02010609060101010101" pitchFamily="49" charset="-122"/>
                <a:ea typeface="FangSong" panose="02010609060101010101" pitchFamily="49" charset="-122"/>
              </a:endParaRPr>
            </a:p>
            <a:p>
              <a:pPr algn="ctr"/>
              <a:r>
                <a:rPr kumimoji="1" lang="en-US" altLang="zh-CN" b="1" dirty="0">
                  <a:solidFill>
                    <a:schemeClr val="tx1"/>
                  </a:solidFill>
                  <a:latin typeface="FangSong" panose="02010609060101010101" pitchFamily="49" charset="-122"/>
                  <a:ea typeface="FangSong" panose="02010609060101010101" pitchFamily="49" charset="-122"/>
                </a:rPr>
                <a:t>filter</a:t>
              </a:r>
              <a:r>
                <a:rPr kumimoji="1" lang="zh-CN" altLang="en-US" b="1" dirty="0">
                  <a:solidFill>
                    <a:schemeClr val="tx1"/>
                  </a:solidFill>
                  <a:latin typeface="FangSong" panose="02010609060101010101" pitchFamily="49" charset="-122"/>
                  <a:ea typeface="FangSong" panose="02010609060101010101" pitchFamily="49" charset="-122"/>
                </a:rPr>
                <a:t> 参数</a:t>
              </a:r>
            </a:p>
          </p:txBody>
        </p:sp>
        <p:sp>
          <p:nvSpPr>
            <p:cNvPr id="31" name="矩形 30">
              <a:extLst>
                <a:ext uri="{FF2B5EF4-FFF2-40B4-BE49-F238E27FC236}">
                  <a16:creationId xmlns:a16="http://schemas.microsoft.com/office/drawing/2014/main" id="{34C9049A-3A28-C34A-87F2-F96CAFB3EEB4}"/>
                </a:ext>
              </a:extLst>
            </p:cNvPr>
            <p:cNvSpPr/>
            <p:nvPr/>
          </p:nvSpPr>
          <p:spPr>
            <a:xfrm>
              <a:off x="7191207" y="3022535"/>
              <a:ext cx="2185268" cy="71292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b="1" dirty="0">
                  <a:solidFill>
                    <a:schemeClr val="tx1"/>
                  </a:solidFill>
                  <a:latin typeface="FangSong" panose="02010609060101010101" pitchFamily="49" charset="-122"/>
                  <a:ea typeface="FangSong" panose="02010609060101010101" pitchFamily="49" charset="-122"/>
                </a:rPr>
                <a:t>获取对应的 </a:t>
              </a:r>
              <a:r>
                <a:rPr kumimoji="1" lang="en-US" altLang="zh-CN" b="1" dirty="0">
                  <a:solidFill>
                    <a:schemeClr val="tx1"/>
                  </a:solidFill>
                  <a:latin typeface="FangSong" panose="02010609060101010101" pitchFamily="49" charset="-122"/>
                  <a:ea typeface="FangSong" panose="02010609060101010101" pitchFamily="49" charset="-122"/>
                </a:rPr>
                <a:t>Complier</a:t>
              </a:r>
              <a:endParaRPr kumimoji="1" lang="zh-CN" altLang="en-US" b="1" dirty="0">
                <a:solidFill>
                  <a:schemeClr val="tx1"/>
                </a:solidFill>
                <a:latin typeface="FangSong" panose="02010609060101010101" pitchFamily="49" charset="-122"/>
                <a:ea typeface="FangSong" panose="02010609060101010101" pitchFamily="49" charset="-122"/>
              </a:endParaRPr>
            </a:p>
          </p:txBody>
        </p:sp>
        <p:sp>
          <p:nvSpPr>
            <p:cNvPr id="32" name="矩形 31">
              <a:extLst>
                <a:ext uri="{FF2B5EF4-FFF2-40B4-BE49-F238E27FC236}">
                  <a16:creationId xmlns:a16="http://schemas.microsoft.com/office/drawing/2014/main" id="{C57A7B6D-4736-CC40-BB6D-9D1C3D5529B6}"/>
                </a:ext>
              </a:extLst>
            </p:cNvPr>
            <p:cNvSpPr/>
            <p:nvPr/>
          </p:nvSpPr>
          <p:spPr>
            <a:xfrm>
              <a:off x="7191207" y="3921254"/>
              <a:ext cx="2185268" cy="71292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b="1" dirty="0">
                  <a:solidFill>
                    <a:schemeClr val="tx1"/>
                  </a:solidFill>
                  <a:latin typeface="FangSong" panose="02010609060101010101" pitchFamily="49" charset="-122"/>
                  <a:ea typeface="FangSong" panose="02010609060101010101" pitchFamily="49" charset="-122"/>
                </a:rPr>
                <a:t>生成 </a:t>
              </a:r>
              <a:r>
                <a:rPr kumimoji="1" lang="en-US" altLang="zh-CN" b="1" dirty="0">
                  <a:solidFill>
                    <a:schemeClr val="tx1"/>
                  </a:solidFill>
                  <a:latin typeface="FangSong" panose="02010609060101010101" pitchFamily="49" charset="-122"/>
                  <a:ea typeface="FangSong" panose="02010609060101010101" pitchFamily="49" charset="-122"/>
                </a:rPr>
                <a:t>sql</a:t>
              </a:r>
              <a:r>
                <a:rPr kumimoji="1" lang="zh-CN" altLang="en-US" b="1" dirty="0">
                  <a:solidFill>
                    <a:schemeClr val="tx1"/>
                  </a:solidFill>
                  <a:latin typeface="FangSong" panose="02010609060101010101" pitchFamily="49" charset="-122"/>
                  <a:ea typeface="FangSong" panose="02010609060101010101" pitchFamily="49" charset="-122"/>
                </a:rPr>
                <a:t> 并执行</a:t>
              </a:r>
            </a:p>
          </p:txBody>
        </p:sp>
      </p:grpSp>
      <p:cxnSp>
        <p:nvCxnSpPr>
          <p:cNvPr id="33" name="肘形连接符 32">
            <a:extLst>
              <a:ext uri="{FF2B5EF4-FFF2-40B4-BE49-F238E27FC236}">
                <a16:creationId xmlns:a16="http://schemas.microsoft.com/office/drawing/2014/main" id="{0F90E7C4-6A67-B447-A1BA-FFDA85AFF36B}"/>
              </a:ext>
            </a:extLst>
          </p:cNvPr>
          <p:cNvCxnSpPr>
            <a:cxnSpLocks/>
            <a:stCxn id="42" idx="2"/>
            <a:endCxn id="29" idx="2"/>
          </p:cNvCxnSpPr>
          <p:nvPr/>
        </p:nvCxnSpPr>
        <p:spPr>
          <a:xfrm rot="16200000" flipH="1">
            <a:off x="4416389" y="2856880"/>
            <a:ext cx="211452" cy="5711118"/>
          </a:xfrm>
          <a:prstGeom prst="bentConnector3">
            <a:avLst>
              <a:gd name="adj1" fmla="val 2081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AF297599-9CC6-5546-87B6-95E485F27C01}"/>
              </a:ext>
            </a:extLst>
          </p:cNvPr>
          <p:cNvCxnSpPr/>
          <p:nvPr/>
        </p:nvCxnSpPr>
        <p:spPr>
          <a:xfrm>
            <a:off x="8718278" y="4312836"/>
            <a:ext cx="6819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F6D15BB1-D664-1748-9D1B-60F7E8381B39}"/>
              </a:ext>
            </a:extLst>
          </p:cNvPr>
          <p:cNvCxnSpPr>
            <a:cxnSpLocks/>
            <a:stCxn id="40" idx="2"/>
          </p:cNvCxnSpPr>
          <p:nvPr/>
        </p:nvCxnSpPr>
        <p:spPr>
          <a:xfrm>
            <a:off x="10467248" y="4569071"/>
            <a:ext cx="0" cy="5250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B70FF6B-64EE-7A46-9A36-1062CCF0FD34}"/>
              </a:ext>
            </a:extLst>
          </p:cNvPr>
          <p:cNvSpPr txBox="1"/>
          <p:nvPr/>
        </p:nvSpPr>
        <p:spPr>
          <a:xfrm>
            <a:off x="9137191" y="3197428"/>
            <a:ext cx="2602813" cy="584775"/>
          </a:xfrm>
          <a:prstGeom prst="rect">
            <a:avLst/>
          </a:prstGeom>
          <a:noFill/>
        </p:spPr>
        <p:txBody>
          <a:bodyPr wrap="square" rtlCol="0">
            <a:spAutoFit/>
          </a:bodyPr>
          <a:lstStyle/>
          <a:p>
            <a:r>
              <a:rPr kumimoji="1" lang="en-US" altLang="zh-CN" sz="1600" b="1" dirty="0" err="1">
                <a:latin typeface="FangSong" panose="02010609060101010101" pitchFamily="49" charset="-122"/>
                <a:ea typeface="FangSong" panose="02010609060101010101" pitchFamily="49" charset="-122"/>
              </a:rPr>
              <a:t>QuerySet</a:t>
            </a:r>
            <a:r>
              <a:rPr kumimoji="1" lang="zh-CN" altLang="en-US" sz="1600" b="1" dirty="0">
                <a:latin typeface="FangSong" panose="02010609060101010101" pitchFamily="49" charset="-122"/>
                <a:ea typeface="FangSong" panose="02010609060101010101" pitchFamily="49" charset="-122"/>
              </a:rPr>
              <a:t> 将返回结果进行 </a:t>
            </a:r>
            <a:r>
              <a:rPr kumimoji="1" lang="en-US" altLang="zh-CN" sz="1600" b="1" dirty="0">
                <a:latin typeface="FangSong" panose="02010609060101010101" pitchFamily="49" charset="-122"/>
                <a:ea typeface="FangSong" panose="02010609060101010101" pitchFamily="49" charset="-122"/>
              </a:rPr>
              <a:t>to</a:t>
            </a:r>
            <a:r>
              <a:rPr kumimoji="1" lang="zh-CN" altLang="en-US" sz="1600" b="1" dirty="0">
                <a:latin typeface="FangSong" panose="02010609060101010101" pitchFamily="49" charset="-122"/>
                <a:ea typeface="FangSong" panose="02010609060101010101" pitchFamily="49" charset="-122"/>
              </a:rPr>
              <a:t> </a:t>
            </a:r>
            <a:r>
              <a:rPr kumimoji="1" lang="en-US" altLang="zh-CN" sz="1600" b="1" dirty="0">
                <a:latin typeface="FangSong" panose="02010609060101010101" pitchFamily="49" charset="-122"/>
                <a:ea typeface="FangSong" panose="02010609060101010101" pitchFamily="49" charset="-122"/>
              </a:rPr>
              <a:t>python</a:t>
            </a:r>
            <a:r>
              <a:rPr kumimoji="1" lang="zh-CN" altLang="en-US" sz="1600" b="1" dirty="0">
                <a:latin typeface="FangSong" panose="02010609060101010101" pitchFamily="49" charset="-122"/>
                <a:ea typeface="FangSong" panose="02010609060101010101" pitchFamily="49" charset="-122"/>
              </a:rPr>
              <a:t> 的格式转换</a:t>
            </a:r>
            <a:endParaRPr kumimoji="1" lang="en-US" altLang="zh-CN" sz="1600" b="1" dirty="0">
              <a:latin typeface="FangSong" panose="02010609060101010101" pitchFamily="49" charset="-122"/>
              <a:ea typeface="FangSong" panose="02010609060101010101" pitchFamily="49" charset="-122"/>
            </a:endParaRPr>
          </a:p>
        </p:txBody>
      </p:sp>
      <p:sp>
        <p:nvSpPr>
          <p:cNvPr id="39" name="文本框 38">
            <a:extLst>
              <a:ext uri="{FF2B5EF4-FFF2-40B4-BE49-F238E27FC236}">
                <a16:creationId xmlns:a16="http://schemas.microsoft.com/office/drawing/2014/main" id="{D3979A02-4F06-E74C-8210-2535D523A052}"/>
              </a:ext>
            </a:extLst>
          </p:cNvPr>
          <p:cNvSpPr txBox="1"/>
          <p:nvPr/>
        </p:nvSpPr>
        <p:spPr>
          <a:xfrm>
            <a:off x="6477834" y="2364522"/>
            <a:ext cx="1830672" cy="369332"/>
          </a:xfrm>
          <a:prstGeom prst="rect">
            <a:avLst/>
          </a:prstGeom>
          <a:noFill/>
        </p:spPr>
        <p:txBody>
          <a:bodyPr wrap="square" rtlCol="0">
            <a:spAutoFit/>
          </a:bodyPr>
          <a:lstStyle/>
          <a:p>
            <a:r>
              <a:rPr kumimoji="1" lang="zh-CN" altLang="en-US" b="1" dirty="0">
                <a:latin typeface="FangSong" panose="02010609060101010101" pitchFamily="49" charset="-122"/>
                <a:ea typeface="FangSong" panose="02010609060101010101" pitchFamily="49" charset="-122"/>
              </a:rPr>
              <a:t>由 </a:t>
            </a:r>
            <a:r>
              <a:rPr kumimoji="1" lang="en-US" altLang="zh-CN" b="1" dirty="0">
                <a:latin typeface="FangSong" panose="02010609060101010101" pitchFamily="49" charset="-122"/>
                <a:ea typeface="FangSong" panose="02010609060101010101" pitchFamily="49" charset="-122"/>
              </a:rPr>
              <a:t>Query</a:t>
            </a:r>
            <a:r>
              <a:rPr kumimoji="1" lang="zh-CN" altLang="en-US" b="1" dirty="0">
                <a:latin typeface="FangSong" panose="02010609060101010101" pitchFamily="49" charset="-122"/>
                <a:ea typeface="FangSong" panose="02010609060101010101" pitchFamily="49" charset="-122"/>
              </a:rPr>
              <a:t> 完成</a:t>
            </a:r>
            <a:endParaRPr kumimoji="1" lang="en-US" altLang="zh-CN" b="1" dirty="0">
              <a:latin typeface="FangSong" panose="02010609060101010101" pitchFamily="49" charset="-122"/>
              <a:ea typeface="FangSong" panose="02010609060101010101" pitchFamily="49" charset="-122"/>
            </a:endParaRPr>
          </a:p>
        </p:txBody>
      </p:sp>
      <p:sp>
        <p:nvSpPr>
          <p:cNvPr id="40" name="矩形 39">
            <a:extLst>
              <a:ext uri="{FF2B5EF4-FFF2-40B4-BE49-F238E27FC236}">
                <a16:creationId xmlns:a16="http://schemas.microsoft.com/office/drawing/2014/main" id="{6AD606CB-AC1A-F04F-A3F5-7C23B2D67631}"/>
              </a:ext>
            </a:extLst>
          </p:cNvPr>
          <p:cNvSpPr/>
          <p:nvPr/>
        </p:nvSpPr>
        <p:spPr>
          <a:xfrm>
            <a:off x="9428862" y="4056601"/>
            <a:ext cx="2076772" cy="512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b="1" dirty="0">
                <a:solidFill>
                  <a:schemeClr val="tx1"/>
                </a:solidFill>
                <a:latin typeface="FangSong" panose="02010609060101010101" pitchFamily="49" charset="-122"/>
                <a:ea typeface="FangSong" panose="02010609060101010101" pitchFamily="49" charset="-122"/>
              </a:rPr>
              <a:t>To</a:t>
            </a:r>
            <a:r>
              <a:rPr kumimoji="1" lang="zh-CN" altLang="en-US" b="1" dirty="0">
                <a:solidFill>
                  <a:schemeClr val="tx1"/>
                </a:solidFill>
                <a:latin typeface="FangSong" panose="02010609060101010101" pitchFamily="49" charset="-122"/>
                <a:ea typeface="FangSong" panose="02010609060101010101" pitchFamily="49" charset="-122"/>
              </a:rPr>
              <a:t> </a:t>
            </a:r>
            <a:r>
              <a:rPr kumimoji="1" lang="en-US" altLang="zh-CN" b="1" dirty="0">
                <a:solidFill>
                  <a:schemeClr val="tx1"/>
                </a:solidFill>
                <a:latin typeface="FangSong" panose="02010609060101010101" pitchFamily="49" charset="-122"/>
                <a:ea typeface="FangSong" panose="02010609060101010101" pitchFamily="49" charset="-122"/>
              </a:rPr>
              <a:t>Python</a:t>
            </a:r>
            <a:r>
              <a:rPr kumimoji="1" lang="zh-CN" altLang="en-US" b="1" dirty="0">
                <a:solidFill>
                  <a:schemeClr val="tx1"/>
                </a:solidFill>
                <a:latin typeface="FangSong" panose="02010609060101010101" pitchFamily="49" charset="-122"/>
                <a:ea typeface="FangSong" panose="02010609060101010101" pitchFamily="49" charset="-122"/>
              </a:rPr>
              <a:t> </a:t>
            </a:r>
            <a:r>
              <a:rPr kumimoji="1" lang="en-US" altLang="zh-CN" b="1" dirty="0">
                <a:solidFill>
                  <a:schemeClr val="tx1"/>
                </a:solidFill>
                <a:latin typeface="FangSong" panose="02010609060101010101" pitchFamily="49" charset="-122"/>
                <a:ea typeface="FangSong" panose="02010609060101010101" pitchFamily="49" charset="-122"/>
              </a:rPr>
              <a:t>Object</a:t>
            </a:r>
            <a:endParaRPr kumimoji="1" lang="zh-CN" altLang="en-US" b="1" dirty="0">
              <a:solidFill>
                <a:schemeClr val="tx1"/>
              </a:solidFill>
              <a:latin typeface="FangSong" panose="02010609060101010101" pitchFamily="49" charset="-122"/>
              <a:ea typeface="FangSong" panose="02010609060101010101" pitchFamily="49" charset="-122"/>
            </a:endParaRPr>
          </a:p>
        </p:txBody>
      </p:sp>
      <p:sp>
        <p:nvSpPr>
          <p:cNvPr id="41" name="圆角矩形 40">
            <a:extLst>
              <a:ext uri="{FF2B5EF4-FFF2-40B4-BE49-F238E27FC236}">
                <a16:creationId xmlns:a16="http://schemas.microsoft.com/office/drawing/2014/main" id="{3230D288-732B-6543-A78D-C83272E5CACD}"/>
              </a:ext>
            </a:extLst>
          </p:cNvPr>
          <p:cNvSpPr/>
          <p:nvPr/>
        </p:nvSpPr>
        <p:spPr>
          <a:xfrm>
            <a:off x="9428862" y="5101970"/>
            <a:ext cx="2076772" cy="6031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2000" b="1" dirty="0">
                <a:solidFill>
                  <a:schemeClr val="tx1"/>
                </a:solidFill>
                <a:latin typeface="FangSong" panose="02010609060101010101" pitchFamily="49" charset="-122"/>
                <a:ea typeface="FangSong" panose="02010609060101010101" pitchFamily="49" charset="-122"/>
              </a:rPr>
              <a:t>结束</a:t>
            </a:r>
          </a:p>
        </p:txBody>
      </p:sp>
      <p:sp>
        <p:nvSpPr>
          <p:cNvPr id="42" name="矩形 41">
            <a:extLst>
              <a:ext uri="{FF2B5EF4-FFF2-40B4-BE49-F238E27FC236}">
                <a16:creationId xmlns:a16="http://schemas.microsoft.com/office/drawing/2014/main" id="{5E50A5DA-7C3D-3F41-94AC-FA92459842D5}"/>
              </a:ext>
            </a:extLst>
          </p:cNvPr>
          <p:cNvSpPr/>
          <p:nvPr/>
        </p:nvSpPr>
        <p:spPr>
          <a:xfrm>
            <a:off x="628170" y="5094243"/>
            <a:ext cx="2076772" cy="512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b="1" dirty="0" err="1">
                <a:solidFill>
                  <a:schemeClr val="tx1"/>
                </a:solidFill>
                <a:latin typeface="FangSong" panose="02010609060101010101" pitchFamily="49" charset="-122"/>
                <a:ea typeface="FangSong" panose="02010609060101010101" pitchFamily="49" charset="-122"/>
              </a:rPr>
              <a:t>QuerySet.filter</a:t>
            </a:r>
            <a:endParaRPr kumimoji="1" lang="zh-CN" altLang="en-US" b="1" dirty="0">
              <a:solidFill>
                <a:schemeClr val="tx1"/>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84554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524021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5</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管理后台</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使用管理后台操作 </a:t>
            </a:r>
            <a:r>
              <a:rPr kumimoji="1" lang="en-US" altLang="zh-CN" sz="3200" b="1">
                <a:latin typeface="FangSong" panose="02010609060101010101" pitchFamily="49" charset="-122"/>
                <a:ea typeface="FangSong" panose="02010609060101010101" pitchFamily="49" charset="-122"/>
              </a:rPr>
              <a:t>Model</a:t>
            </a:r>
            <a:r>
              <a:rPr kumimoji="1" lang="zh-CN" altLang="en-US" sz="3200" b="1">
                <a:latin typeface="FangSong" panose="02010609060101010101" pitchFamily="49" charset="-122"/>
                <a:ea typeface="FangSong" panose="02010609060101010101" pitchFamily="49" charset="-122"/>
              </a:rPr>
              <a:t> 对象实例</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6835526"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使用 </a:t>
            </a:r>
            <a:r>
              <a:rPr kumimoji="1" lang="en-US" altLang="zh-CN" sz="3200" b="1">
                <a:latin typeface="FangSong" panose="02010609060101010101" pitchFamily="49" charset="-122"/>
                <a:ea typeface="FangSong" panose="02010609060101010101" pitchFamily="49" charset="-122"/>
              </a:rPr>
              <a:t>ModelAdmin</a:t>
            </a:r>
            <a:r>
              <a:rPr kumimoji="1" lang="zh-CN" altLang="en-US" sz="3200" b="1">
                <a:latin typeface="FangSong" panose="02010609060101010101" pitchFamily="49" charset="-122"/>
                <a:ea typeface="FangSong" panose="02010609060101010101" pitchFamily="49" charset="-122"/>
              </a:rPr>
              <a:t> 自定义管理后台</a:t>
            </a: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5389617"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将 </a:t>
            </a:r>
            <a:r>
              <a:rPr kumimoji="1" lang="en-US" altLang="zh-CN" sz="3200" b="1">
                <a:latin typeface="FangSong" panose="02010609060101010101" pitchFamily="49" charset="-122"/>
                <a:ea typeface="FangSong" panose="02010609060101010101" pitchFamily="49" charset="-122"/>
              </a:rPr>
              <a:t>Model</a:t>
            </a:r>
            <a:r>
              <a:rPr kumimoji="1" lang="zh-CN" altLang="en-US" sz="3200" b="1">
                <a:latin typeface="FangSong" panose="02010609060101010101" pitchFamily="49" charset="-122"/>
                <a:ea typeface="FangSong" panose="02010609060101010101" pitchFamily="49" charset="-122"/>
              </a:rPr>
              <a:t> 注册到管理后台</a:t>
            </a:r>
          </a:p>
        </p:txBody>
      </p:sp>
      <p:sp>
        <p:nvSpPr>
          <p:cNvPr id="6" name="矩形 5">
            <a:extLst>
              <a:ext uri="{FF2B5EF4-FFF2-40B4-BE49-F238E27FC236}">
                <a16:creationId xmlns:a16="http://schemas.microsoft.com/office/drawing/2014/main" id="{3217DB0F-CC6E-4447-BEB1-2CB69EE76CAC}"/>
              </a:ext>
            </a:extLst>
          </p:cNvPr>
          <p:cNvSpPr/>
          <p:nvPr/>
        </p:nvSpPr>
        <p:spPr>
          <a:xfrm>
            <a:off x="2715369" y="5178372"/>
            <a:ext cx="4766048"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管理后台实现原理分析</a:t>
            </a:r>
          </a:p>
        </p:txBody>
      </p:sp>
    </p:spTree>
    <p:extLst>
      <p:ext uri="{BB962C8B-B14F-4D97-AF65-F5344CB8AC3E}">
        <p14:creationId xmlns:p14="http://schemas.microsoft.com/office/powerpoint/2010/main" val="3741585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将 </a:t>
            </a:r>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注册到管理后台</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启用管理后台的准备工作</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292161" y="1762519"/>
            <a:ext cx="10006261"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settings.py</a:t>
            </a:r>
            <a:r>
              <a:rPr lang="zh-CN" altLang="en-US" sz="2000" b="1">
                <a:latin typeface="FangSong" panose="02010609060101010101" pitchFamily="49" charset="-122"/>
                <a:ea typeface="FangSong" panose="02010609060101010101" pitchFamily="49" charset="-122"/>
              </a:rPr>
              <a:t> 文件中的配置：</a:t>
            </a:r>
            <a:r>
              <a:rPr lang="en-US" altLang="zh-CN" sz="2000" b="1">
                <a:latin typeface="FangSong" panose="02010609060101010101" pitchFamily="49" charset="-122"/>
                <a:ea typeface="FangSong" panose="02010609060101010101" pitchFamily="49" charset="-122"/>
              </a:rPr>
              <a:t>Admin</a:t>
            </a:r>
            <a:r>
              <a:rPr lang="zh-CN" altLang="en-US" sz="2000" b="1">
                <a:latin typeface="FangSong" panose="02010609060101010101" pitchFamily="49" charset="-122"/>
                <a:ea typeface="FangSong" panose="02010609060101010101" pitchFamily="49" charset="-122"/>
              </a:rPr>
              <a:t> 同样是 </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的一个应用，除了要在 </a:t>
            </a:r>
            <a:r>
              <a:rPr lang="en-US" altLang="zh-CN" sz="2000" b="1">
                <a:latin typeface="FangSong" panose="02010609060101010101" pitchFamily="49" charset="-122"/>
                <a:ea typeface="FangSong" panose="02010609060101010101" pitchFamily="49" charset="-122"/>
              </a:rPr>
              <a:t>INSTALLED_APPS</a:t>
            </a:r>
            <a:r>
              <a:rPr lang="zh-CN" altLang="en-US" sz="2000" b="1">
                <a:latin typeface="FangSong" panose="02010609060101010101" pitchFamily="49" charset="-122"/>
                <a:ea typeface="FangSong" panose="02010609060101010101" pitchFamily="49" charset="-122"/>
              </a:rPr>
              <a:t> 中加载自身之外，还有依赖应用、中间件</a:t>
            </a:r>
            <a:endParaRPr lang="en-US" altLang="zh-CN" sz="2000" b="1">
              <a:latin typeface="FangSong" panose="02010609060101010101" pitchFamily="49" charset="-122"/>
              <a:ea typeface="FangSong" panose="02010609060101010101" pitchFamily="49" charset="-122"/>
            </a:endParaRPr>
          </a:p>
        </p:txBody>
      </p:sp>
      <p:sp>
        <p:nvSpPr>
          <p:cNvPr id="3" name="矩形 2">
            <a:extLst>
              <a:ext uri="{FF2B5EF4-FFF2-40B4-BE49-F238E27FC236}">
                <a16:creationId xmlns:a16="http://schemas.microsoft.com/office/drawing/2014/main" id="{96932961-0E64-0343-A51C-D949F5A8AFED}"/>
              </a:ext>
            </a:extLst>
          </p:cNvPr>
          <p:cNvSpPr/>
          <p:nvPr/>
        </p:nvSpPr>
        <p:spPr>
          <a:xfrm>
            <a:off x="1292161" y="2498744"/>
            <a:ext cx="10428785" cy="1015663"/>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应用数据库迁移：既然是应用，就可能定义了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Admin </a:t>
            </a:r>
            <a:r>
              <a:rPr lang="zh-CN" altLang="en-US" sz="2000" b="1">
                <a:latin typeface="FangSong" panose="02010609060101010101" pitchFamily="49" charset="-122"/>
                <a:ea typeface="FangSong" panose="02010609060101010101" pitchFamily="49" charset="-122"/>
              </a:rPr>
              <a:t>应用在数据库迁移过程中只创建了一张 表：</a:t>
            </a:r>
            <a:r>
              <a:rPr lang="en-US" altLang="zh-CN" sz="2000" b="1">
                <a:latin typeface="FangSong" panose="02010609060101010101" pitchFamily="49" charset="-122"/>
                <a:ea typeface="FangSong" panose="02010609060101010101" pitchFamily="49" charset="-122"/>
              </a:rPr>
              <a:t>django_admin_log</a:t>
            </a:r>
            <a:r>
              <a:rPr lang="zh-CN" altLang="en-US" sz="2000" b="1">
                <a:latin typeface="FangSong" panose="02010609060101010101" pitchFamily="49" charset="-122"/>
                <a:ea typeface="FangSong" panose="02010609060101010101" pitchFamily="49" charset="-122"/>
              </a:rPr>
              <a:t>，用于记录通过在管理后台中完成的对 </a:t>
            </a:r>
            <a:r>
              <a:rPr lang="en-US" altLang="zh-CN" sz="2000" b="1">
                <a:latin typeface="FangSong" panose="02010609060101010101" pitchFamily="49" charset="-122"/>
                <a:ea typeface="FangSong" panose="02010609060101010101" pitchFamily="49" charset="-122"/>
              </a:rPr>
              <a:t>Model </a:t>
            </a:r>
            <a:r>
              <a:rPr lang="zh-CN" altLang="en-US" sz="2000" b="1">
                <a:latin typeface="FangSong" panose="02010609060101010101" pitchFamily="49" charset="-122"/>
                <a:ea typeface="FangSong" panose="02010609060101010101" pitchFamily="49" charset="-122"/>
              </a:rPr>
              <a:t>的添加、更改和删除操作。</a:t>
            </a:r>
            <a:endParaRPr lang="en-US" altLang="zh-CN" sz="2000" b="1">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1AF226E0-6A8C-8C4D-B93B-4AF30230F07C}"/>
              </a:ext>
            </a:extLst>
          </p:cNvPr>
          <p:cNvPicPr>
            <a:picLocks noChangeAspect="1"/>
          </p:cNvPicPr>
          <p:nvPr/>
        </p:nvPicPr>
        <p:blipFill>
          <a:blip r:embed="rId3"/>
          <a:stretch>
            <a:fillRect/>
          </a:stretch>
        </p:blipFill>
        <p:spPr>
          <a:xfrm>
            <a:off x="2892804" y="3732480"/>
            <a:ext cx="6804973" cy="2484500"/>
          </a:xfrm>
          <a:prstGeom prst="rect">
            <a:avLst/>
          </a:prstGeom>
        </p:spPr>
      </p:pic>
      <p:sp>
        <p:nvSpPr>
          <p:cNvPr id="16" name="文本框 15">
            <a:extLst>
              <a:ext uri="{FF2B5EF4-FFF2-40B4-BE49-F238E27FC236}">
                <a16:creationId xmlns:a16="http://schemas.microsoft.com/office/drawing/2014/main" id="{F762A3F8-5690-3E46-8AA3-A5A56CF3AB48}"/>
              </a:ext>
            </a:extLst>
          </p:cNvPr>
          <p:cNvSpPr txBox="1"/>
          <p:nvPr/>
        </p:nvSpPr>
        <p:spPr>
          <a:xfrm>
            <a:off x="4944807" y="6286012"/>
            <a:ext cx="2871299" cy="369332"/>
          </a:xfrm>
          <a:prstGeom prst="rect">
            <a:avLst/>
          </a:prstGeom>
          <a:noFill/>
        </p:spPr>
        <p:txBody>
          <a:bodyPr wrap="none" rtlCol="0">
            <a:spAutoFit/>
          </a:bodyPr>
          <a:lstStyle/>
          <a:p>
            <a:r>
              <a:rPr lang="en-US" altLang="zh-CN" b="1">
                <a:latin typeface="FangSong" panose="02010609060101010101" pitchFamily="49" charset="-122"/>
                <a:ea typeface="FangSong" panose="02010609060101010101" pitchFamily="49" charset="-122"/>
              </a:rPr>
              <a:t>django_admin_log</a:t>
            </a:r>
            <a:r>
              <a:rPr lang="zh-CN" altLang="en-US" b="1">
                <a:latin typeface="FangSong" panose="02010609060101010101" pitchFamily="49" charset="-122"/>
                <a:ea typeface="FangSong" panose="02010609060101010101" pitchFamily="49" charset="-122"/>
              </a:rPr>
              <a:t> 表结构</a:t>
            </a:r>
            <a:endParaRPr kumimoji="1" lang="zh-CN" altLang="en-US" b="1" i="1" dirty="0">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981243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将 </a:t>
            </a:r>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注册到管理后台</a:t>
            </a:r>
          </a:p>
        </p:txBody>
      </p:sp>
      <p:sp>
        <p:nvSpPr>
          <p:cNvPr id="15" name="文本框 14">
            <a:extLst>
              <a:ext uri="{FF2B5EF4-FFF2-40B4-BE49-F238E27FC236}">
                <a16:creationId xmlns:a16="http://schemas.microsoft.com/office/drawing/2014/main" id="{F2939A09-397D-DE49-A4FB-A42E18DE3CBE}"/>
              </a:ext>
            </a:extLst>
          </p:cNvPr>
          <p:cNvSpPr txBox="1"/>
          <p:nvPr/>
        </p:nvSpPr>
        <p:spPr>
          <a:xfrm>
            <a:off x="1562132" y="2255617"/>
            <a:ext cx="10289441" cy="1015663"/>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admin.py</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 manage </a:t>
            </a:r>
            <a:r>
              <a:rPr lang="zh-CN" altLang="en-US" sz="2000" b="1">
                <a:latin typeface="FangSong" panose="02010609060101010101" pitchFamily="49" charset="-122"/>
                <a:ea typeface="FangSong" panose="02010609060101010101" pitchFamily="49" charset="-122"/>
              </a:rPr>
              <a:t>的 </a:t>
            </a:r>
            <a:r>
              <a:rPr lang="en-US" altLang="zh-CN" sz="2000" b="1">
                <a:latin typeface="FangSong" panose="02010609060101010101" pitchFamily="49" charset="-122"/>
                <a:ea typeface="FangSong" panose="02010609060101010101" pitchFamily="49" charset="-122"/>
              </a:rPr>
              <a:t>startapp </a:t>
            </a:r>
            <a:r>
              <a:rPr lang="zh-CN" altLang="en-US" sz="2000" b="1">
                <a:latin typeface="FangSong" panose="02010609060101010101" pitchFamily="49" charset="-122"/>
                <a:ea typeface="FangSong" panose="02010609060101010101" pitchFamily="49" charset="-122"/>
              </a:rPr>
              <a:t>命令在创建 </a:t>
            </a:r>
            <a:r>
              <a:rPr lang="en-US" altLang="zh-CN" sz="2000" b="1">
                <a:latin typeface="FangSong" panose="02010609060101010101" pitchFamily="49" charset="-122"/>
                <a:ea typeface="FangSong" panose="02010609060101010101" pitchFamily="49" charset="-122"/>
              </a:rPr>
              <a:t>post </a:t>
            </a:r>
            <a:r>
              <a:rPr lang="zh-CN" altLang="en-US" sz="2000" b="1">
                <a:latin typeface="FangSong" panose="02010609060101010101" pitchFamily="49" charset="-122"/>
                <a:ea typeface="FangSong" panose="02010609060101010101" pitchFamily="49" charset="-122"/>
              </a:rPr>
              <a:t>应用的时候会自动的创建 </a:t>
            </a:r>
            <a:r>
              <a:rPr lang="en-US" altLang="zh-CN" sz="2000" b="1">
                <a:latin typeface="FangSong" panose="02010609060101010101" pitchFamily="49" charset="-122"/>
                <a:ea typeface="FangSong" panose="02010609060101010101" pitchFamily="49" charset="-122"/>
              </a:rPr>
              <a:t>admin.py </a:t>
            </a:r>
            <a:r>
              <a:rPr lang="zh-CN" altLang="en-US" sz="2000" b="1">
                <a:latin typeface="FangSong" panose="02010609060101010101" pitchFamily="49" charset="-122"/>
                <a:ea typeface="FangSong" panose="02010609060101010101" pitchFamily="49" charset="-122"/>
              </a:rPr>
              <a:t>文件，想要把自 定义的 </a:t>
            </a:r>
            <a:r>
              <a:rPr lang="en-US" altLang="zh-CN" sz="2000" b="1">
                <a:latin typeface="FangSong" panose="02010609060101010101" pitchFamily="49" charset="-122"/>
                <a:ea typeface="FangSong" panose="02010609060101010101" pitchFamily="49" charset="-122"/>
              </a:rPr>
              <a:t>Model </a:t>
            </a:r>
            <a:r>
              <a:rPr lang="zh-CN" altLang="en-US" sz="2000" b="1">
                <a:latin typeface="FangSong" panose="02010609060101010101" pitchFamily="49" charset="-122"/>
                <a:ea typeface="FangSong" panose="02010609060101010101" pitchFamily="49" charset="-122"/>
              </a:rPr>
              <a:t>注册到管理后台，就需要在这个文件中进行声明</a:t>
            </a:r>
            <a:endParaRPr lang="zh-CN"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A4410238-3F3E-3148-8C65-30CE801124D8}"/>
              </a:ext>
            </a:extLst>
          </p:cNvPr>
          <p:cNvSpPr txBox="1"/>
          <p:nvPr/>
        </p:nvSpPr>
        <p:spPr>
          <a:xfrm>
            <a:off x="849956" y="116006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实现 </a:t>
            </a:r>
            <a:r>
              <a:rPr lang="en-US" altLang="zh-CN" sz="2400" b="1">
                <a:latin typeface="FangSong" panose="02010609060101010101" pitchFamily="49" charset="-122"/>
                <a:ea typeface="FangSong" panose="02010609060101010101" pitchFamily="49" charset="-122"/>
              </a:rPr>
              <a:t>Model</a:t>
            </a:r>
            <a:r>
              <a:rPr lang="zh-CN" altLang="en-US" sz="2400" b="1">
                <a:latin typeface="FangSong" panose="02010609060101010101" pitchFamily="49" charset="-122"/>
                <a:ea typeface="FangSong" panose="02010609060101010101" pitchFamily="49" charset="-122"/>
              </a:rPr>
              <a:t> 的注册</a:t>
            </a:r>
            <a:endParaRPr lang="en-US" altLang="zh-CN" sz="2400" b="1">
              <a:latin typeface="FangSong" panose="02010609060101010101" pitchFamily="49" charset="-122"/>
              <a:ea typeface="FangSong" panose="02010609060101010101" pitchFamily="49" charset="-122"/>
            </a:endParaRPr>
          </a:p>
        </p:txBody>
      </p:sp>
      <p:sp>
        <p:nvSpPr>
          <p:cNvPr id="9" name="文本框 8">
            <a:extLst>
              <a:ext uri="{FF2B5EF4-FFF2-40B4-BE49-F238E27FC236}">
                <a16:creationId xmlns:a16="http://schemas.microsoft.com/office/drawing/2014/main" id="{D06E1FFB-418C-064E-9594-3C55AE86F1D3}"/>
              </a:ext>
            </a:extLst>
          </p:cNvPr>
          <p:cNvSpPr txBox="1"/>
          <p:nvPr/>
        </p:nvSpPr>
        <p:spPr>
          <a:xfrm>
            <a:off x="1114031" y="1757710"/>
            <a:ext cx="8379683"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需要注册的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Topic</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Comment</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post</a:t>
            </a:r>
            <a:r>
              <a:rPr lang="zh-CN" altLang="en-US" sz="2000" b="1">
                <a:latin typeface="FangSong" panose="02010609060101010101" pitchFamily="49" charset="-122"/>
                <a:ea typeface="FangSong" panose="02010609060101010101" pitchFamily="49" charset="-122"/>
              </a:rPr>
              <a:t> 应用中定义的）</a:t>
            </a:r>
            <a:endParaRPr lang="en-US" altLang="zh-CN" sz="2000" b="1">
              <a:latin typeface="FangSong" panose="02010609060101010101" pitchFamily="49" charset="-122"/>
              <a:ea typeface="FangSong" panose="02010609060101010101" pitchFamily="49" charset="-122"/>
            </a:endParaRPr>
          </a:p>
        </p:txBody>
      </p:sp>
      <p:sp>
        <p:nvSpPr>
          <p:cNvPr id="20" name="文本框 19">
            <a:extLst>
              <a:ext uri="{FF2B5EF4-FFF2-40B4-BE49-F238E27FC236}">
                <a16:creationId xmlns:a16="http://schemas.microsoft.com/office/drawing/2014/main" id="{6EE4FB0D-701F-9749-A4F6-68295C174C5D}"/>
              </a:ext>
            </a:extLst>
          </p:cNvPr>
          <p:cNvSpPr txBox="1"/>
          <p:nvPr/>
        </p:nvSpPr>
        <p:spPr>
          <a:xfrm>
            <a:off x="1562132" y="4058697"/>
            <a:ext cx="7579583" cy="400110"/>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在管理后台中显示的名称：可以通过 </a:t>
            </a:r>
            <a:r>
              <a:rPr lang="en-US" altLang="zh-CN" sz="2000" b="1">
                <a:latin typeface="FangSong" panose="02010609060101010101" pitchFamily="49" charset="-122"/>
                <a:ea typeface="FangSong" panose="02010609060101010101" pitchFamily="49" charset="-122"/>
              </a:rPr>
              <a:t>Meta</a:t>
            </a:r>
            <a:r>
              <a:rPr lang="zh-CN" altLang="en-US" sz="2000" b="1">
                <a:latin typeface="FangSong" panose="02010609060101010101" pitchFamily="49" charset="-122"/>
                <a:ea typeface="FangSong" panose="02010609060101010101" pitchFamily="49" charset="-122"/>
              </a:rPr>
              <a:t> 元数据指定</a:t>
            </a:r>
            <a:endParaRPr lang="zh-CN" altLang="zh-CN" sz="20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3555A136-3115-4042-B682-E19DFDC62832}"/>
              </a:ext>
            </a:extLst>
          </p:cNvPr>
          <p:cNvSpPr txBox="1"/>
          <p:nvPr/>
        </p:nvSpPr>
        <p:spPr>
          <a:xfrm>
            <a:off x="2561727" y="3043034"/>
            <a:ext cx="6024133" cy="1015663"/>
          </a:xfrm>
          <a:prstGeom prst="rect">
            <a:avLst/>
          </a:prstGeom>
          <a:noFill/>
        </p:spPr>
        <p:txBody>
          <a:bodyPr wrap="square" rtlCol="0">
            <a:spAutoFit/>
          </a:bodyPr>
          <a:lstStyle/>
          <a:p>
            <a:r>
              <a:rPr lang="en-US" altLang="zh-CN" sz="2000" b="1">
                <a:latin typeface="FangSong" panose="02010609060101010101" pitchFamily="49" charset="-122"/>
                <a:ea typeface="FangSong" panose="02010609060101010101" pitchFamily="49" charset="-122"/>
              </a:rPr>
              <a:t>from django.contrib import admin </a:t>
            </a:r>
          </a:p>
          <a:p>
            <a:r>
              <a:rPr lang="en-US" altLang="zh-CN" sz="2000" b="1">
                <a:latin typeface="FangSong" panose="02010609060101010101" pitchFamily="49" charset="-122"/>
                <a:ea typeface="FangSong" panose="02010609060101010101" pitchFamily="49" charset="-122"/>
              </a:rPr>
              <a:t>from post.models import Topic, Comment </a:t>
            </a:r>
          </a:p>
          <a:p>
            <a:r>
              <a:rPr lang="en-US" altLang="zh-CN" sz="2000" b="1">
                <a:latin typeface="FangSong" panose="02010609060101010101" pitchFamily="49" charset="-122"/>
                <a:ea typeface="FangSong" panose="02010609060101010101" pitchFamily="49" charset="-122"/>
              </a:rPr>
              <a:t>admin.site.register([Topic, Comment])</a:t>
            </a:r>
          </a:p>
        </p:txBody>
      </p:sp>
      <p:pic>
        <p:nvPicPr>
          <p:cNvPr id="6" name="图片 5">
            <a:extLst>
              <a:ext uri="{FF2B5EF4-FFF2-40B4-BE49-F238E27FC236}">
                <a16:creationId xmlns:a16="http://schemas.microsoft.com/office/drawing/2014/main" id="{F606A445-20D5-394F-BAE9-08DA8A0F7BFD}"/>
              </a:ext>
            </a:extLst>
          </p:cNvPr>
          <p:cNvPicPr>
            <a:picLocks noChangeAspect="1"/>
          </p:cNvPicPr>
          <p:nvPr/>
        </p:nvPicPr>
        <p:blipFill>
          <a:blip r:embed="rId3"/>
          <a:stretch>
            <a:fillRect/>
          </a:stretch>
        </p:blipFill>
        <p:spPr>
          <a:xfrm>
            <a:off x="3013217" y="4536661"/>
            <a:ext cx="5121151" cy="1813917"/>
          </a:xfrm>
          <a:prstGeom prst="rect">
            <a:avLst/>
          </a:prstGeom>
        </p:spPr>
      </p:pic>
      <p:sp>
        <p:nvSpPr>
          <p:cNvPr id="7" name="矩形 6">
            <a:extLst>
              <a:ext uri="{FF2B5EF4-FFF2-40B4-BE49-F238E27FC236}">
                <a16:creationId xmlns:a16="http://schemas.microsoft.com/office/drawing/2014/main" id="{97DC001C-7E40-EB4B-9C24-1C51BA363623}"/>
              </a:ext>
            </a:extLst>
          </p:cNvPr>
          <p:cNvSpPr/>
          <p:nvPr/>
        </p:nvSpPr>
        <p:spPr>
          <a:xfrm>
            <a:off x="4177416" y="6378210"/>
            <a:ext cx="3158237" cy="400110"/>
          </a:xfrm>
          <a:prstGeom prst="rect">
            <a:avLst/>
          </a:prstGeom>
        </p:spPr>
        <p:txBody>
          <a:bodyPr wrap="none">
            <a:spAutoFit/>
          </a:bodyPr>
          <a:lstStyle/>
          <a:p>
            <a:r>
              <a:rPr lang="zh-CN" altLang="en-US" sz="2000" b="1">
                <a:latin typeface="FangSong" panose="02010609060101010101" pitchFamily="49" charset="-122"/>
                <a:ea typeface="FangSong" panose="02010609060101010101" pitchFamily="49" charset="-122"/>
              </a:rPr>
              <a:t>自定义 Model 显示的名称</a:t>
            </a:r>
          </a:p>
        </p:txBody>
      </p:sp>
    </p:spTree>
    <p:extLst>
      <p:ext uri="{BB962C8B-B14F-4D97-AF65-F5344CB8AC3E}">
        <p14:creationId xmlns:p14="http://schemas.microsoft.com/office/powerpoint/2010/main" val="1838173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使用管理后台操作 </a:t>
            </a:r>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对象实例</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671827" y="93072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管理后台中的基本操作</a:t>
            </a:r>
            <a:endParaRPr lang="en-US" altLang="zh-CN" sz="24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888401" y="1415317"/>
            <a:ext cx="7581900"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ChangeList</a:t>
            </a:r>
            <a:r>
              <a:rPr lang="zh-CN" altLang="en-US" sz="2000" b="1">
                <a:latin typeface="FangSong" panose="02010609060101010101" pitchFamily="49" charset="-122"/>
                <a:ea typeface="FangSong" panose="02010609060101010101" pitchFamily="49" charset="-122"/>
              </a:rPr>
              <a:t>：管理后台中列出的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对象实例的页面</a:t>
            </a:r>
            <a:endParaRPr lang="en-US" altLang="zh-CN" sz="2000"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0397C8D6-B8EE-B84D-8EB8-74413752ACB1}"/>
              </a:ext>
            </a:extLst>
          </p:cNvPr>
          <p:cNvPicPr>
            <a:picLocks noChangeAspect="1"/>
          </p:cNvPicPr>
          <p:nvPr/>
        </p:nvPicPr>
        <p:blipFill>
          <a:blip r:embed="rId3"/>
          <a:stretch>
            <a:fillRect/>
          </a:stretch>
        </p:blipFill>
        <p:spPr>
          <a:xfrm>
            <a:off x="1615987" y="2021060"/>
            <a:ext cx="8988675" cy="2341964"/>
          </a:xfrm>
          <a:prstGeom prst="rect">
            <a:avLst/>
          </a:prstGeom>
        </p:spPr>
      </p:pic>
      <p:sp>
        <p:nvSpPr>
          <p:cNvPr id="12" name="矩形 11">
            <a:extLst>
              <a:ext uri="{FF2B5EF4-FFF2-40B4-BE49-F238E27FC236}">
                <a16:creationId xmlns:a16="http://schemas.microsoft.com/office/drawing/2014/main" id="{58F2CE5F-EBF7-224A-B1E4-0087362F1866}"/>
              </a:ext>
            </a:extLst>
          </p:cNvPr>
          <p:cNvSpPr/>
          <p:nvPr/>
        </p:nvSpPr>
        <p:spPr>
          <a:xfrm>
            <a:off x="4462278" y="4363024"/>
            <a:ext cx="3296095" cy="400110"/>
          </a:xfrm>
          <a:prstGeom prst="rect">
            <a:avLst/>
          </a:prstGeom>
        </p:spPr>
        <p:txBody>
          <a:bodyPr wrap="none">
            <a:spAutoFit/>
          </a:bodyPr>
          <a:lstStyle/>
          <a:p>
            <a:r>
              <a:rPr lang="en-US" altLang="zh-CN" sz="2000" b="1">
                <a:latin typeface="FangSong" panose="02010609060101010101" pitchFamily="49" charset="-122"/>
                <a:ea typeface="FangSong" panose="02010609060101010101" pitchFamily="49" charset="-122"/>
              </a:rPr>
              <a:t>Topic </a:t>
            </a:r>
            <a:r>
              <a:rPr lang="zh-CN" altLang="en-US" sz="2000" b="1">
                <a:latin typeface="FangSong" panose="02010609060101010101" pitchFamily="49" charset="-122"/>
                <a:ea typeface="FangSong" panose="02010609060101010101" pitchFamily="49" charset="-122"/>
              </a:rPr>
              <a:t>的 </a:t>
            </a:r>
            <a:r>
              <a:rPr lang="en-US" altLang="zh-CN" sz="2000" b="1">
                <a:latin typeface="FangSong" panose="02010609060101010101" pitchFamily="49" charset="-122"/>
                <a:ea typeface="FangSong" panose="02010609060101010101" pitchFamily="49" charset="-122"/>
              </a:rPr>
              <a:t>ChangeList </a:t>
            </a:r>
            <a:r>
              <a:rPr lang="zh-CN" altLang="en-US" sz="2000" b="1">
                <a:latin typeface="FangSong" panose="02010609060101010101" pitchFamily="49" charset="-122"/>
                <a:ea typeface="FangSong" panose="02010609060101010101" pitchFamily="49" charset="-122"/>
              </a:rPr>
              <a:t>页面</a:t>
            </a:r>
          </a:p>
        </p:txBody>
      </p:sp>
      <p:sp>
        <p:nvSpPr>
          <p:cNvPr id="15" name="矩形 14">
            <a:extLst>
              <a:ext uri="{FF2B5EF4-FFF2-40B4-BE49-F238E27FC236}">
                <a16:creationId xmlns:a16="http://schemas.microsoft.com/office/drawing/2014/main" id="{B8C89FDF-473E-7C46-9370-CC30E07E7CF4}"/>
              </a:ext>
            </a:extLst>
          </p:cNvPr>
          <p:cNvSpPr/>
          <p:nvPr/>
        </p:nvSpPr>
        <p:spPr>
          <a:xfrm>
            <a:off x="671827" y="4966143"/>
            <a:ext cx="11262874" cy="1569660"/>
          </a:xfrm>
          <a:prstGeom prst="rect">
            <a:avLst/>
          </a:prstGeom>
        </p:spPr>
        <p:txBody>
          <a:bodyPr wrap="square">
            <a:spAutoFit/>
          </a:bodyPr>
          <a:lstStyle/>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动作工具栏：常被用于对实例对象的批处理操作，目前只有一个动作可以使用： “删除所选的话题”，勾选实例，点击执行，可以将其从数据表中删除。</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实例对象列表：这里会展示 </a:t>
            </a:r>
            <a:r>
              <a:rPr lang="en-US" altLang="zh-CN" sz="1600" b="1">
                <a:latin typeface="FangSong" panose="02010609060101010101" pitchFamily="49" charset="-122"/>
                <a:ea typeface="FangSong" panose="02010609060101010101" pitchFamily="49" charset="-122"/>
              </a:rPr>
              <a:t>Topic </a:t>
            </a:r>
            <a:r>
              <a:rPr lang="zh-CN" altLang="en-US" sz="1600" b="1">
                <a:latin typeface="FangSong" panose="02010609060101010101" pitchFamily="49" charset="-122"/>
                <a:ea typeface="FangSong" panose="02010609060101010101" pitchFamily="49" charset="-122"/>
              </a:rPr>
              <a:t>对应数据表的数据记录，数据记录的 名称取自 </a:t>
            </a:r>
            <a:r>
              <a:rPr lang="en-US" altLang="zh-CN" sz="1600" b="1">
                <a:latin typeface="FangSong" panose="02010609060101010101" pitchFamily="49" charset="-122"/>
                <a:ea typeface="FangSong" panose="02010609060101010101" pitchFamily="49" charset="-122"/>
              </a:rPr>
              <a:t>__str__ </a:t>
            </a:r>
            <a:r>
              <a:rPr lang="zh-CN" altLang="en-US" sz="1600" b="1">
                <a:latin typeface="FangSong" panose="02010609060101010101" pitchFamily="49" charset="-122"/>
                <a:ea typeface="FangSong" panose="02010609060101010101" pitchFamily="49" charset="-122"/>
              </a:rPr>
              <a:t>函数的返回值。</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实例对象总数：位于实例列表的下方（如图中显示的“</a:t>
            </a:r>
            <a:r>
              <a:rPr lang="en-US" altLang="zh-CN" sz="1600" b="1">
                <a:latin typeface="FangSong" panose="02010609060101010101" pitchFamily="49" charset="-122"/>
                <a:ea typeface="FangSong" panose="02010609060101010101" pitchFamily="49" charset="-122"/>
              </a:rPr>
              <a:t>3 </a:t>
            </a:r>
            <a:r>
              <a:rPr lang="zh-CN" altLang="en-US" sz="1600" b="1">
                <a:latin typeface="FangSong" panose="02010609060101010101" pitchFamily="49" charset="-122"/>
                <a:ea typeface="FangSong" panose="02010609060101010101" pitchFamily="49" charset="-122"/>
              </a:rPr>
              <a:t>话题”），</a:t>
            </a:r>
            <a:r>
              <a:rPr lang="en-US" altLang="zh-CN" sz="1600" b="1">
                <a:latin typeface="FangSong" panose="02010609060101010101" pitchFamily="49" charset="-122"/>
                <a:ea typeface="FangSong" panose="02010609060101010101" pitchFamily="49" charset="-122"/>
              </a:rPr>
              <a:t>Django </a:t>
            </a:r>
            <a:r>
              <a:rPr lang="zh-CN" altLang="en-US" sz="1600" b="1">
                <a:latin typeface="FangSong" panose="02010609060101010101" pitchFamily="49" charset="-122"/>
                <a:ea typeface="FangSong" panose="02010609060101010101" pitchFamily="49" charset="-122"/>
              </a:rPr>
              <a:t>会使用 </a:t>
            </a:r>
            <a:r>
              <a:rPr lang="en-US" altLang="zh-CN" sz="1600" b="1">
                <a:latin typeface="FangSong" panose="02010609060101010101" pitchFamily="49" charset="-122"/>
                <a:ea typeface="FangSong" panose="02010609060101010101" pitchFamily="49" charset="-122"/>
              </a:rPr>
              <a:t>SELECT COUNT(*) </a:t>
            </a:r>
            <a:r>
              <a:rPr lang="zh-CN" altLang="en-US" sz="1600" b="1">
                <a:latin typeface="FangSong" panose="02010609060101010101" pitchFamily="49" charset="-122"/>
                <a:ea typeface="FangSong" panose="02010609060101010101" pitchFamily="49" charset="-122"/>
              </a:rPr>
              <a:t>的方式获取记录总数。</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增加 </a:t>
            </a: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实例对象：位于页面的右上角，点击按钮即可跳转到 </a:t>
            </a: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的添加 页面。</a:t>
            </a:r>
          </a:p>
        </p:txBody>
      </p:sp>
    </p:spTree>
    <p:extLst>
      <p:ext uri="{BB962C8B-B14F-4D97-AF65-F5344CB8AC3E}">
        <p14:creationId xmlns:p14="http://schemas.microsoft.com/office/powerpoint/2010/main" val="3453849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使用管理后台操作 </a:t>
            </a:r>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对象实例</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659952" y="1039283"/>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管理后台中的基本操作</a:t>
            </a:r>
            <a:endParaRPr lang="en-US" altLang="zh-CN" sz="2400" b="1">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64BF62BC-D3B2-FF41-9A54-860BF187FEA2}"/>
              </a:ext>
            </a:extLst>
          </p:cNvPr>
          <p:cNvSpPr/>
          <p:nvPr/>
        </p:nvSpPr>
        <p:spPr>
          <a:xfrm>
            <a:off x="986540" y="1548448"/>
            <a:ext cx="6296917" cy="400110"/>
          </a:xfrm>
          <a:prstGeom prst="rect">
            <a:avLst/>
          </a:prstGeom>
        </p:spPr>
        <p:txBody>
          <a:bodyPr wrap="non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ChangeForm</a:t>
            </a:r>
            <a:r>
              <a:rPr lang="zh-CN" altLang="en-US" sz="2000" b="1">
                <a:latin typeface="FangSong" panose="02010609060101010101" pitchFamily="49" charset="-122"/>
                <a:ea typeface="FangSong" panose="02010609060101010101" pitchFamily="49" charset="-122"/>
              </a:rPr>
              <a:t>：可以实现编辑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对象的页面</a:t>
            </a:r>
            <a:endParaRPr lang="en-US" altLang="zh-CN" sz="2000" b="1">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CD1E46FF-992A-964B-9FB0-21C67ADD4BC4}"/>
              </a:ext>
            </a:extLst>
          </p:cNvPr>
          <p:cNvPicPr>
            <a:picLocks noChangeAspect="1"/>
          </p:cNvPicPr>
          <p:nvPr/>
        </p:nvPicPr>
        <p:blipFill>
          <a:blip r:embed="rId3"/>
          <a:stretch>
            <a:fillRect/>
          </a:stretch>
        </p:blipFill>
        <p:spPr>
          <a:xfrm>
            <a:off x="180740" y="2238377"/>
            <a:ext cx="6662660" cy="3551930"/>
          </a:xfrm>
          <a:prstGeom prst="rect">
            <a:avLst/>
          </a:prstGeom>
        </p:spPr>
      </p:pic>
      <p:sp>
        <p:nvSpPr>
          <p:cNvPr id="9" name="矩形 8">
            <a:extLst>
              <a:ext uri="{FF2B5EF4-FFF2-40B4-BE49-F238E27FC236}">
                <a16:creationId xmlns:a16="http://schemas.microsoft.com/office/drawing/2014/main" id="{E993E470-9E52-8147-A6F2-CB9698CFF665}"/>
              </a:ext>
            </a:extLst>
          </p:cNvPr>
          <p:cNvSpPr/>
          <p:nvPr/>
        </p:nvSpPr>
        <p:spPr>
          <a:xfrm>
            <a:off x="1864022" y="5860780"/>
            <a:ext cx="3296095" cy="400110"/>
          </a:xfrm>
          <a:prstGeom prst="rect">
            <a:avLst/>
          </a:prstGeom>
        </p:spPr>
        <p:txBody>
          <a:bodyPr wrap="none">
            <a:spAutoFit/>
          </a:bodyPr>
          <a:lstStyle/>
          <a:p>
            <a:r>
              <a:rPr lang="en-US" altLang="zh-CN" sz="2000" b="1">
                <a:latin typeface="FangSong" panose="02010609060101010101" pitchFamily="49" charset="-122"/>
                <a:ea typeface="FangSong" panose="02010609060101010101" pitchFamily="49" charset="-122"/>
              </a:rPr>
              <a:t>Topic </a:t>
            </a:r>
            <a:r>
              <a:rPr lang="zh-CN" altLang="en-US" sz="2000" b="1">
                <a:latin typeface="FangSong" panose="02010609060101010101" pitchFamily="49" charset="-122"/>
                <a:ea typeface="FangSong" panose="02010609060101010101" pitchFamily="49" charset="-122"/>
              </a:rPr>
              <a:t>的 </a:t>
            </a:r>
            <a:r>
              <a:rPr lang="en-US" altLang="zh-CN" sz="2000" b="1">
                <a:latin typeface="FangSong" panose="02010609060101010101" pitchFamily="49" charset="-122"/>
                <a:ea typeface="FangSong" panose="02010609060101010101" pitchFamily="49" charset="-122"/>
              </a:rPr>
              <a:t>ChangeForm </a:t>
            </a:r>
            <a:r>
              <a:rPr lang="zh-CN" altLang="en-US" sz="2000" b="1">
                <a:latin typeface="FangSong" panose="02010609060101010101" pitchFamily="49" charset="-122"/>
                <a:ea typeface="FangSong" panose="02010609060101010101" pitchFamily="49" charset="-122"/>
              </a:rPr>
              <a:t>页面</a:t>
            </a:r>
          </a:p>
        </p:txBody>
      </p:sp>
      <p:sp>
        <p:nvSpPr>
          <p:cNvPr id="10" name="矩形 9">
            <a:extLst>
              <a:ext uri="{FF2B5EF4-FFF2-40B4-BE49-F238E27FC236}">
                <a16:creationId xmlns:a16="http://schemas.microsoft.com/office/drawing/2014/main" id="{4A84746E-67D7-6F4C-B939-AF24814CD405}"/>
              </a:ext>
            </a:extLst>
          </p:cNvPr>
          <p:cNvSpPr/>
          <p:nvPr/>
        </p:nvSpPr>
        <p:spPr>
          <a:xfrm>
            <a:off x="7006038" y="2238377"/>
            <a:ext cx="5138462" cy="3785652"/>
          </a:xfrm>
          <a:prstGeom prst="rect">
            <a:avLst/>
          </a:prstGeom>
        </p:spPr>
        <p:txBody>
          <a:bodyPr wrap="square">
            <a:spAutoFit/>
          </a:bodyPr>
          <a:lstStyle/>
          <a:p>
            <a:r>
              <a:rPr lang="zh-CN" altLang="en-US" sz="1600" b="1">
                <a:latin typeface="FangSong" panose="02010609060101010101" pitchFamily="49" charset="-122"/>
                <a:ea typeface="FangSong" panose="02010609060101010101" pitchFamily="49" charset="-122"/>
              </a:rPr>
              <a:t>对于 </a:t>
            </a:r>
            <a:r>
              <a:rPr lang="en-US" altLang="zh-CN" sz="1600" b="1">
                <a:latin typeface="FangSong" panose="02010609060101010101" pitchFamily="49" charset="-122"/>
                <a:ea typeface="FangSong" panose="02010609060101010101" pitchFamily="49" charset="-122"/>
              </a:rPr>
              <a:t>ChangeForm </a:t>
            </a:r>
            <a:r>
              <a:rPr lang="zh-CN" altLang="en-US" sz="1600" b="1">
                <a:latin typeface="FangSong" panose="02010609060101010101" pitchFamily="49" charset="-122"/>
                <a:ea typeface="FangSong" panose="02010609060101010101" pitchFamily="49" charset="-122"/>
              </a:rPr>
              <a:t>页面，需要知道它的一些重要特性：</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字段展示的顺序与在 </a:t>
            </a: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中定义的顺序相同，但是需要注意，主键和不可编辑的字段不会显示。</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字段展示的控件由字段类型决定，例如字符类型的 </a:t>
            </a:r>
            <a:r>
              <a:rPr lang="en-US" altLang="zh-CN" sz="1600" b="1">
                <a:latin typeface="FangSong" panose="02010609060101010101" pitchFamily="49" charset="-122"/>
                <a:ea typeface="FangSong" panose="02010609060101010101" pitchFamily="49" charset="-122"/>
              </a:rPr>
              <a:t>title </a:t>
            </a:r>
            <a:r>
              <a:rPr lang="zh-CN" altLang="en-US" sz="1600" b="1">
                <a:latin typeface="FangSong" panose="02010609060101010101" pitchFamily="49" charset="-122"/>
                <a:ea typeface="FangSong" panose="02010609060101010101" pitchFamily="49" charset="-122"/>
              </a:rPr>
              <a:t>用文本框展示、布尔类 型的 </a:t>
            </a:r>
            <a:r>
              <a:rPr lang="en-US" altLang="zh-CN" sz="1600" b="1">
                <a:latin typeface="FangSong" panose="02010609060101010101" pitchFamily="49" charset="-122"/>
                <a:ea typeface="FangSong" panose="02010609060101010101" pitchFamily="49" charset="-122"/>
              </a:rPr>
              <a:t>is_online </a:t>
            </a:r>
            <a:r>
              <a:rPr lang="zh-CN" altLang="en-US" sz="1600" b="1">
                <a:latin typeface="FangSong" panose="02010609060101010101" pitchFamily="49" charset="-122"/>
                <a:ea typeface="FangSong" panose="02010609060101010101" pitchFamily="49" charset="-122"/>
              </a:rPr>
              <a:t>用复选框展示等等。</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字段下方的文字提示由字段定义的 </a:t>
            </a:r>
            <a:r>
              <a:rPr lang="en-US" altLang="zh-CN" sz="1600" b="1">
                <a:latin typeface="FangSong" panose="02010609060101010101" pitchFamily="49" charset="-122"/>
                <a:ea typeface="FangSong" panose="02010609060101010101" pitchFamily="49" charset="-122"/>
              </a:rPr>
              <a:t>help_text </a:t>
            </a:r>
            <a:r>
              <a:rPr lang="zh-CN" altLang="en-US" sz="1600" b="1">
                <a:latin typeface="FangSong" panose="02010609060101010101" pitchFamily="49" charset="-122"/>
                <a:ea typeface="FangSong" panose="02010609060101010101" pitchFamily="49" charset="-122"/>
              </a:rPr>
              <a:t>参数指定，例如 </a:t>
            </a:r>
            <a:r>
              <a:rPr lang="en-US" altLang="zh-CN" sz="1600" b="1">
                <a:latin typeface="FangSong" panose="02010609060101010101" pitchFamily="49" charset="-122"/>
                <a:ea typeface="FangSong" panose="02010609060101010101" pitchFamily="49" charset="-122"/>
              </a:rPr>
              <a:t>title </a:t>
            </a:r>
            <a:r>
              <a:rPr lang="zh-CN" altLang="en-US" sz="1600" b="1">
                <a:latin typeface="FangSong" panose="02010609060101010101" pitchFamily="49" charset="-122"/>
                <a:ea typeface="FangSong" panose="02010609060101010101" pitchFamily="49" charset="-122"/>
              </a:rPr>
              <a:t>字段显示的 “话题标题”。</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对字段的修改内容如果不合法，页面会给出错误提示。</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页面最下方的按钮实现字面意思的功能，对于删除操作需要注意，级联删除的特性可能会导致其他 </a:t>
            </a:r>
            <a:r>
              <a:rPr lang="en-US" altLang="zh-CN" sz="1600" b="1">
                <a:latin typeface="FangSong" panose="02010609060101010101" pitchFamily="49" charset="-122"/>
                <a:ea typeface="FangSong" panose="02010609060101010101" pitchFamily="49" charset="-122"/>
              </a:rPr>
              <a:t>Model </a:t>
            </a:r>
            <a:r>
              <a:rPr lang="zh-CN" altLang="en-US" sz="1600" b="1">
                <a:latin typeface="FangSong" panose="02010609060101010101" pitchFamily="49" charset="-122"/>
                <a:ea typeface="FangSong" panose="02010609060101010101" pitchFamily="49" charset="-122"/>
              </a:rPr>
              <a:t>对象实例被删除。</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sz="1600" b="1">
                <a:latin typeface="FangSong" panose="02010609060101010101" pitchFamily="49" charset="-122"/>
                <a:ea typeface="FangSong" panose="02010609060101010101" pitchFamily="49" charset="-122"/>
              </a:rPr>
              <a:t>右上角的历史按钮可以查看从当前管理页面操作当前实例对象的记录。</a:t>
            </a:r>
          </a:p>
        </p:txBody>
      </p:sp>
    </p:spTree>
    <p:extLst>
      <p:ext uri="{BB962C8B-B14F-4D97-AF65-F5344CB8AC3E}">
        <p14:creationId xmlns:p14="http://schemas.microsoft.com/office/powerpoint/2010/main" val="203295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3"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的产生背景</a:t>
            </a:r>
            <a:endParaRPr kumimoji="1" lang="en-US" altLang="zh-CN" sz="3600" b="1">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701660B0-44A4-3841-8E9D-51E771741D4F}"/>
              </a:ext>
            </a:extLst>
          </p:cNvPr>
          <p:cNvSpPr/>
          <p:nvPr/>
        </p:nvSpPr>
        <p:spPr>
          <a:xfrm>
            <a:off x="775251" y="1274484"/>
            <a:ext cx="10611017" cy="461665"/>
          </a:xfrm>
          <a:prstGeom prst="rect">
            <a:avLst/>
          </a:prstGeom>
        </p:spPr>
        <p:txBody>
          <a:bodyPr wrap="square">
            <a:spAutoFit/>
          </a:bodyPr>
          <a:lstStyle/>
          <a:p>
            <a:pPr marL="342900" indent="-342900">
              <a:buFont typeface="Wingdings" pitchFamily="2" charset="2"/>
              <a:buChar char="l"/>
            </a:pPr>
            <a:r>
              <a:rPr kumimoji="1" lang="en-US" altLang="zh-CN" sz="2400" b="1">
                <a:latin typeface="FangSong" panose="02010609060101010101" pitchFamily="49" charset="-122"/>
                <a:ea typeface="FangSong" panose="02010609060101010101" pitchFamily="49" charset="-122"/>
              </a:rPr>
              <a:t>Django</a:t>
            </a:r>
            <a:r>
              <a:rPr kumimoji="1" lang="zh-CN" altLang="en-US" sz="2400" b="1">
                <a:latin typeface="FangSong" panose="02010609060101010101" pitchFamily="49" charset="-122"/>
                <a:ea typeface="FangSong" panose="02010609060101010101" pitchFamily="49" charset="-122"/>
              </a:rPr>
              <a:t> 的版本发布过程</a:t>
            </a:r>
          </a:p>
        </p:txBody>
      </p:sp>
      <p:graphicFrame>
        <p:nvGraphicFramePr>
          <p:cNvPr id="14" name="表格 13">
            <a:extLst>
              <a:ext uri="{FF2B5EF4-FFF2-40B4-BE49-F238E27FC236}">
                <a16:creationId xmlns:a16="http://schemas.microsoft.com/office/drawing/2014/main" id="{7A0B7BC5-F30E-9542-B865-CB6236E1B062}"/>
              </a:ext>
            </a:extLst>
          </p:cNvPr>
          <p:cNvGraphicFramePr>
            <a:graphicFrameLocks noGrp="1"/>
          </p:cNvGraphicFramePr>
          <p:nvPr>
            <p:extLst>
              <p:ext uri="{D42A27DB-BD31-4B8C-83A1-F6EECF244321}">
                <p14:modId xmlns:p14="http://schemas.microsoft.com/office/powerpoint/2010/main" val="2136015718"/>
              </p:ext>
            </p:extLst>
          </p:nvPr>
        </p:nvGraphicFramePr>
        <p:xfrm>
          <a:off x="775250" y="2027823"/>
          <a:ext cx="10611018" cy="2565400"/>
        </p:xfrm>
        <a:graphic>
          <a:graphicData uri="http://schemas.openxmlformats.org/drawingml/2006/table">
            <a:tbl>
              <a:tblPr firstRow="1" bandRow="1">
                <a:tableStyleId>{9D7B26C5-4107-4FEC-AEDC-1716B250A1EF}</a:tableStyleId>
              </a:tblPr>
              <a:tblGrid>
                <a:gridCol w="2475949">
                  <a:extLst>
                    <a:ext uri="{9D8B030D-6E8A-4147-A177-3AD203B41FA5}">
                      <a16:colId xmlns:a16="http://schemas.microsoft.com/office/drawing/2014/main" val="168163111"/>
                    </a:ext>
                  </a:extLst>
                </a:gridCol>
                <a:gridCol w="8135069">
                  <a:extLst>
                    <a:ext uri="{9D8B030D-6E8A-4147-A177-3AD203B41FA5}">
                      <a16:colId xmlns:a16="http://schemas.microsoft.com/office/drawing/2014/main" val="1402941004"/>
                    </a:ext>
                  </a:extLst>
                </a:gridCol>
              </a:tblGrid>
              <a:tr h="370840">
                <a:tc>
                  <a:txBody>
                    <a:bodyPr/>
                    <a:lstStyle/>
                    <a:p>
                      <a:pPr algn="ctr"/>
                      <a:r>
                        <a:rPr lang="zh-CN" altLang="en-US" b="1">
                          <a:latin typeface="FangSong" panose="02010609060101010101" pitchFamily="49" charset="-122"/>
                          <a:ea typeface="FangSong" panose="02010609060101010101" pitchFamily="49" charset="-122"/>
                        </a:rPr>
                        <a:t>版本类型</a:t>
                      </a:r>
                    </a:p>
                  </a:txBody>
                  <a:tcPr/>
                </a:tc>
                <a:tc>
                  <a:txBody>
                    <a:bodyPr/>
                    <a:lstStyle/>
                    <a:p>
                      <a:pPr algn="ctr"/>
                      <a:r>
                        <a:rPr lang="zh-CN" altLang="en-US" b="1">
                          <a:latin typeface="FangSong" panose="02010609060101010101" pitchFamily="49" charset="-122"/>
                          <a:ea typeface="FangSong" panose="02010609060101010101" pitchFamily="49" charset="-122"/>
                        </a:rPr>
                        <a:t>版本说明</a:t>
                      </a:r>
                    </a:p>
                  </a:txBody>
                  <a:tcPr/>
                </a:tc>
                <a:extLst>
                  <a:ext uri="{0D108BD9-81ED-4DB2-BD59-A6C34878D82A}">
                    <a16:rowId xmlns:a16="http://schemas.microsoft.com/office/drawing/2014/main" val="590033258"/>
                  </a:ext>
                </a:extLst>
              </a:tr>
              <a:tr h="370840">
                <a:tc>
                  <a:txBody>
                    <a:bodyPr/>
                    <a:lstStyle/>
                    <a:p>
                      <a:r>
                        <a:rPr lang="zh-CN" altLang="en-US" sz="1800" b="1" kern="1200">
                          <a:solidFill>
                            <a:schemeClr val="tx1"/>
                          </a:solidFill>
                          <a:effectLst/>
                          <a:latin typeface="FangSong" panose="02010609060101010101" pitchFamily="49" charset="-122"/>
                          <a:ea typeface="FangSong" panose="02010609060101010101" pitchFamily="49" charset="-122"/>
                          <a:cs typeface="+mn-cs"/>
                        </a:rPr>
                        <a:t>功能版本</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版本号定义为 </a:t>
                      </a:r>
                      <a:r>
                        <a:rPr lang="en-US" altLang="zh-CN" b="1">
                          <a:latin typeface="FangSong" panose="02010609060101010101" pitchFamily="49" charset="-122"/>
                          <a:ea typeface="FangSong" panose="02010609060101010101" pitchFamily="49" charset="-122"/>
                        </a:rPr>
                        <a:t>A.B</a:t>
                      </a:r>
                      <a:r>
                        <a:rPr lang="zh-CN" altLang="en-US" b="1">
                          <a:latin typeface="FangSong" panose="02010609060101010101" pitchFamily="49" charset="-122"/>
                          <a:ea typeface="FangSong" panose="02010609060101010101" pitchFamily="49" charset="-122"/>
                        </a:rPr>
                        <a:t>，</a:t>
                      </a:r>
                      <a:r>
                        <a:rPr lang="en-US" altLang="zh-CN" b="1">
                          <a:latin typeface="FangSong" panose="02010609060101010101" pitchFamily="49" charset="-122"/>
                          <a:ea typeface="FangSong" panose="02010609060101010101" pitchFamily="49" charset="-122"/>
                        </a:rPr>
                        <a:t>A.B + 1 </a:t>
                      </a:r>
                      <a:r>
                        <a:rPr lang="zh-CN" altLang="en-US" b="1">
                          <a:latin typeface="FangSong" panose="02010609060101010101" pitchFamily="49" charset="-122"/>
                          <a:ea typeface="FangSong" panose="02010609060101010101" pitchFamily="49" charset="-122"/>
                        </a:rPr>
                        <a:t>等，大约每 </a:t>
                      </a:r>
                      <a:r>
                        <a:rPr lang="en-US" altLang="zh-CN" b="1">
                          <a:latin typeface="FangSong" panose="02010609060101010101" pitchFamily="49" charset="-122"/>
                          <a:ea typeface="FangSong" panose="02010609060101010101" pitchFamily="49" charset="-122"/>
                        </a:rPr>
                        <a:t>8 </a:t>
                      </a:r>
                      <a:r>
                        <a:rPr lang="zh-CN" altLang="en-US" b="1">
                          <a:latin typeface="FangSong" panose="02010609060101010101" pitchFamily="49" charset="-122"/>
                          <a:ea typeface="FangSong" panose="02010609060101010101" pitchFamily="49" charset="-122"/>
                        </a:rPr>
                        <a:t>个月发布一次，每个版本包括 新功能以及对现有功能的改进</a:t>
                      </a:r>
                    </a:p>
                  </a:txBody>
                  <a:tcPr/>
                </a:tc>
                <a:extLst>
                  <a:ext uri="{0D108BD9-81ED-4DB2-BD59-A6C34878D82A}">
                    <a16:rowId xmlns:a16="http://schemas.microsoft.com/office/drawing/2014/main" val="3491582605"/>
                  </a:ext>
                </a:extLst>
              </a:tr>
              <a:tr h="370840">
                <a:tc>
                  <a:txBody>
                    <a:bodyPr/>
                    <a:lstStyle/>
                    <a:p>
                      <a:r>
                        <a:rPr lang="zh-CN" altLang="en-US" sz="1800" b="1" kern="1200">
                          <a:solidFill>
                            <a:schemeClr val="tx1"/>
                          </a:solidFill>
                          <a:effectLst/>
                          <a:latin typeface="FangSong" panose="02010609060101010101" pitchFamily="49" charset="-122"/>
                          <a:ea typeface="FangSong" panose="02010609060101010101" pitchFamily="49" charset="-122"/>
                          <a:cs typeface="+mn-cs"/>
                        </a:rPr>
                        <a:t>补丁版本</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版本号定义为 </a:t>
                      </a:r>
                      <a:r>
                        <a:rPr lang="en-US" altLang="zh-CN" b="1">
                          <a:latin typeface="FangSong" panose="02010609060101010101" pitchFamily="49" charset="-122"/>
                          <a:ea typeface="FangSong" panose="02010609060101010101" pitchFamily="49" charset="-122"/>
                        </a:rPr>
                        <a:t>A.B.C</a:t>
                      </a:r>
                      <a:r>
                        <a:rPr lang="zh-CN" altLang="en-US" b="1">
                          <a:latin typeface="FangSong" panose="02010609060101010101" pitchFamily="49" charset="-122"/>
                          <a:ea typeface="FangSong" panose="02010609060101010101" pitchFamily="49" charset="-122"/>
                        </a:rPr>
                        <a:t>，</a:t>
                      </a:r>
                      <a:r>
                        <a:rPr lang="en-US" altLang="zh-CN" b="1">
                          <a:latin typeface="FangSong" panose="02010609060101010101" pitchFamily="49" charset="-122"/>
                          <a:ea typeface="FangSong" panose="02010609060101010101" pitchFamily="49" charset="-122"/>
                        </a:rPr>
                        <a:t>A.B.C + 1 </a:t>
                      </a:r>
                      <a:r>
                        <a:rPr lang="zh-CN" altLang="en-US" b="1">
                          <a:latin typeface="FangSong" panose="02010609060101010101" pitchFamily="49" charset="-122"/>
                          <a:ea typeface="FangSong" panose="02010609060101010101" pitchFamily="49" charset="-122"/>
                        </a:rPr>
                        <a:t>等，用来修复 </a:t>
                      </a:r>
                      <a:r>
                        <a:rPr lang="en-US" altLang="zh-CN" b="1">
                          <a:latin typeface="FangSong" panose="02010609060101010101" pitchFamily="49" charset="-122"/>
                          <a:ea typeface="FangSong" panose="02010609060101010101" pitchFamily="49" charset="-122"/>
                        </a:rPr>
                        <a:t>bug </a:t>
                      </a:r>
                      <a:r>
                        <a:rPr lang="zh-CN" altLang="en-US" b="1">
                          <a:latin typeface="FangSong" panose="02010609060101010101" pitchFamily="49" charset="-122"/>
                          <a:ea typeface="FangSong" panose="02010609060101010101" pitchFamily="49" charset="-122"/>
                        </a:rPr>
                        <a:t>或者是安全问题，补 丁版本是 </a:t>
                      </a:r>
                      <a:r>
                        <a:rPr lang="en-US" altLang="zh-CN" b="1">
                          <a:latin typeface="FangSong" panose="02010609060101010101" pitchFamily="49" charset="-122"/>
                          <a:ea typeface="FangSong" panose="02010609060101010101" pitchFamily="49" charset="-122"/>
                        </a:rPr>
                        <a:t>100% </a:t>
                      </a:r>
                      <a:r>
                        <a:rPr lang="zh-CN" altLang="en-US" b="1">
                          <a:latin typeface="FangSong" panose="02010609060101010101" pitchFamily="49" charset="-122"/>
                          <a:ea typeface="FangSong" panose="02010609060101010101" pitchFamily="49" charset="-122"/>
                        </a:rPr>
                        <a:t>兼容相关的功能版本的，所以，除非是由于安全问题或者是可能造 成数据丢失的情况之外，都应该升级到最新的补丁版本</a:t>
                      </a:r>
                    </a:p>
                  </a:txBody>
                  <a:tcPr/>
                </a:tc>
                <a:extLst>
                  <a:ext uri="{0D108BD9-81ED-4DB2-BD59-A6C34878D82A}">
                    <a16:rowId xmlns:a16="http://schemas.microsoft.com/office/drawing/2014/main" val="2352571881"/>
                  </a:ext>
                </a:extLst>
              </a:tr>
              <a:tr h="370840">
                <a:tc>
                  <a:txBody>
                    <a:bodyPr/>
                    <a:lstStyle/>
                    <a:p>
                      <a:r>
                        <a:rPr lang="en-US" altLang="zh-CN" sz="1800" b="1" kern="1200">
                          <a:solidFill>
                            <a:schemeClr val="tx1"/>
                          </a:solidFill>
                          <a:effectLst/>
                          <a:latin typeface="FangSong" panose="02010609060101010101" pitchFamily="49" charset="-122"/>
                          <a:ea typeface="FangSong" panose="02010609060101010101" pitchFamily="49" charset="-122"/>
                          <a:cs typeface="+mn-cs"/>
                        </a:rPr>
                        <a:t>LTS</a:t>
                      </a:r>
                      <a:r>
                        <a:rPr lang="zh-CN" altLang="en-US" sz="1800" b="1" kern="1200">
                          <a:solidFill>
                            <a:schemeClr val="tx1"/>
                          </a:solidFill>
                          <a:effectLst/>
                          <a:latin typeface="FangSong" panose="02010609060101010101" pitchFamily="49" charset="-122"/>
                          <a:ea typeface="FangSong" panose="02010609060101010101" pitchFamily="49" charset="-122"/>
                          <a:cs typeface="+mn-cs"/>
                        </a:rPr>
                        <a:t> 版本</a:t>
                      </a:r>
                      <a:endParaRPr lang="zh-CN" altLang="en-US" b="1">
                        <a:latin typeface="FangSong" panose="02010609060101010101" pitchFamily="49" charset="-122"/>
                        <a:ea typeface="FangSong" panose="02010609060101010101" pitchFamily="49" charset="-122"/>
                      </a:endParaRPr>
                    </a:p>
                  </a:txBody>
                  <a:tcPr/>
                </a:tc>
                <a:tc>
                  <a:txBody>
                    <a:bodyPr/>
                    <a:lstStyle/>
                    <a:p>
                      <a:r>
                        <a:rPr lang="zh-CN" altLang="en-US" b="1">
                          <a:latin typeface="FangSong" panose="02010609060101010101" pitchFamily="49" charset="-122"/>
                          <a:ea typeface="FangSong" panose="02010609060101010101" pitchFamily="49" charset="-122"/>
                        </a:rPr>
                        <a:t>长期支持的版本，某些功能版本会被指定为 </a:t>
                      </a:r>
                      <a:r>
                        <a:rPr lang="en-US" altLang="zh-CN" b="1">
                          <a:latin typeface="FangSong" panose="02010609060101010101" pitchFamily="49" charset="-122"/>
                          <a:ea typeface="FangSong" panose="02010609060101010101" pitchFamily="49" charset="-122"/>
                        </a:rPr>
                        <a:t>LTS </a:t>
                      </a:r>
                      <a:r>
                        <a:rPr lang="zh-CN" altLang="en-US" b="1">
                          <a:latin typeface="FangSong" panose="02010609060101010101" pitchFamily="49" charset="-122"/>
                          <a:ea typeface="FangSong" panose="02010609060101010101" pitchFamily="49" charset="-122"/>
                        </a:rPr>
                        <a:t>版本，比如 </a:t>
                      </a:r>
                      <a:r>
                        <a:rPr lang="en-US" altLang="zh-CN" b="1">
                          <a:latin typeface="FangSong" panose="02010609060101010101" pitchFamily="49" charset="-122"/>
                          <a:ea typeface="FangSong" panose="02010609060101010101" pitchFamily="49" charset="-122"/>
                        </a:rPr>
                        <a:t>1.8LTS </a:t>
                      </a:r>
                      <a:r>
                        <a:rPr lang="zh-CN" altLang="en-US" b="1">
                          <a:latin typeface="FangSong" panose="02010609060101010101" pitchFamily="49" charset="-122"/>
                          <a:ea typeface="FangSong" panose="02010609060101010101" pitchFamily="49" charset="-122"/>
                        </a:rPr>
                        <a:t>版</a:t>
                      </a:r>
                    </a:p>
                    <a:p>
                      <a:r>
                        <a:rPr lang="zh-CN" altLang="en-US" b="1">
                          <a:latin typeface="FangSong" panose="02010609060101010101" pitchFamily="49" charset="-122"/>
                          <a:ea typeface="FangSong" panose="02010609060101010101" pitchFamily="49" charset="-122"/>
                        </a:rPr>
                        <a:t>本，这类版本的安全更新时长将达到至少三年</a:t>
                      </a:r>
                    </a:p>
                  </a:txBody>
                  <a:tcPr/>
                </a:tc>
                <a:extLst>
                  <a:ext uri="{0D108BD9-81ED-4DB2-BD59-A6C34878D82A}">
                    <a16:rowId xmlns:a16="http://schemas.microsoft.com/office/drawing/2014/main" val="1705564868"/>
                  </a:ext>
                </a:extLst>
              </a:tr>
            </a:tbl>
          </a:graphicData>
        </a:graphic>
      </p:graphicFrame>
      <p:sp>
        <p:nvSpPr>
          <p:cNvPr id="15" name="矩形 14">
            <a:extLst>
              <a:ext uri="{FF2B5EF4-FFF2-40B4-BE49-F238E27FC236}">
                <a16:creationId xmlns:a16="http://schemas.microsoft.com/office/drawing/2014/main" id="{D6A15472-301B-C84C-97DE-074525C63083}"/>
              </a:ext>
            </a:extLst>
          </p:cNvPr>
          <p:cNvSpPr/>
          <p:nvPr/>
        </p:nvSpPr>
        <p:spPr>
          <a:xfrm>
            <a:off x="743247" y="5044650"/>
            <a:ext cx="10643021" cy="707886"/>
          </a:xfrm>
          <a:prstGeom prst="rect">
            <a:avLst/>
          </a:prstGeom>
        </p:spPr>
        <p:txBody>
          <a:bodyPr wrap="square">
            <a:spAutoFit/>
          </a:bodyPr>
          <a:lstStyle/>
          <a:p>
            <a:r>
              <a:rPr kumimoji="1" lang="zh-CN" altLang="en-US" sz="2000" b="1">
                <a:solidFill>
                  <a:srgbClr val="C00000"/>
                </a:solidFill>
                <a:latin typeface="FangSong" panose="02010609060101010101" pitchFamily="49" charset="-122"/>
                <a:ea typeface="FangSong" panose="02010609060101010101" pitchFamily="49" charset="-122"/>
              </a:rPr>
              <a:t>说明：</a:t>
            </a:r>
            <a:r>
              <a:rPr kumimoji="1" lang="en-US" altLang="zh-CN" sz="2000" b="1">
                <a:solidFill>
                  <a:srgbClr val="C00000"/>
                </a:solidFill>
                <a:latin typeface="FangSong" panose="02010609060101010101" pitchFamily="49" charset="-122"/>
                <a:ea typeface="FangSong" panose="02010609060101010101" pitchFamily="49" charset="-122"/>
              </a:rPr>
              <a:t>Django </a:t>
            </a:r>
            <a:r>
              <a:rPr kumimoji="1" lang="zh-CN" altLang="en-US" sz="2000" b="1">
                <a:solidFill>
                  <a:srgbClr val="C00000"/>
                </a:solidFill>
                <a:latin typeface="FangSong" panose="02010609060101010101" pitchFamily="49" charset="-122"/>
                <a:ea typeface="FangSong" panose="02010609060101010101" pitchFamily="49" charset="-122"/>
              </a:rPr>
              <a:t>最后一个支持 </a:t>
            </a:r>
            <a:r>
              <a:rPr kumimoji="1" lang="en-US" altLang="zh-CN" sz="2000" b="1">
                <a:solidFill>
                  <a:srgbClr val="C00000"/>
                </a:solidFill>
                <a:latin typeface="FangSong" panose="02010609060101010101" pitchFamily="49" charset="-122"/>
                <a:ea typeface="FangSong" panose="02010609060101010101" pitchFamily="49" charset="-122"/>
              </a:rPr>
              <a:t>Python2.7 </a:t>
            </a:r>
            <a:r>
              <a:rPr kumimoji="1" lang="zh-CN" altLang="en-US" sz="2000" b="1">
                <a:solidFill>
                  <a:srgbClr val="C00000"/>
                </a:solidFill>
                <a:latin typeface="FangSong" panose="02010609060101010101" pitchFamily="49" charset="-122"/>
                <a:ea typeface="FangSong" panose="02010609060101010101" pitchFamily="49" charset="-122"/>
              </a:rPr>
              <a:t>的版本是 </a:t>
            </a:r>
            <a:r>
              <a:rPr kumimoji="1" lang="en-US" altLang="zh-CN" sz="2000" b="1">
                <a:solidFill>
                  <a:srgbClr val="C00000"/>
                </a:solidFill>
                <a:latin typeface="FangSong" panose="02010609060101010101" pitchFamily="49" charset="-122"/>
                <a:ea typeface="FangSong" panose="02010609060101010101" pitchFamily="49" charset="-122"/>
              </a:rPr>
              <a:t>1.11LTS</a:t>
            </a:r>
            <a:r>
              <a:rPr kumimoji="1" lang="zh-CN" altLang="en-US" sz="2000" b="1">
                <a:solidFill>
                  <a:srgbClr val="C00000"/>
                </a:solidFill>
                <a:latin typeface="FangSong" panose="02010609060101010101" pitchFamily="49" charset="-122"/>
                <a:ea typeface="FangSong" panose="02010609060101010101" pitchFamily="49" charset="-122"/>
              </a:rPr>
              <a:t>，而最新的 </a:t>
            </a:r>
            <a:r>
              <a:rPr kumimoji="1" lang="en-US" altLang="zh-CN" sz="2000" b="1">
                <a:solidFill>
                  <a:srgbClr val="C00000"/>
                </a:solidFill>
                <a:latin typeface="FangSong" panose="02010609060101010101" pitchFamily="49" charset="-122"/>
                <a:ea typeface="FangSong" panose="02010609060101010101" pitchFamily="49" charset="-122"/>
              </a:rPr>
              <a:t>Django </a:t>
            </a:r>
            <a:r>
              <a:rPr kumimoji="1" lang="zh-CN" altLang="en-US" sz="2000" b="1">
                <a:solidFill>
                  <a:srgbClr val="C00000"/>
                </a:solidFill>
                <a:latin typeface="FangSong" panose="02010609060101010101" pitchFamily="49" charset="-122"/>
                <a:ea typeface="FangSong" panose="02010609060101010101" pitchFamily="49" charset="-122"/>
              </a:rPr>
              <a:t>功能版本是 </a:t>
            </a:r>
            <a:r>
              <a:rPr kumimoji="1" lang="en-US" altLang="zh-CN" sz="2000" b="1">
                <a:solidFill>
                  <a:srgbClr val="C00000"/>
                </a:solidFill>
                <a:latin typeface="FangSong" panose="02010609060101010101" pitchFamily="49" charset="-122"/>
                <a:ea typeface="FangSong" panose="02010609060101010101" pitchFamily="49" charset="-122"/>
              </a:rPr>
              <a:t>2.0</a:t>
            </a:r>
            <a:r>
              <a:rPr kumimoji="1" lang="zh-CN" altLang="en-US" sz="2000" b="1">
                <a:solidFill>
                  <a:srgbClr val="C00000"/>
                </a:solidFill>
                <a:latin typeface="FangSong" panose="02010609060101010101" pitchFamily="49" charset="-122"/>
                <a:ea typeface="FangSong" panose="02010609060101010101" pitchFamily="49" charset="-122"/>
              </a:rPr>
              <a:t>，如果想使用最新版本的话，需要选择 </a:t>
            </a:r>
            <a:r>
              <a:rPr kumimoji="1" lang="en-US" altLang="zh-CN" sz="2000" b="1">
                <a:solidFill>
                  <a:srgbClr val="C00000"/>
                </a:solidFill>
                <a:latin typeface="FangSong" panose="02010609060101010101" pitchFamily="49" charset="-122"/>
                <a:ea typeface="FangSong" panose="02010609060101010101" pitchFamily="49" charset="-122"/>
              </a:rPr>
              <a:t>Python3</a:t>
            </a:r>
            <a:r>
              <a:rPr kumimoji="1" lang="zh-CN" altLang="en-US" sz="2000" b="1">
                <a:solidFill>
                  <a:srgbClr val="C00000"/>
                </a:solidFill>
                <a:latin typeface="FangSong" panose="02010609060101010101" pitchFamily="49" charset="-122"/>
                <a:ea typeface="FangSong" panose="02010609060101010101" pitchFamily="49" charset="-122"/>
              </a:rPr>
              <a:t>。</a:t>
            </a:r>
          </a:p>
        </p:txBody>
      </p:sp>
    </p:spTree>
    <p:extLst>
      <p:ext uri="{BB962C8B-B14F-4D97-AF65-F5344CB8AC3E}">
        <p14:creationId xmlns:p14="http://schemas.microsoft.com/office/powerpoint/2010/main" val="3687673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使用管理后台操作 </a:t>
            </a:r>
            <a:r>
              <a:rPr kumimoji="1" lang="en-US" altLang="zh-CN" sz="3600" b="1">
                <a:latin typeface="FangSong" panose="02010609060101010101" pitchFamily="49" charset="-122"/>
                <a:ea typeface="FangSong" panose="02010609060101010101" pitchFamily="49" charset="-122"/>
              </a:rPr>
              <a:t>Model</a:t>
            </a:r>
            <a:r>
              <a:rPr kumimoji="1" lang="zh-CN" altLang="en-US" sz="3600" b="1">
                <a:latin typeface="FangSong" panose="02010609060101010101" pitchFamily="49" charset="-122"/>
                <a:ea typeface="FangSong" panose="02010609060101010101" pitchFamily="49" charset="-122"/>
              </a:rPr>
              <a:t> 对象实例</a:t>
            </a:r>
            <a:endParaRPr kumimoji="1" lang="en-US" altLang="zh-CN" sz="3600" b="1">
              <a:latin typeface="FangSong" panose="02010609060101010101" pitchFamily="49" charset="-122"/>
              <a:ea typeface="FangSong" panose="02010609060101010101" pitchFamily="49" charset="-122"/>
            </a:endParaRPr>
          </a:p>
        </p:txBody>
      </p:sp>
      <p:sp>
        <p:nvSpPr>
          <p:cNvPr id="21" name="文本框 20">
            <a:extLst>
              <a:ext uri="{FF2B5EF4-FFF2-40B4-BE49-F238E27FC236}">
                <a16:creationId xmlns:a16="http://schemas.microsoft.com/office/drawing/2014/main" id="{3A6EB451-A6D6-2040-BDEA-96B58621596A}"/>
              </a:ext>
            </a:extLst>
          </p:cNvPr>
          <p:cNvSpPr txBox="1"/>
          <p:nvPr/>
        </p:nvSpPr>
        <p:spPr>
          <a:xfrm>
            <a:off x="1324970" y="4543947"/>
            <a:ext cx="8397268" cy="400110"/>
          </a:xfrm>
          <a:prstGeom prst="rect">
            <a:avLst/>
          </a:prstGeom>
          <a:noFill/>
        </p:spPr>
        <p:txBody>
          <a:bodyPr wrap="square" rtlCol="0">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django_admin_log</a:t>
            </a:r>
            <a:r>
              <a:rPr lang="zh-CN" altLang="en-US" sz="2000" b="1">
                <a:latin typeface="FangSong" panose="02010609060101010101" pitchFamily="49" charset="-122"/>
                <a:ea typeface="FangSong" panose="02010609060101010101" pitchFamily="49" charset="-122"/>
              </a:rPr>
              <a:t>：记录管理后台操作历史的 </a:t>
            </a:r>
            <a:r>
              <a:rPr lang="en-US" altLang="zh-CN" sz="2000" b="1">
                <a:latin typeface="FangSong" panose="02010609060101010101" pitchFamily="49" charset="-122"/>
                <a:ea typeface="FangSong" panose="02010609060101010101" pitchFamily="49" charset="-122"/>
              </a:rPr>
              <a:t>log</a:t>
            </a:r>
            <a:r>
              <a:rPr lang="zh-CN" altLang="en-US" sz="2000" b="1">
                <a:latin typeface="FangSong" panose="02010609060101010101" pitchFamily="49" charset="-122"/>
                <a:ea typeface="FangSong" panose="02010609060101010101" pitchFamily="49" charset="-122"/>
              </a:rPr>
              <a:t> 表</a:t>
            </a:r>
            <a:endParaRPr lang="zh-CN"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778705" y="1035183"/>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管理后台操作历史</a:t>
            </a:r>
            <a:endParaRPr lang="en-US" altLang="zh-CN" sz="2400"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CB7CD482-8803-6045-9AAA-A92E0031C0DB}"/>
              </a:ext>
            </a:extLst>
          </p:cNvPr>
          <p:cNvSpPr txBox="1"/>
          <p:nvPr/>
        </p:nvSpPr>
        <p:spPr>
          <a:xfrm>
            <a:off x="778705" y="1528389"/>
            <a:ext cx="10942240" cy="707886"/>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管理后台展示变更历史：在</a:t>
            </a:r>
            <a:r>
              <a:rPr lang="en-US" altLang="zh-CN" sz="2000" b="1">
                <a:latin typeface="FangSong" panose="02010609060101010101" pitchFamily="49" charset="-122"/>
                <a:ea typeface="FangSong" panose="02010609060101010101" pitchFamily="49" charset="-122"/>
              </a:rPr>
              <a:t>ChangeForm </a:t>
            </a:r>
            <a:r>
              <a:rPr lang="zh-CN" altLang="en-US" sz="2000" b="1">
                <a:latin typeface="FangSong" panose="02010609060101010101" pitchFamily="49" charset="-122"/>
                <a:ea typeface="FangSong" panose="02010609060101010101" pitchFamily="49" charset="-122"/>
              </a:rPr>
              <a:t>页面，点击页面右上角的“历史” 按钮进入到变更历史页</a:t>
            </a:r>
            <a:endParaRPr lang="en-US" altLang="zh-CN" sz="2000"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FEA1DFBB-42CC-8246-9EEA-0B0632B08455}"/>
              </a:ext>
            </a:extLst>
          </p:cNvPr>
          <p:cNvPicPr>
            <a:picLocks noChangeAspect="1"/>
          </p:cNvPicPr>
          <p:nvPr/>
        </p:nvPicPr>
        <p:blipFill>
          <a:blip r:embed="rId3"/>
          <a:stretch>
            <a:fillRect/>
          </a:stretch>
        </p:blipFill>
        <p:spPr>
          <a:xfrm>
            <a:off x="3327236" y="2101273"/>
            <a:ext cx="6184900" cy="1900063"/>
          </a:xfrm>
          <a:prstGeom prst="rect">
            <a:avLst/>
          </a:prstGeom>
        </p:spPr>
      </p:pic>
      <p:sp>
        <p:nvSpPr>
          <p:cNvPr id="12" name="矩形 11">
            <a:extLst>
              <a:ext uri="{FF2B5EF4-FFF2-40B4-BE49-F238E27FC236}">
                <a16:creationId xmlns:a16="http://schemas.microsoft.com/office/drawing/2014/main" id="{73D2B506-DC13-5F41-9E60-BBA2122365F1}"/>
              </a:ext>
            </a:extLst>
          </p:cNvPr>
          <p:cNvSpPr/>
          <p:nvPr/>
        </p:nvSpPr>
        <p:spPr>
          <a:xfrm>
            <a:off x="4905489" y="4001336"/>
            <a:ext cx="3028393" cy="400110"/>
          </a:xfrm>
          <a:prstGeom prst="rect">
            <a:avLst/>
          </a:prstGeom>
        </p:spPr>
        <p:txBody>
          <a:bodyPr wrap="none">
            <a:spAutoFit/>
          </a:bodyPr>
          <a:lstStyle/>
          <a:p>
            <a:r>
              <a:rPr lang="en-US" altLang="zh-CN" sz="2000" b="1">
                <a:latin typeface="FangSong" panose="02010609060101010101" pitchFamily="49" charset="-122"/>
                <a:ea typeface="FangSong" panose="02010609060101010101" pitchFamily="49" charset="-122"/>
              </a:rPr>
              <a:t>Model </a:t>
            </a:r>
            <a:r>
              <a:rPr lang="zh-CN" altLang="en-US" sz="2000" b="1">
                <a:latin typeface="FangSong" panose="02010609060101010101" pitchFamily="49" charset="-122"/>
                <a:ea typeface="FangSong" panose="02010609060101010101" pitchFamily="49" charset="-122"/>
              </a:rPr>
              <a:t>实例对象变更历史</a:t>
            </a:r>
          </a:p>
        </p:txBody>
      </p:sp>
      <p:pic>
        <p:nvPicPr>
          <p:cNvPr id="6" name="图片 5">
            <a:extLst>
              <a:ext uri="{FF2B5EF4-FFF2-40B4-BE49-F238E27FC236}">
                <a16:creationId xmlns:a16="http://schemas.microsoft.com/office/drawing/2014/main" id="{992DF44A-6EC3-0047-BA31-F6D4E17697CC}"/>
              </a:ext>
            </a:extLst>
          </p:cNvPr>
          <p:cNvPicPr>
            <a:picLocks noChangeAspect="1"/>
          </p:cNvPicPr>
          <p:nvPr/>
        </p:nvPicPr>
        <p:blipFill>
          <a:blip r:embed="rId4"/>
          <a:stretch>
            <a:fillRect/>
          </a:stretch>
        </p:blipFill>
        <p:spPr>
          <a:xfrm>
            <a:off x="228240" y="5053055"/>
            <a:ext cx="11720945" cy="1267828"/>
          </a:xfrm>
          <a:prstGeom prst="rect">
            <a:avLst/>
          </a:prstGeom>
        </p:spPr>
      </p:pic>
      <p:sp>
        <p:nvSpPr>
          <p:cNvPr id="14" name="矩形 13">
            <a:extLst>
              <a:ext uri="{FF2B5EF4-FFF2-40B4-BE49-F238E27FC236}">
                <a16:creationId xmlns:a16="http://schemas.microsoft.com/office/drawing/2014/main" id="{772813DC-393A-9842-B08A-2149A38FF8D2}"/>
              </a:ext>
            </a:extLst>
          </p:cNvPr>
          <p:cNvSpPr/>
          <p:nvPr/>
        </p:nvSpPr>
        <p:spPr>
          <a:xfrm>
            <a:off x="3804225" y="6349967"/>
            <a:ext cx="5230919" cy="400110"/>
          </a:xfrm>
          <a:prstGeom prst="rect">
            <a:avLst/>
          </a:prstGeom>
        </p:spPr>
        <p:txBody>
          <a:bodyPr wrap="none">
            <a:spAutoFit/>
          </a:bodyPr>
          <a:lstStyle/>
          <a:p>
            <a:r>
              <a:rPr lang="en-US" altLang="zh-CN" sz="2000" b="1">
                <a:latin typeface="FangSong" panose="02010609060101010101" pitchFamily="49" charset="-122"/>
                <a:ea typeface="FangSong" panose="02010609060101010101" pitchFamily="49" charset="-122"/>
              </a:rPr>
              <a:t>django_admin_log </a:t>
            </a:r>
            <a:r>
              <a:rPr lang="zh-CN" altLang="en-US" sz="2000" b="1">
                <a:latin typeface="FangSong" panose="02010609060101010101" pitchFamily="49" charset="-122"/>
                <a:ea typeface="FangSong" panose="02010609060101010101" pitchFamily="49" charset="-122"/>
              </a:rPr>
              <a:t>表中记录的实例变更历史</a:t>
            </a:r>
          </a:p>
        </p:txBody>
      </p:sp>
    </p:spTree>
    <p:extLst>
      <p:ext uri="{BB962C8B-B14F-4D97-AF65-F5344CB8AC3E}">
        <p14:creationId xmlns:p14="http://schemas.microsoft.com/office/powerpoint/2010/main" val="3644784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7" y="222179"/>
            <a:ext cx="727513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使用 </a:t>
            </a:r>
            <a:r>
              <a:rPr kumimoji="1" lang="en-US" altLang="zh-CN" sz="3600" b="1">
                <a:latin typeface="FangSong" panose="02010609060101010101" pitchFamily="49" charset="-122"/>
                <a:ea typeface="FangSong" panose="02010609060101010101" pitchFamily="49" charset="-122"/>
              </a:rPr>
              <a:t>ModelAdmin</a:t>
            </a:r>
            <a:r>
              <a:rPr kumimoji="1" lang="zh-CN" altLang="en-US" sz="3600" b="1">
                <a:latin typeface="FangSong" panose="02010609060101010101" pitchFamily="49" charset="-122"/>
                <a:ea typeface="FangSong" panose="02010609060101010101" pitchFamily="49" charset="-122"/>
              </a:rPr>
              <a:t> 自定义管理后台</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注册 </a:t>
            </a:r>
            <a:r>
              <a:rPr lang="en-US" altLang="zh-CN" sz="2400" b="1">
                <a:latin typeface="FangSong" panose="02010609060101010101" pitchFamily="49" charset="-122"/>
                <a:ea typeface="FangSong" panose="02010609060101010101" pitchFamily="49" charset="-122"/>
              </a:rPr>
              <a:t>Model</a:t>
            </a:r>
            <a:r>
              <a:rPr lang="zh-CN" altLang="en-US" sz="2400" b="1">
                <a:latin typeface="FangSong" panose="02010609060101010101" pitchFamily="49" charset="-122"/>
                <a:ea typeface="FangSong" panose="02010609060101010101" pitchFamily="49" charset="-122"/>
              </a:rPr>
              <a:t> 到 </a:t>
            </a:r>
            <a:r>
              <a:rPr lang="en-US" altLang="zh-CN" sz="2400" b="1">
                <a:latin typeface="FangSong" panose="02010609060101010101" pitchFamily="49" charset="-122"/>
                <a:ea typeface="FangSong" panose="02010609060101010101" pitchFamily="49" charset="-122"/>
              </a:rPr>
              <a:t>Admin</a:t>
            </a:r>
            <a:r>
              <a:rPr lang="zh-CN" altLang="en-US" sz="2400" b="1">
                <a:latin typeface="FangSong" panose="02010609060101010101" pitchFamily="49" charset="-122"/>
                <a:ea typeface="FangSong" panose="02010609060101010101" pitchFamily="49" charset="-122"/>
              </a:rPr>
              <a:t> 的两种方式</a:t>
            </a:r>
            <a:endParaRPr lang="en-US" altLang="zh-CN" sz="2400" b="1">
              <a:latin typeface="FangSong" panose="02010609060101010101" pitchFamily="49" charset="-122"/>
              <a:ea typeface="FangSong" panose="02010609060101010101" pitchFamily="49" charset="-122"/>
            </a:endParaRPr>
          </a:p>
        </p:txBody>
      </p:sp>
      <p:sp>
        <p:nvSpPr>
          <p:cNvPr id="18" name="文本框 17">
            <a:extLst>
              <a:ext uri="{FF2B5EF4-FFF2-40B4-BE49-F238E27FC236}">
                <a16:creationId xmlns:a16="http://schemas.microsoft.com/office/drawing/2014/main" id="{041A4F25-F945-7041-97E6-9E3539F6C68C}"/>
              </a:ext>
            </a:extLst>
          </p:cNvPr>
          <p:cNvSpPr txBox="1"/>
          <p:nvPr/>
        </p:nvSpPr>
        <p:spPr>
          <a:xfrm>
            <a:off x="1028085" y="3026355"/>
            <a:ext cx="4247299"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ModelAdmin</a:t>
            </a:r>
            <a:r>
              <a:rPr lang="zh-CN" altLang="en-US" sz="2400" b="1">
                <a:latin typeface="FangSong" panose="02010609060101010101" pitchFamily="49" charset="-122"/>
                <a:ea typeface="FangSong" panose="02010609060101010101" pitchFamily="49" charset="-122"/>
              </a:rPr>
              <a:t> 的常用属性</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1" y="1900479"/>
            <a:ext cx="3473270"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register</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91F7C80D-9CDA-8742-A25E-2F535830154C}"/>
              </a:ext>
            </a:extLst>
          </p:cNvPr>
          <p:cNvSpPr/>
          <p:nvPr/>
        </p:nvSpPr>
        <p:spPr>
          <a:xfrm>
            <a:off x="1292161" y="2360198"/>
            <a:ext cx="3005889"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register</a:t>
            </a:r>
            <a:r>
              <a:rPr lang="zh-CN" altLang="en-US" sz="2000" b="1">
                <a:latin typeface="FangSong" panose="02010609060101010101" pitchFamily="49" charset="-122"/>
                <a:ea typeface="FangSong" panose="02010609060101010101" pitchFamily="49" charset="-122"/>
              </a:rPr>
              <a:t> 装饰器</a:t>
            </a:r>
            <a:endParaRPr lang="en-US" altLang="zh-CN" sz="2000" b="1">
              <a:latin typeface="FangSong" panose="02010609060101010101" pitchFamily="49" charset="-122"/>
              <a:ea typeface="FangSong" panose="02010609060101010101" pitchFamily="49" charset="-122"/>
            </a:endParaRPr>
          </a:p>
        </p:txBody>
      </p:sp>
      <p:sp>
        <p:nvSpPr>
          <p:cNvPr id="23" name="圆角矩形">
            <a:extLst>
              <a:ext uri="{FF2B5EF4-FFF2-40B4-BE49-F238E27FC236}">
                <a16:creationId xmlns:a16="http://schemas.microsoft.com/office/drawing/2014/main" id="{FC29D29E-858C-8C4B-8751-5B5129BF17E2}"/>
              </a:ext>
            </a:extLst>
          </p:cNvPr>
          <p:cNvSpPr>
            <a:spLocks/>
          </p:cNvSpPr>
          <p:nvPr/>
        </p:nvSpPr>
        <p:spPr>
          <a:xfrm>
            <a:off x="596965" y="3810842"/>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actions</a:t>
            </a:r>
            <a:r>
              <a:rPr lang="zh-CN" altLang="en-US" sz="1200" b="1" dirty="0">
                <a:latin typeface="FangSong" panose="02010609060101010101" pitchFamily="49" charset="-122"/>
                <a:ea typeface="FangSong" panose="02010609060101010101" pitchFamily="49" charset="-122"/>
                <a:cs typeface="微软雅黑" charset="0"/>
              </a:rPr>
              <a:t> 丰富动作工具栏</a:t>
            </a:r>
          </a:p>
        </p:txBody>
      </p:sp>
      <p:sp>
        <p:nvSpPr>
          <p:cNvPr id="24" name="圆角矩形">
            <a:extLst>
              <a:ext uri="{FF2B5EF4-FFF2-40B4-BE49-F238E27FC236}">
                <a16:creationId xmlns:a16="http://schemas.microsoft.com/office/drawing/2014/main" id="{2F0C4BF6-A2C5-B441-B4F4-D1AACC3ABE02}"/>
              </a:ext>
            </a:extLst>
          </p:cNvPr>
          <p:cNvSpPr>
            <a:spLocks/>
          </p:cNvSpPr>
          <p:nvPr/>
        </p:nvSpPr>
        <p:spPr>
          <a:xfrm>
            <a:off x="589013" y="4454898"/>
            <a:ext cx="3442297"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list_display</a:t>
            </a:r>
            <a:r>
              <a:rPr lang="zh-CN" altLang="en-US" sz="1200" b="1" dirty="0">
                <a:latin typeface="FangSong" panose="02010609060101010101" pitchFamily="49" charset="-122"/>
                <a:ea typeface="FangSong" panose="02010609060101010101" pitchFamily="49" charset="-122"/>
                <a:cs typeface="微软雅黑" charset="0"/>
              </a:rPr>
              <a:t> 修改 </a:t>
            </a:r>
            <a:r>
              <a:rPr lang="en-US" altLang="zh-CN" sz="1200" b="1" dirty="0">
                <a:latin typeface="FangSong" panose="02010609060101010101" pitchFamily="49" charset="-122"/>
                <a:ea typeface="FangSong" panose="02010609060101010101" pitchFamily="49" charset="-122"/>
                <a:cs typeface="微软雅黑" charset="0"/>
              </a:rPr>
              <a:t>ChangeList</a:t>
            </a:r>
            <a:r>
              <a:rPr lang="zh-CN" altLang="en-US" sz="1200" b="1" dirty="0">
                <a:latin typeface="FangSong" panose="02010609060101010101" pitchFamily="49" charset="-122"/>
                <a:ea typeface="FangSong" panose="02010609060101010101" pitchFamily="49" charset="-122"/>
                <a:cs typeface="微软雅黑" charset="0"/>
              </a:rPr>
              <a:t> 的显示列</a:t>
            </a:r>
          </a:p>
        </p:txBody>
      </p:sp>
      <p:sp>
        <p:nvSpPr>
          <p:cNvPr id="25" name="圆角矩形">
            <a:extLst>
              <a:ext uri="{FF2B5EF4-FFF2-40B4-BE49-F238E27FC236}">
                <a16:creationId xmlns:a16="http://schemas.microsoft.com/office/drawing/2014/main" id="{FC1AF9A5-DAE7-F040-B8BB-4C47DDA75C4F}"/>
              </a:ext>
            </a:extLst>
          </p:cNvPr>
          <p:cNvSpPr>
            <a:spLocks/>
          </p:cNvSpPr>
          <p:nvPr/>
        </p:nvSpPr>
        <p:spPr>
          <a:xfrm>
            <a:off x="589012" y="5098954"/>
            <a:ext cx="3442297"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search_fields</a:t>
            </a:r>
            <a:r>
              <a:rPr lang="zh-CN" altLang="en-US" sz="1200" b="1" dirty="0">
                <a:latin typeface="FangSong" panose="02010609060101010101" pitchFamily="49" charset="-122"/>
                <a:ea typeface="FangSong" panose="02010609060101010101" pitchFamily="49" charset="-122"/>
                <a:cs typeface="微软雅黑" charset="0"/>
              </a:rPr>
              <a:t> 给 </a:t>
            </a:r>
            <a:r>
              <a:rPr lang="en-US" altLang="zh-CN" sz="1200" b="1" dirty="0">
                <a:latin typeface="FangSong" panose="02010609060101010101" pitchFamily="49" charset="-122"/>
                <a:ea typeface="FangSong" panose="02010609060101010101" pitchFamily="49" charset="-122"/>
                <a:cs typeface="微软雅黑" charset="0"/>
              </a:rPr>
              <a:t>ChangeList</a:t>
            </a:r>
            <a:r>
              <a:rPr lang="zh-CN" altLang="en-US" sz="1200" b="1" dirty="0">
                <a:latin typeface="FangSong" panose="02010609060101010101" pitchFamily="49" charset="-122"/>
                <a:ea typeface="FangSong" panose="02010609060101010101" pitchFamily="49" charset="-122"/>
                <a:cs typeface="微软雅黑" charset="0"/>
              </a:rPr>
              <a:t> 添加搜索框</a:t>
            </a:r>
          </a:p>
        </p:txBody>
      </p:sp>
      <p:sp>
        <p:nvSpPr>
          <p:cNvPr id="26" name="圆角矩形">
            <a:extLst>
              <a:ext uri="{FF2B5EF4-FFF2-40B4-BE49-F238E27FC236}">
                <a16:creationId xmlns:a16="http://schemas.microsoft.com/office/drawing/2014/main" id="{7349CC60-0B8F-1342-A47A-06EC4258A670}"/>
              </a:ext>
            </a:extLst>
          </p:cNvPr>
          <p:cNvSpPr>
            <a:spLocks/>
          </p:cNvSpPr>
          <p:nvPr/>
        </p:nvSpPr>
        <p:spPr>
          <a:xfrm>
            <a:off x="589011" y="5756318"/>
            <a:ext cx="3442297"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list_filter</a:t>
            </a:r>
            <a:r>
              <a:rPr lang="zh-CN" altLang="en-US" sz="1200" b="1" dirty="0">
                <a:latin typeface="FangSong" panose="02010609060101010101" pitchFamily="49" charset="-122"/>
                <a:ea typeface="FangSong" panose="02010609060101010101" pitchFamily="49" charset="-122"/>
                <a:cs typeface="微软雅黑" charset="0"/>
              </a:rPr>
              <a:t> 给 </a:t>
            </a:r>
            <a:r>
              <a:rPr lang="en-US" altLang="zh-CN" sz="1200" b="1" dirty="0">
                <a:latin typeface="FangSong" panose="02010609060101010101" pitchFamily="49" charset="-122"/>
                <a:ea typeface="FangSong" panose="02010609060101010101" pitchFamily="49" charset="-122"/>
                <a:cs typeface="微软雅黑" charset="0"/>
              </a:rPr>
              <a:t>ChangeList</a:t>
            </a:r>
            <a:r>
              <a:rPr lang="zh-CN" altLang="en-US" sz="1200" b="1" dirty="0">
                <a:latin typeface="FangSong" panose="02010609060101010101" pitchFamily="49" charset="-122"/>
                <a:ea typeface="FangSong" panose="02010609060101010101" pitchFamily="49" charset="-122"/>
                <a:cs typeface="微软雅黑" charset="0"/>
              </a:rPr>
              <a:t> 添加过滤器</a:t>
            </a:r>
          </a:p>
        </p:txBody>
      </p:sp>
      <p:sp>
        <p:nvSpPr>
          <p:cNvPr id="27" name="圆角矩形">
            <a:extLst>
              <a:ext uri="{FF2B5EF4-FFF2-40B4-BE49-F238E27FC236}">
                <a16:creationId xmlns:a16="http://schemas.microsoft.com/office/drawing/2014/main" id="{B19F162A-090F-494C-AAEE-FA01356A7257}"/>
              </a:ext>
            </a:extLst>
          </p:cNvPr>
          <p:cNvSpPr>
            <a:spLocks/>
          </p:cNvSpPr>
          <p:nvPr/>
        </p:nvSpPr>
        <p:spPr>
          <a:xfrm>
            <a:off x="4365884" y="3810842"/>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ordering</a:t>
            </a:r>
            <a:r>
              <a:rPr lang="zh-CN" altLang="en-US" sz="1200" b="1" dirty="0">
                <a:latin typeface="FangSong" panose="02010609060101010101" pitchFamily="49" charset="-122"/>
                <a:ea typeface="FangSong" panose="02010609060101010101" pitchFamily="49" charset="-122"/>
                <a:cs typeface="微软雅黑" charset="0"/>
              </a:rPr>
              <a:t> 重新定义 </a:t>
            </a:r>
            <a:r>
              <a:rPr lang="en-US" altLang="zh-CN" sz="1200" b="1" dirty="0">
                <a:latin typeface="FangSong" panose="02010609060101010101" pitchFamily="49" charset="-122"/>
                <a:ea typeface="FangSong" panose="02010609060101010101" pitchFamily="49" charset="-122"/>
                <a:cs typeface="微软雅黑" charset="0"/>
              </a:rPr>
              <a:t>Model</a:t>
            </a:r>
            <a:r>
              <a:rPr lang="zh-CN" altLang="en-US" sz="1200" b="1" dirty="0">
                <a:latin typeface="FangSong" panose="02010609060101010101" pitchFamily="49" charset="-122"/>
                <a:ea typeface="FangSong" panose="02010609060101010101" pitchFamily="49" charset="-122"/>
                <a:cs typeface="微软雅黑" charset="0"/>
              </a:rPr>
              <a:t> 实例的顺序</a:t>
            </a:r>
          </a:p>
        </p:txBody>
      </p:sp>
      <p:sp>
        <p:nvSpPr>
          <p:cNvPr id="28" name="圆角矩形">
            <a:extLst>
              <a:ext uri="{FF2B5EF4-FFF2-40B4-BE49-F238E27FC236}">
                <a16:creationId xmlns:a16="http://schemas.microsoft.com/office/drawing/2014/main" id="{1A2C7C10-3040-F741-9EA0-2906C71F8FEF}"/>
              </a:ext>
            </a:extLst>
          </p:cNvPr>
          <p:cNvSpPr>
            <a:spLocks/>
          </p:cNvSpPr>
          <p:nvPr/>
        </p:nvSpPr>
        <p:spPr>
          <a:xfrm>
            <a:off x="4365884" y="4454897"/>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分页相关的属性</a:t>
            </a:r>
          </a:p>
        </p:txBody>
      </p:sp>
      <p:sp>
        <p:nvSpPr>
          <p:cNvPr id="29" name="圆角矩形">
            <a:extLst>
              <a:ext uri="{FF2B5EF4-FFF2-40B4-BE49-F238E27FC236}">
                <a16:creationId xmlns:a16="http://schemas.microsoft.com/office/drawing/2014/main" id="{2877741D-CDAB-AA4B-AF4E-883636C28904}"/>
              </a:ext>
            </a:extLst>
          </p:cNvPr>
          <p:cNvSpPr>
            <a:spLocks/>
          </p:cNvSpPr>
          <p:nvPr/>
        </p:nvSpPr>
        <p:spPr>
          <a:xfrm>
            <a:off x="4365884" y="5098952"/>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get_queryset</a:t>
            </a:r>
            <a:r>
              <a:rPr lang="zh-CN" altLang="en-US" sz="1200" b="1" dirty="0">
                <a:latin typeface="FangSong" panose="02010609060101010101" pitchFamily="49" charset="-122"/>
                <a:ea typeface="FangSong" panose="02010609060101010101" pitchFamily="49" charset="-122"/>
                <a:cs typeface="微软雅黑" charset="0"/>
              </a:rPr>
              <a:t> 限制返回的数据记录</a:t>
            </a:r>
          </a:p>
        </p:txBody>
      </p:sp>
      <p:sp>
        <p:nvSpPr>
          <p:cNvPr id="30" name="圆角矩形">
            <a:extLst>
              <a:ext uri="{FF2B5EF4-FFF2-40B4-BE49-F238E27FC236}">
                <a16:creationId xmlns:a16="http://schemas.microsoft.com/office/drawing/2014/main" id="{D12EB121-FB70-BF46-A75A-93ECD5FEE385}"/>
              </a:ext>
            </a:extLst>
          </p:cNvPr>
          <p:cNvSpPr>
            <a:spLocks/>
          </p:cNvSpPr>
          <p:nvPr/>
        </p:nvSpPr>
        <p:spPr>
          <a:xfrm>
            <a:off x="4365884" y="5743007"/>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fields</a:t>
            </a:r>
            <a:r>
              <a:rPr lang="zh-CN" altLang="en-US" sz="1200" b="1" dirty="0">
                <a:latin typeface="FangSong" panose="02010609060101010101" pitchFamily="49" charset="-122"/>
                <a:ea typeface="FangSong" panose="02010609060101010101" pitchFamily="49" charset="-122"/>
                <a:cs typeface="微软雅黑" charset="0"/>
              </a:rPr>
              <a:t> 自定义显示 </a:t>
            </a:r>
            <a:r>
              <a:rPr lang="en-US" altLang="zh-CN" sz="1200" b="1" dirty="0">
                <a:latin typeface="FangSong" panose="02010609060101010101" pitchFamily="49" charset="-122"/>
                <a:ea typeface="FangSong" panose="02010609060101010101" pitchFamily="49" charset="-122"/>
                <a:cs typeface="微软雅黑" charset="0"/>
              </a:rPr>
              <a:t>Model</a:t>
            </a:r>
            <a:r>
              <a:rPr lang="zh-CN" altLang="en-US" sz="1200" b="1" dirty="0">
                <a:latin typeface="FangSong" panose="02010609060101010101" pitchFamily="49" charset="-122"/>
                <a:ea typeface="FangSong" panose="02010609060101010101" pitchFamily="49" charset="-122"/>
                <a:cs typeface="微软雅黑" charset="0"/>
              </a:rPr>
              <a:t> 的字段</a:t>
            </a:r>
          </a:p>
        </p:txBody>
      </p:sp>
      <p:sp>
        <p:nvSpPr>
          <p:cNvPr id="31" name="圆角矩形">
            <a:extLst>
              <a:ext uri="{FF2B5EF4-FFF2-40B4-BE49-F238E27FC236}">
                <a16:creationId xmlns:a16="http://schemas.microsoft.com/office/drawing/2014/main" id="{3E3B3155-C2FE-6746-805A-762498B80C10}"/>
              </a:ext>
            </a:extLst>
          </p:cNvPr>
          <p:cNvSpPr>
            <a:spLocks/>
          </p:cNvSpPr>
          <p:nvPr/>
        </p:nvSpPr>
        <p:spPr>
          <a:xfrm>
            <a:off x="8134803" y="3810842"/>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050" b="1" dirty="0">
                <a:latin typeface="FangSong" panose="02010609060101010101" pitchFamily="49" charset="-122"/>
                <a:ea typeface="FangSong" panose="02010609060101010101" pitchFamily="49" charset="-122"/>
                <a:cs typeface="微软雅黑" charset="0"/>
              </a:rPr>
              <a:t>利用 </a:t>
            </a:r>
            <a:r>
              <a:rPr lang="en-US" altLang="zh-CN" sz="1050" b="1" dirty="0">
                <a:latin typeface="FangSong" panose="02010609060101010101" pitchFamily="49" charset="-122"/>
                <a:ea typeface="FangSong" panose="02010609060101010101" pitchFamily="49" charset="-122"/>
                <a:cs typeface="微软雅黑" charset="0"/>
              </a:rPr>
              <a:t>fieldsets</a:t>
            </a:r>
            <a:r>
              <a:rPr lang="zh-CN" altLang="en-US" sz="1050" b="1" dirty="0">
                <a:latin typeface="FangSong" panose="02010609060101010101" pitchFamily="49" charset="-122"/>
                <a:ea typeface="FangSong" panose="02010609060101010101" pitchFamily="49" charset="-122"/>
                <a:cs typeface="微软雅黑" charset="0"/>
              </a:rPr>
              <a:t> 将 </a:t>
            </a:r>
            <a:r>
              <a:rPr lang="en-US" altLang="zh-CN" sz="1050" b="1" dirty="0">
                <a:latin typeface="FangSong" panose="02010609060101010101" pitchFamily="49" charset="-122"/>
                <a:ea typeface="FangSong" panose="02010609060101010101" pitchFamily="49" charset="-122"/>
                <a:cs typeface="微软雅黑" charset="0"/>
              </a:rPr>
              <a:t>ChangeForm</a:t>
            </a:r>
            <a:r>
              <a:rPr lang="zh-CN" altLang="en-US" sz="1050" b="1" dirty="0">
                <a:latin typeface="FangSong" panose="02010609060101010101" pitchFamily="49" charset="-122"/>
                <a:ea typeface="FangSong" panose="02010609060101010101" pitchFamily="49" charset="-122"/>
                <a:cs typeface="微软雅黑" charset="0"/>
              </a:rPr>
              <a:t> 中的字段分组显示</a:t>
            </a:r>
          </a:p>
        </p:txBody>
      </p:sp>
      <p:sp>
        <p:nvSpPr>
          <p:cNvPr id="32" name="圆角矩形">
            <a:extLst>
              <a:ext uri="{FF2B5EF4-FFF2-40B4-BE49-F238E27FC236}">
                <a16:creationId xmlns:a16="http://schemas.microsoft.com/office/drawing/2014/main" id="{D90E8533-0C9D-B64C-90B7-5555DAB9CB3E}"/>
              </a:ext>
            </a:extLst>
          </p:cNvPr>
          <p:cNvSpPr>
            <a:spLocks/>
          </p:cNvSpPr>
          <p:nvPr/>
        </p:nvSpPr>
        <p:spPr>
          <a:xfrm>
            <a:off x="8134803" y="4454897"/>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readonly_fields</a:t>
            </a:r>
            <a:r>
              <a:rPr lang="zh-CN" altLang="en-US" sz="1200" b="1" dirty="0">
                <a:latin typeface="FangSong" panose="02010609060101010101" pitchFamily="49" charset="-122"/>
                <a:ea typeface="FangSong" panose="02010609060101010101" pitchFamily="49" charset="-122"/>
                <a:cs typeface="微软雅黑" charset="0"/>
              </a:rPr>
              <a:t> 将部分字段设置为只读</a:t>
            </a:r>
          </a:p>
        </p:txBody>
      </p:sp>
      <p:sp>
        <p:nvSpPr>
          <p:cNvPr id="33" name="圆角矩形">
            <a:extLst>
              <a:ext uri="{FF2B5EF4-FFF2-40B4-BE49-F238E27FC236}">
                <a16:creationId xmlns:a16="http://schemas.microsoft.com/office/drawing/2014/main" id="{D756EA76-C75B-3742-B34E-F2ED7C3A6AD1}"/>
              </a:ext>
            </a:extLst>
          </p:cNvPr>
          <p:cNvSpPr>
            <a:spLocks/>
          </p:cNvSpPr>
          <p:nvPr/>
        </p:nvSpPr>
        <p:spPr>
          <a:xfrm>
            <a:off x="8134803" y="5098952"/>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raw_id_fields</a:t>
            </a:r>
            <a:r>
              <a:rPr lang="zh-CN" altLang="en-US" sz="1200" b="1" dirty="0">
                <a:latin typeface="FangSong" panose="02010609060101010101" pitchFamily="49" charset="-122"/>
                <a:ea typeface="FangSong" panose="02010609060101010101" pitchFamily="49" charset="-122"/>
                <a:cs typeface="微软雅黑" charset="0"/>
              </a:rPr>
              <a:t> 降低数据库检索开销</a:t>
            </a:r>
          </a:p>
        </p:txBody>
      </p:sp>
      <p:sp>
        <p:nvSpPr>
          <p:cNvPr id="34" name="圆角矩形">
            <a:extLst>
              <a:ext uri="{FF2B5EF4-FFF2-40B4-BE49-F238E27FC236}">
                <a16:creationId xmlns:a16="http://schemas.microsoft.com/office/drawing/2014/main" id="{42765105-9F27-9B4E-A79D-E1BBBFAA0C6A}"/>
              </a:ext>
            </a:extLst>
          </p:cNvPr>
          <p:cNvSpPr>
            <a:spLocks/>
          </p:cNvSpPr>
          <p:nvPr/>
        </p:nvSpPr>
        <p:spPr>
          <a:xfrm>
            <a:off x="8134803" y="5736634"/>
            <a:ext cx="3434346" cy="503255"/>
          </a:xfrm>
          <a:prstGeom prst="roundRect">
            <a:avLst>
              <a:gd name="adj" fmla="val 16666"/>
            </a:avLst>
          </a:prstGeom>
          <a:solidFill>
            <a:schemeClr val="accent6">
              <a:lumMod val="40000"/>
              <a:lumOff val="60000"/>
            </a:schemeClr>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00" b="1" dirty="0">
                <a:latin typeface="FangSong" panose="02010609060101010101" pitchFamily="49" charset="-122"/>
                <a:ea typeface="FangSong" panose="02010609060101010101" pitchFamily="49" charset="-122"/>
                <a:cs typeface="微软雅黑" charset="0"/>
              </a:rPr>
              <a:t>利用 </a:t>
            </a:r>
            <a:r>
              <a:rPr lang="en-US" altLang="zh-CN" sz="1200" b="1" dirty="0">
                <a:latin typeface="FangSong" panose="02010609060101010101" pitchFamily="49" charset="-122"/>
                <a:ea typeface="FangSong" panose="02010609060101010101" pitchFamily="49" charset="-122"/>
                <a:cs typeface="微软雅黑" charset="0"/>
              </a:rPr>
              <a:t>save_model</a:t>
            </a:r>
            <a:r>
              <a:rPr lang="zh-CN" altLang="en-US" sz="1200" b="1" dirty="0">
                <a:latin typeface="FangSong" panose="02010609060101010101" pitchFamily="49" charset="-122"/>
                <a:ea typeface="FangSong" panose="02010609060101010101" pitchFamily="49" charset="-122"/>
                <a:cs typeface="微软雅黑" charset="0"/>
              </a:rPr>
              <a:t> 定制实例对象的保存操作</a:t>
            </a:r>
          </a:p>
        </p:txBody>
      </p:sp>
    </p:spTree>
    <p:extLst>
      <p:ext uri="{BB962C8B-B14F-4D97-AF65-F5344CB8AC3E}">
        <p14:creationId xmlns:p14="http://schemas.microsoft.com/office/powerpoint/2010/main" val="6381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5156193"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管理后台实现原理分析</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158219"/>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装饰器</a:t>
            </a:r>
            <a:endParaRPr lang="en-US" altLang="zh-CN" sz="24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A4410238-3F3E-3148-8C65-30CE801124D8}"/>
              </a:ext>
            </a:extLst>
          </p:cNvPr>
          <p:cNvSpPr txBox="1"/>
          <p:nvPr/>
        </p:nvSpPr>
        <p:spPr>
          <a:xfrm>
            <a:off x="1048573" y="3008529"/>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contenttypes</a:t>
            </a:r>
            <a:r>
              <a:rPr lang="zh-CN" altLang="en-US" sz="2400" b="1">
                <a:latin typeface="FangSong" panose="02010609060101010101" pitchFamily="49" charset="-122"/>
                <a:ea typeface="FangSong" panose="02010609060101010101" pitchFamily="49" charset="-122"/>
              </a:rPr>
              <a:t> 应用分析</a:t>
            </a:r>
            <a:endParaRPr lang="en-US" altLang="zh-CN" sz="2400" b="1">
              <a:latin typeface="FangSong" panose="02010609060101010101" pitchFamily="49" charset="-122"/>
              <a:ea typeface="FangSong" panose="02010609060101010101" pitchFamily="49" charset="-122"/>
            </a:endParaRPr>
          </a:p>
        </p:txBody>
      </p:sp>
      <p:sp>
        <p:nvSpPr>
          <p:cNvPr id="3" name="矩形 2">
            <a:extLst>
              <a:ext uri="{FF2B5EF4-FFF2-40B4-BE49-F238E27FC236}">
                <a16:creationId xmlns:a16="http://schemas.microsoft.com/office/drawing/2014/main" id="{96932961-0E64-0343-A51C-D949F5A8AFED}"/>
              </a:ext>
            </a:extLst>
          </p:cNvPr>
          <p:cNvSpPr/>
          <p:nvPr/>
        </p:nvSpPr>
        <p:spPr>
          <a:xfrm>
            <a:off x="878361" y="2133406"/>
            <a:ext cx="2573401"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简单装饰器</a:t>
            </a:r>
            <a:endParaRPr lang="en-US" altLang="zh-CN" sz="20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63BD1F7F-DDCC-7344-9F9E-F0EA9566574D}"/>
              </a:ext>
            </a:extLst>
          </p:cNvPr>
          <p:cNvSpPr/>
          <p:nvPr/>
        </p:nvSpPr>
        <p:spPr>
          <a:xfrm>
            <a:off x="878361" y="2593177"/>
            <a:ext cx="2799164"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带参数的装饰器</a:t>
            </a:r>
            <a:endParaRPr lang="en-US" altLang="zh-CN" sz="20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956ACF97-32DF-B042-802C-95FCFAD621A0}"/>
              </a:ext>
            </a:extLst>
          </p:cNvPr>
          <p:cNvSpPr/>
          <p:nvPr/>
        </p:nvSpPr>
        <p:spPr>
          <a:xfrm>
            <a:off x="878361" y="3490665"/>
            <a:ext cx="6397256"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ContentType</a:t>
            </a:r>
            <a:r>
              <a:rPr lang="zh-CN" altLang="en-US" sz="2000" b="1">
                <a:latin typeface="FangSong" panose="02010609060101010101" pitchFamily="49" charset="-122"/>
                <a:ea typeface="FangSong" panose="02010609060101010101" pitchFamily="49" charset="-122"/>
              </a:rPr>
              <a:t> 可以动态的访问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对象</a:t>
            </a:r>
            <a:endParaRPr lang="en-US" altLang="zh-CN" sz="20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0C82A48B-AB17-4E49-8F74-FDBF4F1B930C}"/>
              </a:ext>
            </a:extLst>
          </p:cNvPr>
          <p:cNvSpPr/>
          <p:nvPr/>
        </p:nvSpPr>
        <p:spPr>
          <a:xfrm>
            <a:off x="857873" y="3950435"/>
            <a:ext cx="11334127"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内置应用，记录项目中所有 </a:t>
            </a:r>
            <a:r>
              <a:rPr lang="en-US" altLang="zh-CN" sz="2000" b="1">
                <a:latin typeface="FangSong" panose="02010609060101010101" pitchFamily="49" charset="-122"/>
                <a:ea typeface="FangSong" panose="02010609060101010101" pitchFamily="49" charset="-122"/>
              </a:rPr>
              <a:t>app</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的对应关系，并记录于 </a:t>
            </a:r>
            <a:r>
              <a:rPr lang="en-US" altLang="zh-CN" sz="2000" b="1">
                <a:latin typeface="FangSong" panose="02010609060101010101" pitchFamily="49" charset="-122"/>
                <a:ea typeface="FangSong" panose="02010609060101010101" pitchFamily="49" charset="-122"/>
              </a:rPr>
              <a:t>ContentType</a:t>
            </a:r>
            <a:r>
              <a:rPr lang="zh-CN" altLang="en-US" sz="2000" b="1">
                <a:latin typeface="FangSong" panose="02010609060101010101" pitchFamily="49" charset="-122"/>
                <a:ea typeface="FangSong" panose="02010609060101010101" pitchFamily="49" charset="-122"/>
              </a:rPr>
              <a:t> 中</a:t>
            </a:r>
            <a:endParaRPr lang="en-US" altLang="zh-CN" sz="2000" b="1">
              <a:latin typeface="FangSong" panose="02010609060101010101" pitchFamily="49" charset="-122"/>
              <a:ea typeface="FangSong" panose="02010609060101010101" pitchFamily="49" charset="-122"/>
            </a:endParaRPr>
          </a:p>
        </p:txBody>
      </p:sp>
      <p:sp>
        <p:nvSpPr>
          <p:cNvPr id="16" name="圆角矩形">
            <a:extLst>
              <a:ext uri="{FF2B5EF4-FFF2-40B4-BE49-F238E27FC236}">
                <a16:creationId xmlns:a16="http://schemas.microsoft.com/office/drawing/2014/main" id="{BEF673FD-FBB6-AE44-9E1C-0397EC4D2CDE}"/>
              </a:ext>
            </a:extLst>
          </p:cNvPr>
          <p:cNvSpPr>
            <a:spLocks/>
          </p:cNvSpPr>
          <p:nvPr/>
        </p:nvSpPr>
        <p:spPr>
          <a:xfrm>
            <a:off x="387529" y="4449250"/>
            <a:ext cx="5526381" cy="645590"/>
          </a:xfrm>
          <a:prstGeom prst="roundRect">
            <a:avLst>
              <a:gd name="adj" fmla="val 16666"/>
            </a:avLst>
          </a:prstGeom>
          <a:solidFill>
            <a:srgbClr val="00B05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model_class</a:t>
            </a:r>
            <a:r>
              <a:rPr lang="zh-CN" altLang="en-US" sz="1600" b="1" dirty="0">
                <a:latin typeface="FangSong" panose="02010609060101010101" pitchFamily="49" charset="-122"/>
                <a:ea typeface="FangSong" panose="02010609060101010101" pitchFamily="49" charset="-122"/>
                <a:cs typeface="微软雅黑" charset="0"/>
              </a:rPr>
              <a:t> 方法</a:t>
            </a:r>
            <a:endParaRPr lang="en-US" altLang="zh-CN" sz="1600" b="1" dirty="0">
              <a:latin typeface="FangSong" panose="02010609060101010101" pitchFamily="49" charset="-122"/>
              <a:ea typeface="FangSong" panose="02010609060101010101" pitchFamily="49" charset="-122"/>
              <a:cs typeface="微软雅黑" charset="0"/>
            </a:endParaRPr>
          </a:p>
          <a:p>
            <a:pPr algn="ctr"/>
            <a:r>
              <a:rPr lang="zh-CN" altLang="en-US" sz="1600" b="1" dirty="0">
                <a:latin typeface="FangSong" panose="02010609060101010101" pitchFamily="49" charset="-122"/>
                <a:ea typeface="FangSong" panose="02010609060101010101" pitchFamily="49" charset="-122"/>
                <a:cs typeface="微软雅黑" charset="0"/>
              </a:rPr>
              <a:t>用于获取当前 </a:t>
            </a:r>
            <a:r>
              <a:rPr lang="en-US" altLang="zh-CN" sz="1600" b="1" dirty="0">
                <a:latin typeface="FangSong" panose="02010609060101010101" pitchFamily="49" charset="-122"/>
                <a:ea typeface="FangSong" panose="02010609060101010101" pitchFamily="49" charset="-122"/>
                <a:cs typeface="微软雅黑" charset="0"/>
              </a:rPr>
              <a:t>ContentType </a:t>
            </a:r>
            <a:r>
              <a:rPr lang="zh-CN" altLang="en-US" sz="1600" b="1" dirty="0">
                <a:latin typeface="FangSong" panose="02010609060101010101" pitchFamily="49" charset="-122"/>
                <a:ea typeface="FangSong" panose="02010609060101010101" pitchFamily="49" charset="-122"/>
                <a:cs typeface="微软雅黑" charset="0"/>
              </a:rPr>
              <a:t>实例所对应的 </a:t>
            </a:r>
            <a:r>
              <a:rPr lang="en-US" altLang="zh-CN" sz="1600" b="1" dirty="0">
                <a:latin typeface="FangSong" panose="02010609060101010101" pitchFamily="49" charset="-122"/>
                <a:ea typeface="FangSong" panose="02010609060101010101" pitchFamily="49" charset="-122"/>
                <a:cs typeface="微软雅黑" charset="0"/>
              </a:rPr>
              <a:t>Model </a:t>
            </a:r>
            <a:r>
              <a:rPr lang="zh-CN" altLang="en-US" sz="1600" b="1" dirty="0">
                <a:latin typeface="FangSong" panose="02010609060101010101" pitchFamily="49" charset="-122"/>
                <a:ea typeface="FangSong" panose="02010609060101010101" pitchFamily="49" charset="-122"/>
                <a:cs typeface="微软雅黑" charset="0"/>
              </a:rPr>
              <a:t>对 象</a:t>
            </a:r>
          </a:p>
        </p:txBody>
      </p:sp>
      <p:sp>
        <p:nvSpPr>
          <p:cNvPr id="17" name="圆角矩形">
            <a:extLst>
              <a:ext uri="{FF2B5EF4-FFF2-40B4-BE49-F238E27FC236}">
                <a16:creationId xmlns:a16="http://schemas.microsoft.com/office/drawing/2014/main" id="{9DA8FFAF-251B-C74A-B75B-7246D948824F}"/>
              </a:ext>
            </a:extLst>
          </p:cNvPr>
          <p:cNvSpPr>
            <a:spLocks/>
          </p:cNvSpPr>
          <p:nvPr/>
        </p:nvSpPr>
        <p:spPr>
          <a:xfrm>
            <a:off x="6277690" y="4449250"/>
            <a:ext cx="5526381" cy="645590"/>
          </a:xfrm>
          <a:prstGeom prst="roundRect">
            <a:avLst>
              <a:gd name="adj" fmla="val 16666"/>
            </a:avLst>
          </a:prstGeom>
          <a:solidFill>
            <a:srgbClr val="00B05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get_object_for_this_type</a:t>
            </a:r>
          </a:p>
          <a:p>
            <a:pPr algn="ctr"/>
            <a:r>
              <a:rPr lang="zh-CN" altLang="en-US" sz="1600" b="1" dirty="0">
                <a:latin typeface="FangSong" panose="02010609060101010101" pitchFamily="49" charset="-122"/>
                <a:ea typeface="FangSong" panose="02010609060101010101" pitchFamily="49" charset="-122"/>
                <a:cs typeface="微软雅黑" charset="0"/>
              </a:rPr>
              <a:t>通过传递关键字参数可以获取到 </a:t>
            </a:r>
            <a:r>
              <a:rPr lang="en-US" altLang="zh-CN" sz="1600" b="1" dirty="0">
                <a:latin typeface="FangSong" panose="02010609060101010101" pitchFamily="49" charset="-122"/>
                <a:ea typeface="FangSong" panose="02010609060101010101" pitchFamily="49" charset="-122"/>
                <a:cs typeface="微软雅黑" charset="0"/>
              </a:rPr>
              <a:t>Model </a:t>
            </a:r>
            <a:r>
              <a:rPr lang="zh-CN" altLang="en-US" sz="1600" b="1" dirty="0">
                <a:latin typeface="FangSong" panose="02010609060101010101" pitchFamily="49" charset="-122"/>
                <a:ea typeface="FangSong" panose="02010609060101010101" pitchFamily="49" charset="-122"/>
                <a:cs typeface="微软雅黑" charset="0"/>
              </a:rPr>
              <a:t>实例对象</a:t>
            </a:r>
          </a:p>
        </p:txBody>
      </p:sp>
      <p:sp>
        <p:nvSpPr>
          <p:cNvPr id="18" name="圆角矩形">
            <a:extLst>
              <a:ext uri="{FF2B5EF4-FFF2-40B4-BE49-F238E27FC236}">
                <a16:creationId xmlns:a16="http://schemas.microsoft.com/office/drawing/2014/main" id="{0521F49E-599D-F047-8C7C-BA09E1CDF29B}"/>
              </a:ext>
            </a:extLst>
          </p:cNvPr>
          <p:cNvSpPr>
            <a:spLocks/>
          </p:cNvSpPr>
          <p:nvPr/>
        </p:nvSpPr>
        <p:spPr>
          <a:xfrm>
            <a:off x="387529" y="5286712"/>
            <a:ext cx="5526381" cy="633846"/>
          </a:xfrm>
          <a:prstGeom prst="roundRect">
            <a:avLst>
              <a:gd name="adj" fmla="val 16666"/>
            </a:avLst>
          </a:prstGeom>
          <a:solidFill>
            <a:srgbClr val="00B05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700" b="1" dirty="0">
                <a:latin typeface="FangSong" panose="02010609060101010101" pitchFamily="49" charset="-122"/>
                <a:ea typeface="FangSong" panose="02010609060101010101" pitchFamily="49" charset="-122"/>
                <a:cs typeface="微软雅黑" charset="0"/>
              </a:rPr>
              <a:t>get_all_objects_for_this_type</a:t>
            </a:r>
          </a:p>
          <a:p>
            <a:pPr algn="ctr"/>
            <a:r>
              <a:rPr lang="zh-CN" altLang="en-US" sz="1700" b="1" dirty="0">
                <a:latin typeface="FangSong" panose="02010609060101010101" pitchFamily="49" charset="-122"/>
                <a:ea typeface="FangSong" panose="02010609060101010101" pitchFamily="49" charset="-122"/>
                <a:cs typeface="微软雅黑" charset="0"/>
              </a:rPr>
              <a:t>根据提供的关键字参数返回 </a:t>
            </a:r>
            <a:r>
              <a:rPr lang="en-US" altLang="zh-CN" sz="1700" b="1" dirty="0">
                <a:latin typeface="FangSong" panose="02010609060101010101" pitchFamily="49" charset="-122"/>
                <a:ea typeface="FangSong" panose="02010609060101010101" pitchFamily="49" charset="-122"/>
                <a:cs typeface="微软雅黑" charset="0"/>
              </a:rPr>
              <a:t>QuerySet</a:t>
            </a:r>
            <a:endParaRPr lang="zh-CN" altLang="en-US" sz="1700" b="1" dirty="0">
              <a:latin typeface="FangSong" panose="02010609060101010101" pitchFamily="49" charset="-122"/>
              <a:ea typeface="FangSong" panose="02010609060101010101" pitchFamily="49" charset="-122"/>
              <a:cs typeface="微软雅黑" charset="0"/>
            </a:endParaRPr>
          </a:p>
        </p:txBody>
      </p:sp>
      <p:sp>
        <p:nvSpPr>
          <p:cNvPr id="19" name="圆角矩形">
            <a:extLst>
              <a:ext uri="{FF2B5EF4-FFF2-40B4-BE49-F238E27FC236}">
                <a16:creationId xmlns:a16="http://schemas.microsoft.com/office/drawing/2014/main" id="{4C3E08C4-C67B-B84B-BC25-AC337C8F525A}"/>
              </a:ext>
            </a:extLst>
          </p:cNvPr>
          <p:cNvSpPr>
            <a:spLocks/>
          </p:cNvSpPr>
          <p:nvPr/>
        </p:nvSpPr>
        <p:spPr>
          <a:xfrm>
            <a:off x="6277689" y="5286712"/>
            <a:ext cx="5526381" cy="653228"/>
          </a:xfrm>
          <a:prstGeom prst="roundRect">
            <a:avLst>
              <a:gd name="adj" fmla="val 16666"/>
            </a:avLst>
          </a:prstGeom>
          <a:solidFill>
            <a:srgbClr val="00B05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b="1" dirty="0">
                <a:latin typeface="FangSong" panose="02010609060101010101" pitchFamily="49" charset="-122"/>
                <a:ea typeface="FangSong" panose="02010609060101010101" pitchFamily="49" charset="-122"/>
                <a:cs typeface="微软雅黑" charset="0"/>
              </a:rPr>
              <a:t>get_for_id</a:t>
            </a:r>
          </a:p>
          <a:p>
            <a:pPr algn="ctr"/>
            <a:r>
              <a:rPr lang="zh-CN" altLang="en-US" b="1" dirty="0">
                <a:latin typeface="FangSong" panose="02010609060101010101" pitchFamily="49" charset="-122"/>
                <a:ea typeface="FangSong" panose="02010609060101010101" pitchFamily="49" charset="-122"/>
                <a:cs typeface="微软雅黑" charset="0"/>
              </a:rPr>
              <a:t>通过 </a:t>
            </a:r>
            <a:r>
              <a:rPr lang="en-US" altLang="zh-CN" b="1" dirty="0">
                <a:latin typeface="FangSong" panose="02010609060101010101" pitchFamily="49" charset="-122"/>
                <a:ea typeface="FangSong" panose="02010609060101010101" pitchFamily="49" charset="-122"/>
                <a:cs typeface="微软雅黑" charset="0"/>
              </a:rPr>
              <a:t>id </a:t>
            </a:r>
            <a:r>
              <a:rPr lang="zh-CN" altLang="en-US" b="1" dirty="0">
                <a:latin typeface="FangSong" panose="02010609060101010101" pitchFamily="49" charset="-122"/>
                <a:ea typeface="FangSong" panose="02010609060101010101" pitchFamily="49" charset="-122"/>
                <a:cs typeface="微软雅黑" charset="0"/>
              </a:rPr>
              <a:t>获取 </a:t>
            </a:r>
            <a:r>
              <a:rPr lang="en-US" altLang="zh-CN" b="1" dirty="0">
                <a:latin typeface="FangSong" panose="02010609060101010101" pitchFamily="49" charset="-122"/>
                <a:ea typeface="FangSong" panose="02010609060101010101" pitchFamily="49" charset="-122"/>
                <a:cs typeface="微软雅黑" charset="0"/>
              </a:rPr>
              <a:t>ContentType </a:t>
            </a:r>
            <a:r>
              <a:rPr lang="zh-CN" altLang="en-US" b="1" dirty="0">
                <a:latin typeface="FangSong" panose="02010609060101010101" pitchFamily="49" charset="-122"/>
                <a:ea typeface="FangSong" panose="02010609060101010101" pitchFamily="49" charset="-122"/>
                <a:cs typeface="微软雅黑" charset="0"/>
              </a:rPr>
              <a:t>实例对象</a:t>
            </a:r>
          </a:p>
        </p:txBody>
      </p:sp>
      <p:sp>
        <p:nvSpPr>
          <p:cNvPr id="22" name="圆角矩形">
            <a:extLst>
              <a:ext uri="{FF2B5EF4-FFF2-40B4-BE49-F238E27FC236}">
                <a16:creationId xmlns:a16="http://schemas.microsoft.com/office/drawing/2014/main" id="{5970B089-14A8-CA4A-81ED-F9CA8CDCEE33}"/>
              </a:ext>
            </a:extLst>
          </p:cNvPr>
          <p:cNvSpPr>
            <a:spLocks/>
          </p:cNvSpPr>
          <p:nvPr/>
        </p:nvSpPr>
        <p:spPr>
          <a:xfrm>
            <a:off x="387529" y="6112430"/>
            <a:ext cx="5526381" cy="633846"/>
          </a:xfrm>
          <a:prstGeom prst="roundRect">
            <a:avLst>
              <a:gd name="adj" fmla="val 16666"/>
            </a:avLst>
          </a:prstGeom>
          <a:solidFill>
            <a:srgbClr val="00B05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get_for_model</a:t>
            </a:r>
          </a:p>
          <a:p>
            <a:pPr algn="ctr"/>
            <a:r>
              <a:rPr lang="zh-CN" altLang="en-US" sz="1500" b="1" dirty="0">
                <a:latin typeface="FangSong" panose="02010609060101010101" pitchFamily="49" charset="-122"/>
                <a:ea typeface="FangSong" panose="02010609060101010101" pitchFamily="49" charset="-122"/>
                <a:cs typeface="微软雅黑" charset="0"/>
              </a:rPr>
              <a:t>根据传递的</a:t>
            </a:r>
            <a:r>
              <a:rPr lang="en-US" altLang="zh-CN" sz="1500" b="1" dirty="0">
                <a:latin typeface="FangSong" panose="02010609060101010101" pitchFamily="49" charset="-122"/>
                <a:ea typeface="FangSong" panose="02010609060101010101" pitchFamily="49" charset="-122"/>
                <a:cs typeface="微软雅黑" charset="0"/>
              </a:rPr>
              <a:t>Model</a:t>
            </a:r>
            <a:r>
              <a:rPr lang="zh-CN" altLang="en-US" sz="1500" b="1" dirty="0">
                <a:latin typeface="FangSong" panose="02010609060101010101" pitchFamily="49" charset="-122"/>
                <a:ea typeface="FangSong" panose="02010609060101010101" pitchFamily="49" charset="-122"/>
                <a:cs typeface="微软雅黑" charset="0"/>
              </a:rPr>
              <a:t>或</a:t>
            </a:r>
            <a:r>
              <a:rPr lang="en-US" altLang="zh-CN" sz="1500" b="1" dirty="0">
                <a:latin typeface="FangSong" panose="02010609060101010101" pitchFamily="49" charset="-122"/>
                <a:ea typeface="FangSong" panose="02010609060101010101" pitchFamily="49" charset="-122"/>
                <a:cs typeface="微软雅黑" charset="0"/>
              </a:rPr>
              <a:t>Model</a:t>
            </a:r>
            <a:r>
              <a:rPr lang="zh-CN" altLang="en-US" sz="1500" b="1" dirty="0">
                <a:latin typeface="FangSong" panose="02010609060101010101" pitchFamily="49" charset="-122"/>
                <a:ea typeface="FangSong" panose="02010609060101010101" pitchFamily="49" charset="-122"/>
                <a:cs typeface="微软雅黑" charset="0"/>
              </a:rPr>
              <a:t>实例获取对应的</a:t>
            </a:r>
            <a:r>
              <a:rPr lang="en-US" altLang="zh-CN" sz="1500" b="1" dirty="0">
                <a:latin typeface="FangSong" panose="02010609060101010101" pitchFamily="49" charset="-122"/>
                <a:ea typeface="FangSong" panose="02010609060101010101" pitchFamily="49" charset="-122"/>
                <a:cs typeface="微软雅黑" charset="0"/>
              </a:rPr>
              <a:t>ContentType</a:t>
            </a:r>
            <a:r>
              <a:rPr lang="zh-CN" altLang="en-US" sz="1500" b="1" dirty="0">
                <a:latin typeface="FangSong" panose="02010609060101010101" pitchFamily="49" charset="-122"/>
                <a:ea typeface="FangSong" panose="02010609060101010101" pitchFamily="49" charset="-122"/>
                <a:cs typeface="微软雅黑" charset="0"/>
              </a:rPr>
              <a:t>实例对象</a:t>
            </a:r>
          </a:p>
        </p:txBody>
      </p:sp>
      <p:sp>
        <p:nvSpPr>
          <p:cNvPr id="14" name="矩形 13">
            <a:extLst>
              <a:ext uri="{FF2B5EF4-FFF2-40B4-BE49-F238E27FC236}">
                <a16:creationId xmlns:a16="http://schemas.microsoft.com/office/drawing/2014/main" id="{F957C5B8-7767-CB4B-9D72-A28535D8FAE6}"/>
              </a:ext>
            </a:extLst>
          </p:cNvPr>
          <p:cNvSpPr/>
          <p:nvPr/>
        </p:nvSpPr>
        <p:spPr>
          <a:xfrm>
            <a:off x="1631429" y="1663400"/>
            <a:ext cx="7411003" cy="400110"/>
          </a:xfrm>
          <a:prstGeom prst="rect">
            <a:avLst/>
          </a:prstGeom>
        </p:spPr>
        <p:txBody>
          <a:bodyPr wrap="none">
            <a:spAutoFit/>
          </a:bodyPr>
          <a:lstStyle/>
          <a:p>
            <a:r>
              <a:rPr lang="zh-CN" altLang="en-US" sz="2000" b="1" i="1">
                <a:latin typeface="FangSong" panose="02010609060101010101" pitchFamily="49" charset="-122"/>
                <a:ea typeface="FangSong" panose="02010609060101010101" pitchFamily="49" charset="-122"/>
              </a:rPr>
              <a:t>装饰器本质上是一个函数或类，它的返回值也是一个函数或类。</a:t>
            </a:r>
          </a:p>
        </p:txBody>
      </p:sp>
    </p:spTree>
    <p:extLst>
      <p:ext uri="{BB962C8B-B14F-4D97-AF65-F5344CB8AC3E}">
        <p14:creationId xmlns:p14="http://schemas.microsoft.com/office/powerpoint/2010/main" val="480999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30" y="167315"/>
            <a:ext cx="2971802"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6</a:t>
            </a:r>
            <a:r>
              <a:rPr kumimoji="1" lang="zh-CN" altLang="en-US" sz="3600" b="1">
                <a:latin typeface="FangSong" panose="02010609060101010101" pitchFamily="49" charset="-122"/>
                <a:ea typeface="FangSong" panose="02010609060101010101" pitchFamily="49" charset="-122"/>
              </a:rPr>
              <a:t>章 视图</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视图的高级特性和快捷方法</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3942105"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基于类的通用视图</a:t>
            </a: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2294218"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视图初探</a:t>
            </a:r>
          </a:p>
        </p:txBody>
      </p:sp>
      <p:sp>
        <p:nvSpPr>
          <p:cNvPr id="6" name="矩形 5">
            <a:extLst>
              <a:ext uri="{FF2B5EF4-FFF2-40B4-BE49-F238E27FC236}">
                <a16:creationId xmlns:a16="http://schemas.microsoft.com/office/drawing/2014/main" id="{3217DB0F-CC6E-4447-BEB1-2CB69EE76CAC}"/>
              </a:ext>
            </a:extLst>
          </p:cNvPr>
          <p:cNvSpPr/>
          <p:nvPr/>
        </p:nvSpPr>
        <p:spPr>
          <a:xfrm>
            <a:off x="2715369" y="5178372"/>
            <a:ext cx="3942105"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视图工作原理分析</a:t>
            </a:r>
          </a:p>
        </p:txBody>
      </p:sp>
    </p:spTree>
    <p:extLst>
      <p:ext uri="{BB962C8B-B14F-4D97-AF65-F5344CB8AC3E}">
        <p14:creationId xmlns:p14="http://schemas.microsoft.com/office/powerpoint/2010/main" val="2256453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视图初探</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1000067" y="1100937"/>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定义第一个视图</a:t>
            </a:r>
            <a:endParaRPr lang="en-US" altLang="zh-CN" sz="24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1141428" y="2318474"/>
            <a:ext cx="10741503"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views.py</a:t>
            </a:r>
            <a:r>
              <a:rPr lang="zh-CN" altLang="en-US" sz="2000" b="1">
                <a:latin typeface="FangSong" panose="02010609060101010101" pitchFamily="49" charset="-122"/>
                <a:ea typeface="FangSong" panose="02010609060101010101" pitchFamily="49" charset="-122"/>
              </a:rPr>
              <a:t>：创建 </a:t>
            </a:r>
            <a:r>
              <a:rPr lang="en-US" altLang="zh-CN" sz="2000" b="1">
                <a:latin typeface="FangSong" panose="02010609060101010101" pitchFamily="49" charset="-122"/>
                <a:ea typeface="FangSong" panose="02010609060101010101" pitchFamily="49" charset="-122"/>
              </a:rPr>
              <a:t>post</a:t>
            </a:r>
            <a:r>
              <a:rPr lang="zh-CN" altLang="en-US" sz="2000" b="1">
                <a:latin typeface="FangSong" panose="02010609060101010101" pitchFamily="49" charset="-122"/>
                <a:ea typeface="FangSong" panose="02010609060101010101" pitchFamily="49" charset="-122"/>
              </a:rPr>
              <a:t> 应用时，由 </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自动创建，同时 </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也建议视图定义在这个文件中，一个最简单的视图：</a:t>
            </a:r>
            <a:endParaRPr lang="en-US" altLang="zh-CN" sz="2000" b="1">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78041A26-093A-694B-BFDD-076C1530403A}"/>
              </a:ext>
            </a:extLst>
          </p:cNvPr>
          <p:cNvSpPr txBox="1"/>
          <p:nvPr/>
        </p:nvSpPr>
        <p:spPr>
          <a:xfrm>
            <a:off x="1296949" y="1550979"/>
            <a:ext cx="10372225" cy="707886"/>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每一个视图都会接收一个请求，对请求进行自定义处理，最后返回一个响应，这就已经包含了一个视图的完整定义了。</a:t>
            </a:r>
            <a:endParaRPr lang="en-US" altLang="zh-CN" sz="20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79D3CB16-373B-994B-985B-1B6D27A417EE}"/>
              </a:ext>
            </a:extLst>
          </p:cNvPr>
          <p:cNvSpPr txBox="1"/>
          <p:nvPr/>
        </p:nvSpPr>
        <p:spPr>
          <a:xfrm>
            <a:off x="5494305" y="3014737"/>
            <a:ext cx="4868585" cy="1200329"/>
          </a:xfrm>
          <a:prstGeom prst="rect">
            <a:avLst/>
          </a:prstGeom>
          <a:noFill/>
        </p:spPr>
        <p:txBody>
          <a:bodyPr wrap="square" rtlCol="0">
            <a:spAutoFit/>
          </a:bodyPr>
          <a:lstStyle/>
          <a:p>
            <a:r>
              <a:rPr lang="en-US" altLang="zh-CN" b="1">
                <a:latin typeface="FangSong" panose="02010609060101010101" pitchFamily="49" charset="-122"/>
                <a:ea typeface="FangSong" panose="02010609060101010101" pitchFamily="49" charset="-122"/>
              </a:rPr>
              <a:t>from django.http import HttpResponse</a:t>
            </a:r>
          </a:p>
          <a:p>
            <a:r>
              <a:rPr lang="en-US" altLang="zh-CN" b="1">
                <a:latin typeface="FangSong" panose="02010609060101010101" pitchFamily="49" charset="-122"/>
                <a:ea typeface="FangSong" panose="02010609060101010101" pitchFamily="49" charset="-122"/>
              </a:rPr>
              <a:t>def hello_django_bbs(request): </a:t>
            </a: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html = "&lt;h1&gt;Hello Django BBS&lt;/h1&gt;" </a:t>
            </a: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return HttpResponse(html)</a:t>
            </a:r>
          </a:p>
        </p:txBody>
      </p:sp>
      <p:sp>
        <p:nvSpPr>
          <p:cNvPr id="15" name="文本框 14">
            <a:extLst>
              <a:ext uri="{FF2B5EF4-FFF2-40B4-BE49-F238E27FC236}">
                <a16:creationId xmlns:a16="http://schemas.microsoft.com/office/drawing/2014/main" id="{45A6755A-8679-D546-A0B1-792CF5E7CD23}"/>
              </a:ext>
            </a:extLst>
          </p:cNvPr>
          <p:cNvSpPr txBox="1"/>
          <p:nvPr/>
        </p:nvSpPr>
        <p:spPr>
          <a:xfrm>
            <a:off x="936720" y="4489508"/>
            <a:ext cx="10372225" cy="1477328"/>
          </a:xfrm>
          <a:prstGeom prst="rect">
            <a:avLst/>
          </a:prstGeom>
          <a:noFill/>
        </p:spPr>
        <p:txBody>
          <a:bodyPr wrap="square" rtlCol="0">
            <a:spAutoFit/>
          </a:bodyPr>
          <a:lstStyle/>
          <a:p>
            <a:r>
              <a:rPr lang="zh-CN" altLang="en-US" b="1">
                <a:latin typeface="FangSong" panose="02010609060101010101" pitchFamily="49" charset="-122"/>
                <a:ea typeface="FangSong" panose="02010609060101010101" pitchFamily="49" charset="-122"/>
              </a:rPr>
              <a:t>这段代码非常简单，只有四句话，但是已经包含了一个视图的完整功能了。解释如下：</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zh-CN" altLang="en-US" b="1">
                <a:latin typeface="FangSong" panose="02010609060101010101" pitchFamily="49" charset="-122"/>
                <a:ea typeface="FangSong" panose="02010609060101010101" pitchFamily="49" charset="-122"/>
              </a:rPr>
              <a:t>引入 </a:t>
            </a:r>
            <a:r>
              <a:rPr lang="en-US" altLang="zh-CN" b="1">
                <a:latin typeface="FangSong" panose="02010609060101010101" pitchFamily="49" charset="-122"/>
                <a:ea typeface="FangSong" panose="02010609060101010101" pitchFamily="49" charset="-122"/>
              </a:rPr>
              <a:t>HttpResponse</a:t>
            </a:r>
            <a:r>
              <a:rPr lang="zh-CN" altLang="en-US" b="1">
                <a:latin typeface="FangSong" panose="02010609060101010101" pitchFamily="49" charset="-122"/>
                <a:ea typeface="FangSong" panose="02010609060101010101" pitchFamily="49" charset="-122"/>
              </a:rPr>
              <a:t>，作为视图的返回类型</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zh-CN" altLang="en-US" b="1">
                <a:latin typeface="FangSong" panose="02010609060101010101" pitchFamily="49" charset="-122"/>
                <a:ea typeface="FangSong" panose="02010609060101010101" pitchFamily="49" charset="-122"/>
              </a:rPr>
              <a:t>视图函数声明，当前的函数名是 </a:t>
            </a:r>
            <a:r>
              <a:rPr lang="en-US" altLang="zh-CN" b="1">
                <a:latin typeface="FangSong" panose="02010609060101010101" pitchFamily="49" charset="-122"/>
                <a:ea typeface="FangSong" panose="02010609060101010101" pitchFamily="49" charset="-122"/>
              </a:rPr>
              <a:t>hello_django_bbs</a:t>
            </a:r>
            <a:r>
              <a:rPr lang="zh-CN" altLang="en-US" b="1">
                <a:latin typeface="FangSong" panose="02010609060101010101" pitchFamily="49" charset="-122"/>
                <a:ea typeface="FangSong" panose="02010609060101010101" pitchFamily="49" charset="-122"/>
              </a:rPr>
              <a:t>，它仅仅描述自身的用途</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zh-CN" altLang="en-US" b="1">
                <a:latin typeface="FangSong" panose="02010609060101010101" pitchFamily="49" charset="-122"/>
                <a:ea typeface="FangSong" panose="02010609060101010101" pitchFamily="49" charset="-122"/>
              </a:rPr>
              <a:t>函数内部定义业务处理逻辑，这里简单的定义了视图的响应内容</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zh-CN" altLang="en-US" b="1">
                <a:latin typeface="FangSong" panose="02010609060101010101" pitchFamily="49" charset="-122"/>
                <a:ea typeface="FangSong" panose="02010609060101010101" pitchFamily="49" charset="-122"/>
              </a:rPr>
              <a:t>视图最后返回一个 </a:t>
            </a:r>
            <a:r>
              <a:rPr lang="en-US" altLang="zh-CN" b="1">
                <a:latin typeface="FangSong" panose="02010609060101010101" pitchFamily="49" charset="-122"/>
                <a:ea typeface="FangSong" panose="02010609060101010101" pitchFamily="49" charset="-122"/>
              </a:rPr>
              <a:t>HttpResponse </a:t>
            </a:r>
            <a:r>
              <a:rPr lang="zh-CN" altLang="en-US" b="1">
                <a:latin typeface="FangSong" panose="02010609060101010101" pitchFamily="49" charset="-122"/>
                <a:ea typeface="FangSong" panose="02010609060101010101" pitchFamily="49" charset="-122"/>
              </a:rPr>
              <a:t>对象，标识一次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请求的结束</a:t>
            </a:r>
            <a:endParaRPr lang="en-US" altLang="zh-CN" b="1">
              <a:latin typeface="FangSong" panose="02010609060101010101" pitchFamily="49" charset="-122"/>
              <a:ea typeface="FangSong" panose="02010609060101010101" pitchFamily="49" charset="-122"/>
            </a:endParaRPr>
          </a:p>
        </p:txBody>
      </p:sp>
      <p:cxnSp>
        <p:nvCxnSpPr>
          <p:cNvPr id="3" name="曲线连接符 2">
            <a:extLst>
              <a:ext uri="{FF2B5EF4-FFF2-40B4-BE49-F238E27FC236}">
                <a16:creationId xmlns:a16="http://schemas.microsoft.com/office/drawing/2014/main" id="{38DBBE82-C9E1-D847-A6F3-1235B08933F4}"/>
              </a:ext>
            </a:extLst>
          </p:cNvPr>
          <p:cNvCxnSpPr>
            <a:stCxn id="14" idx="1"/>
            <a:endCxn id="15" idx="0"/>
          </p:cNvCxnSpPr>
          <p:nvPr/>
        </p:nvCxnSpPr>
        <p:spPr>
          <a:xfrm rot="10800000" flipH="1" flipV="1">
            <a:off x="5494305" y="3614902"/>
            <a:ext cx="628528" cy="874606"/>
          </a:xfrm>
          <a:prstGeom prst="curvedConnector4">
            <a:avLst>
              <a:gd name="adj1" fmla="val -36371"/>
              <a:gd name="adj2" fmla="val 843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31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视图初探</a:t>
            </a:r>
            <a:endParaRPr kumimoji="1" lang="en-US" altLang="zh-CN" sz="36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1000067" y="95876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视图的请求与响应对象</a:t>
            </a:r>
            <a:endParaRPr lang="en-US" altLang="zh-CN" sz="2400"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CB7CD482-8803-6045-9AAA-A92E0031C0DB}"/>
              </a:ext>
            </a:extLst>
          </p:cNvPr>
          <p:cNvSpPr txBox="1"/>
          <p:nvPr/>
        </p:nvSpPr>
        <p:spPr>
          <a:xfrm>
            <a:off x="797126" y="1430930"/>
            <a:ext cx="11291955"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HttpRequest</a:t>
            </a:r>
            <a:r>
              <a:rPr lang="zh-CN" altLang="en-US" sz="2000" b="1">
                <a:latin typeface="FangSong" panose="02010609060101010101" pitchFamily="49" charset="-122"/>
                <a:ea typeface="FangSong" panose="02010609060101010101" pitchFamily="49" charset="-122"/>
              </a:rPr>
              <a:t>：每当请求到来的时候，</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就 会创建一个携带有请求元数据的 </a:t>
            </a:r>
            <a:r>
              <a:rPr lang="en-US" altLang="zh-CN" sz="2000" b="1">
                <a:latin typeface="FangSong" panose="02010609060101010101" pitchFamily="49" charset="-122"/>
                <a:ea typeface="FangSong" panose="02010609060101010101" pitchFamily="49" charset="-122"/>
              </a:rPr>
              <a:t>HttpRequest </a:t>
            </a:r>
            <a:r>
              <a:rPr lang="zh-CN" altLang="en-US" sz="2000" b="1">
                <a:latin typeface="FangSong" panose="02010609060101010101" pitchFamily="49" charset="-122"/>
                <a:ea typeface="FangSong" panose="02010609060101010101" pitchFamily="49" charset="-122"/>
              </a:rPr>
              <a:t>对象，传递给视图函数的第一个参数。</a:t>
            </a:r>
            <a:r>
              <a:rPr lang="en-US" altLang="zh-CN" sz="2000" b="1">
                <a:latin typeface="FangSong" panose="02010609060101010101" pitchFamily="49" charset="-122"/>
                <a:ea typeface="FangSong" panose="02010609060101010101" pitchFamily="49" charset="-122"/>
              </a:rPr>
              <a:t>HttpRequest </a:t>
            </a:r>
            <a:r>
              <a:rPr lang="zh-CN" altLang="en-US" sz="2000" b="1">
                <a:latin typeface="FangSong" panose="02010609060101010101" pitchFamily="49" charset="-122"/>
                <a:ea typeface="FangSong" panose="02010609060101010101" pitchFamily="49" charset="-122"/>
              </a:rPr>
              <a:t>定义了很多属性和方法：</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363BED15-9E16-674B-8A3D-CDD2E273870D}"/>
              </a:ext>
            </a:extLst>
          </p:cNvPr>
          <p:cNvSpPr txBox="1"/>
          <p:nvPr/>
        </p:nvSpPr>
        <p:spPr>
          <a:xfrm>
            <a:off x="797125" y="3815338"/>
            <a:ext cx="10665377"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HttpResponse</a:t>
            </a:r>
            <a:r>
              <a:rPr lang="zh-CN" altLang="en-US" sz="2000" b="1">
                <a:latin typeface="FangSong" panose="02010609060101010101" pitchFamily="49" charset="-122"/>
                <a:ea typeface="FangSong" panose="02010609060101010101" pitchFamily="49" charset="-122"/>
              </a:rPr>
              <a:t>：在视图中创建并作为返回对象（主动返回）</a:t>
            </a:r>
            <a:r>
              <a:rPr lang="en-US" altLang="zh-CN" sz="2000" b="1">
                <a:latin typeface="FangSong" panose="02010609060101010101" pitchFamily="49" charset="-122"/>
                <a:ea typeface="FangSong" panose="02010609060101010101" pitchFamily="49" charset="-122"/>
              </a:rPr>
              <a:t>, HttpResponse </a:t>
            </a:r>
            <a:r>
              <a:rPr lang="zh-CN" altLang="en-US" sz="2000" b="1">
                <a:latin typeface="FangSong" panose="02010609060101010101" pitchFamily="49" charset="-122"/>
                <a:ea typeface="FangSong" panose="02010609060101010101" pitchFamily="49" charset="-122"/>
              </a:rPr>
              <a:t>同样定义了很多属性和方法：</a:t>
            </a:r>
            <a:endParaRPr lang="en-US" altLang="zh-CN" sz="2000" b="1">
              <a:latin typeface="FangSong" panose="02010609060101010101" pitchFamily="49" charset="-122"/>
              <a:ea typeface="FangSong" panose="02010609060101010101" pitchFamily="49" charset="-122"/>
            </a:endParaRPr>
          </a:p>
        </p:txBody>
      </p:sp>
      <p:sp>
        <p:nvSpPr>
          <p:cNvPr id="14" name="圆角矩形">
            <a:extLst>
              <a:ext uri="{FF2B5EF4-FFF2-40B4-BE49-F238E27FC236}">
                <a16:creationId xmlns:a16="http://schemas.microsoft.com/office/drawing/2014/main" id="{BEBA45CE-9840-8143-8534-A28D25327D5E}"/>
              </a:ext>
            </a:extLst>
          </p:cNvPr>
          <p:cNvSpPr>
            <a:spLocks/>
          </p:cNvSpPr>
          <p:nvPr/>
        </p:nvSpPr>
        <p:spPr>
          <a:xfrm>
            <a:off x="797126" y="2251576"/>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method</a:t>
            </a:r>
          </a:p>
          <a:p>
            <a:pPr algn="ctr"/>
            <a:r>
              <a:rPr lang="zh-CN" altLang="en-US" sz="1600" b="1" dirty="0">
                <a:latin typeface="FangSong" panose="02010609060101010101" pitchFamily="49" charset="-122"/>
                <a:ea typeface="FangSong" panose="02010609060101010101" pitchFamily="49" charset="-122"/>
                <a:cs typeface="微软雅黑" charset="0"/>
              </a:rPr>
              <a:t>标识请求所使用的 </a:t>
            </a:r>
            <a:r>
              <a:rPr lang="en-US" altLang="zh-CN" sz="1600" b="1" dirty="0">
                <a:latin typeface="FangSong" panose="02010609060101010101" pitchFamily="49" charset="-122"/>
                <a:ea typeface="FangSong" panose="02010609060101010101" pitchFamily="49" charset="-122"/>
                <a:cs typeface="微软雅黑" charset="0"/>
              </a:rPr>
              <a:t>HTTP </a:t>
            </a:r>
            <a:r>
              <a:rPr lang="zh-CN" altLang="en-US" sz="1600" b="1" dirty="0">
                <a:latin typeface="FangSong" panose="02010609060101010101" pitchFamily="49" charset="-122"/>
                <a:ea typeface="FangSong" panose="02010609060101010101" pitchFamily="49" charset="-122"/>
                <a:cs typeface="微软雅黑" charset="0"/>
              </a:rPr>
              <a:t>方法</a:t>
            </a:r>
          </a:p>
        </p:txBody>
      </p:sp>
      <p:sp>
        <p:nvSpPr>
          <p:cNvPr id="15" name="圆角矩形">
            <a:extLst>
              <a:ext uri="{FF2B5EF4-FFF2-40B4-BE49-F238E27FC236}">
                <a16:creationId xmlns:a16="http://schemas.microsoft.com/office/drawing/2014/main" id="{A6E1DF7A-5C4C-9848-B776-94D5CFF91F3A}"/>
              </a:ext>
            </a:extLst>
          </p:cNvPr>
          <p:cNvSpPr>
            <a:spLocks/>
          </p:cNvSpPr>
          <p:nvPr/>
        </p:nvSpPr>
        <p:spPr>
          <a:xfrm>
            <a:off x="3874985" y="2251576"/>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scheme</a:t>
            </a:r>
          </a:p>
          <a:p>
            <a:pPr algn="ctr"/>
            <a:r>
              <a:rPr lang="zh-CN" altLang="en-US" sz="1600" b="1" dirty="0">
                <a:latin typeface="FangSong" panose="02010609060101010101" pitchFamily="49" charset="-122"/>
                <a:ea typeface="FangSong" panose="02010609060101010101" pitchFamily="49" charset="-122"/>
                <a:cs typeface="微软雅黑" charset="0"/>
              </a:rPr>
              <a:t>标识请求的协议类型</a:t>
            </a:r>
            <a:r>
              <a:rPr lang="en-US" altLang="zh-CN" sz="1600" b="1" dirty="0">
                <a:latin typeface="FangSong" panose="02010609060101010101" pitchFamily="49" charset="-122"/>
                <a:ea typeface="FangSong" panose="02010609060101010101" pitchFamily="49" charset="-122"/>
                <a:cs typeface="微软雅黑" charset="0"/>
              </a:rPr>
              <a:t>:http(s)</a:t>
            </a:r>
            <a:endParaRPr lang="zh-CN" altLang="en-US" sz="1600" b="1" dirty="0">
              <a:latin typeface="FangSong" panose="02010609060101010101" pitchFamily="49" charset="-122"/>
              <a:ea typeface="FangSong" panose="02010609060101010101" pitchFamily="49" charset="-122"/>
              <a:cs typeface="微软雅黑" charset="0"/>
            </a:endParaRPr>
          </a:p>
        </p:txBody>
      </p:sp>
      <p:sp>
        <p:nvSpPr>
          <p:cNvPr id="16" name="圆角矩形">
            <a:extLst>
              <a:ext uri="{FF2B5EF4-FFF2-40B4-BE49-F238E27FC236}">
                <a16:creationId xmlns:a16="http://schemas.microsoft.com/office/drawing/2014/main" id="{D1DF5E0A-5EB4-1041-B20D-087B4BEB2AB1}"/>
              </a:ext>
            </a:extLst>
          </p:cNvPr>
          <p:cNvSpPr>
            <a:spLocks/>
          </p:cNvSpPr>
          <p:nvPr/>
        </p:nvSpPr>
        <p:spPr>
          <a:xfrm>
            <a:off x="6952844" y="2251576"/>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path</a:t>
            </a:r>
          </a:p>
          <a:p>
            <a:pPr algn="ctr"/>
            <a:r>
              <a:rPr lang="zh-CN" altLang="en-US" sz="1600" b="1" dirty="0">
                <a:latin typeface="FangSong" panose="02010609060101010101" pitchFamily="49" charset="-122"/>
                <a:ea typeface="FangSong" panose="02010609060101010101" pitchFamily="49" charset="-122"/>
                <a:cs typeface="微软雅黑" charset="0"/>
              </a:rPr>
              <a:t>当前请求页面的路径</a:t>
            </a:r>
          </a:p>
        </p:txBody>
      </p:sp>
      <p:sp>
        <p:nvSpPr>
          <p:cNvPr id="18" name="圆角矩形">
            <a:extLst>
              <a:ext uri="{FF2B5EF4-FFF2-40B4-BE49-F238E27FC236}">
                <a16:creationId xmlns:a16="http://schemas.microsoft.com/office/drawing/2014/main" id="{682EF87F-4023-4244-81A8-FF2451652F21}"/>
              </a:ext>
            </a:extLst>
          </p:cNvPr>
          <p:cNvSpPr>
            <a:spLocks/>
          </p:cNvSpPr>
          <p:nvPr/>
        </p:nvSpPr>
        <p:spPr>
          <a:xfrm>
            <a:off x="797125" y="3033457"/>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GET</a:t>
            </a:r>
          </a:p>
          <a:p>
            <a:pPr algn="ctr"/>
            <a:r>
              <a:rPr lang="zh-CN" altLang="en-US" sz="1600" b="1" dirty="0">
                <a:latin typeface="FangSong" panose="02010609060101010101" pitchFamily="49" charset="-122"/>
                <a:ea typeface="FangSong" panose="02010609060101010101" pitchFamily="49" charset="-122"/>
                <a:cs typeface="微软雅黑" charset="0"/>
              </a:rPr>
              <a:t>包含 </a:t>
            </a:r>
            <a:r>
              <a:rPr lang="en-US" altLang="zh-CN" sz="1600" b="1" dirty="0">
                <a:latin typeface="FangSong" panose="02010609060101010101" pitchFamily="49" charset="-122"/>
                <a:ea typeface="FangSong" panose="02010609060101010101" pitchFamily="49" charset="-122"/>
                <a:cs typeface="微软雅黑" charset="0"/>
              </a:rPr>
              <a:t>GET </a:t>
            </a:r>
            <a:r>
              <a:rPr lang="zh-CN" altLang="en-US" sz="1600" b="1" dirty="0">
                <a:latin typeface="FangSong" panose="02010609060101010101" pitchFamily="49" charset="-122"/>
                <a:ea typeface="FangSong" panose="02010609060101010101" pitchFamily="49" charset="-122"/>
                <a:cs typeface="微软雅黑" charset="0"/>
              </a:rPr>
              <a:t>请求中的所有参数</a:t>
            </a:r>
          </a:p>
        </p:txBody>
      </p:sp>
      <p:sp>
        <p:nvSpPr>
          <p:cNvPr id="19" name="圆角矩形">
            <a:extLst>
              <a:ext uri="{FF2B5EF4-FFF2-40B4-BE49-F238E27FC236}">
                <a16:creationId xmlns:a16="http://schemas.microsoft.com/office/drawing/2014/main" id="{742EB37E-C205-3B47-B8F8-9C9C254639B6}"/>
              </a:ext>
            </a:extLst>
          </p:cNvPr>
          <p:cNvSpPr>
            <a:spLocks/>
          </p:cNvSpPr>
          <p:nvPr/>
        </p:nvSpPr>
        <p:spPr>
          <a:xfrm>
            <a:off x="3874985" y="3033457"/>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POST</a:t>
            </a:r>
          </a:p>
          <a:p>
            <a:pPr algn="ctr"/>
            <a:r>
              <a:rPr lang="en-US" altLang="zh-CN" sz="1600" b="1" dirty="0">
                <a:latin typeface="FangSong" panose="02010609060101010101" pitchFamily="49" charset="-122"/>
                <a:ea typeface="FangSong" panose="02010609060101010101" pitchFamily="49" charset="-122"/>
                <a:cs typeface="微软雅黑" charset="0"/>
              </a:rPr>
              <a:t>POST </a:t>
            </a:r>
            <a:r>
              <a:rPr lang="zh-CN" altLang="en-US" sz="1600" b="1" dirty="0">
                <a:latin typeface="FangSong" panose="02010609060101010101" pitchFamily="49" charset="-122"/>
                <a:ea typeface="FangSong" panose="02010609060101010101" pitchFamily="49" charset="-122"/>
                <a:cs typeface="微软雅黑" charset="0"/>
              </a:rPr>
              <a:t>请求中提交的表单数据</a:t>
            </a:r>
          </a:p>
        </p:txBody>
      </p:sp>
      <p:sp>
        <p:nvSpPr>
          <p:cNvPr id="20" name="圆角矩形">
            <a:extLst>
              <a:ext uri="{FF2B5EF4-FFF2-40B4-BE49-F238E27FC236}">
                <a16:creationId xmlns:a16="http://schemas.microsoft.com/office/drawing/2014/main" id="{2A03B9B4-EAFF-0F49-8637-A385E7753947}"/>
              </a:ext>
            </a:extLst>
          </p:cNvPr>
          <p:cNvSpPr>
            <a:spLocks/>
          </p:cNvSpPr>
          <p:nvPr/>
        </p:nvSpPr>
        <p:spPr>
          <a:xfrm>
            <a:off x="6952844" y="3033457"/>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a:t>
            </a:r>
          </a:p>
        </p:txBody>
      </p:sp>
      <p:sp>
        <p:nvSpPr>
          <p:cNvPr id="21" name="圆角矩形">
            <a:extLst>
              <a:ext uri="{FF2B5EF4-FFF2-40B4-BE49-F238E27FC236}">
                <a16:creationId xmlns:a16="http://schemas.microsoft.com/office/drawing/2014/main" id="{95A974DF-64D8-BA40-8F21-FD90A68EEAD7}"/>
              </a:ext>
            </a:extLst>
          </p:cNvPr>
          <p:cNvSpPr>
            <a:spLocks/>
          </p:cNvSpPr>
          <p:nvPr/>
        </p:nvSpPr>
        <p:spPr>
          <a:xfrm>
            <a:off x="797124" y="4659313"/>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status_code</a:t>
            </a:r>
          </a:p>
          <a:p>
            <a:pPr algn="ctr"/>
            <a:r>
              <a:rPr lang="zh-CN" altLang="en-US" sz="1600" b="1" dirty="0">
                <a:latin typeface="FangSong" panose="02010609060101010101" pitchFamily="49" charset="-122"/>
                <a:ea typeface="FangSong" panose="02010609060101010101" pitchFamily="49" charset="-122"/>
                <a:cs typeface="微软雅黑" charset="0"/>
              </a:rPr>
              <a:t>标识一次请求的状态</a:t>
            </a:r>
          </a:p>
        </p:txBody>
      </p:sp>
      <p:sp>
        <p:nvSpPr>
          <p:cNvPr id="26" name="圆角矩形">
            <a:extLst>
              <a:ext uri="{FF2B5EF4-FFF2-40B4-BE49-F238E27FC236}">
                <a16:creationId xmlns:a16="http://schemas.microsoft.com/office/drawing/2014/main" id="{226E5721-25BD-2C47-B195-8085FFDA63F5}"/>
              </a:ext>
            </a:extLst>
          </p:cNvPr>
          <p:cNvSpPr>
            <a:spLocks/>
          </p:cNvSpPr>
          <p:nvPr/>
        </p:nvSpPr>
        <p:spPr>
          <a:xfrm>
            <a:off x="3874984" y="4659313"/>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content</a:t>
            </a:r>
          </a:p>
          <a:p>
            <a:pPr algn="ctr"/>
            <a:r>
              <a:rPr lang="zh-CN" altLang="en-US" sz="1600" b="1" dirty="0">
                <a:latin typeface="FangSong" panose="02010609060101010101" pitchFamily="49" charset="-122"/>
                <a:ea typeface="FangSong" panose="02010609060101010101" pitchFamily="49" charset="-122"/>
                <a:cs typeface="微软雅黑" charset="0"/>
              </a:rPr>
              <a:t>存储响应内容的二进制字符串</a:t>
            </a:r>
          </a:p>
        </p:txBody>
      </p:sp>
      <p:sp>
        <p:nvSpPr>
          <p:cNvPr id="27" name="圆角矩形">
            <a:extLst>
              <a:ext uri="{FF2B5EF4-FFF2-40B4-BE49-F238E27FC236}">
                <a16:creationId xmlns:a16="http://schemas.microsoft.com/office/drawing/2014/main" id="{C4F9018E-6E38-A94D-9896-F713B141120F}"/>
              </a:ext>
            </a:extLst>
          </p:cNvPr>
          <p:cNvSpPr>
            <a:spLocks/>
          </p:cNvSpPr>
          <p:nvPr/>
        </p:nvSpPr>
        <p:spPr>
          <a:xfrm>
            <a:off x="6952844" y="4659312"/>
            <a:ext cx="5053109" cy="819819"/>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write </a:t>
            </a:r>
            <a:r>
              <a:rPr lang="zh-CN" altLang="en-US" sz="1600" b="1" dirty="0">
                <a:latin typeface="FangSong" panose="02010609060101010101" pitchFamily="49" charset="-122"/>
                <a:ea typeface="FangSong" panose="02010609060101010101" pitchFamily="49" charset="-122"/>
                <a:cs typeface="微软雅黑" charset="0"/>
              </a:rPr>
              <a:t>方法</a:t>
            </a:r>
            <a:endParaRPr lang="en-US" altLang="zh-CN" sz="1600" b="1" dirty="0">
              <a:latin typeface="FangSong" panose="02010609060101010101" pitchFamily="49" charset="-122"/>
              <a:ea typeface="FangSong" panose="02010609060101010101" pitchFamily="49" charset="-122"/>
              <a:cs typeface="微软雅黑" charset="0"/>
            </a:endParaRPr>
          </a:p>
          <a:p>
            <a:pPr algn="ctr"/>
            <a:r>
              <a:rPr lang="zh-CN" altLang="en-US" sz="1600" b="1" dirty="0">
                <a:latin typeface="FangSong" panose="02010609060101010101" pitchFamily="49" charset="-122"/>
                <a:ea typeface="FangSong" panose="02010609060101010101" pitchFamily="49" charset="-122"/>
                <a:cs typeface="微软雅黑" charset="0"/>
              </a:rPr>
              <a:t>这个方法将 </a:t>
            </a:r>
            <a:r>
              <a:rPr lang="en-US" altLang="zh-CN" sz="1600" b="1" dirty="0">
                <a:latin typeface="FangSong" panose="02010609060101010101" pitchFamily="49" charset="-122"/>
                <a:ea typeface="FangSong" panose="02010609060101010101" pitchFamily="49" charset="-122"/>
                <a:cs typeface="微软雅黑" charset="0"/>
              </a:rPr>
              <a:t>HttpResponse </a:t>
            </a:r>
            <a:r>
              <a:rPr lang="zh-CN" altLang="en-US" sz="1600" b="1" dirty="0">
                <a:latin typeface="FangSong" panose="02010609060101010101" pitchFamily="49" charset="-122"/>
                <a:ea typeface="FangSong" panose="02010609060101010101" pitchFamily="49" charset="-122"/>
                <a:cs typeface="微软雅黑" charset="0"/>
              </a:rPr>
              <a:t>视为类文件对象，可以向其中添加响应数据</a:t>
            </a:r>
          </a:p>
        </p:txBody>
      </p:sp>
      <p:sp>
        <p:nvSpPr>
          <p:cNvPr id="29" name="圆角矩形">
            <a:extLst>
              <a:ext uri="{FF2B5EF4-FFF2-40B4-BE49-F238E27FC236}">
                <a16:creationId xmlns:a16="http://schemas.microsoft.com/office/drawing/2014/main" id="{379191CC-4C83-2144-B104-F710B275DE00}"/>
              </a:ext>
            </a:extLst>
          </p:cNvPr>
          <p:cNvSpPr>
            <a:spLocks/>
          </p:cNvSpPr>
          <p:nvPr/>
        </p:nvSpPr>
        <p:spPr>
          <a:xfrm>
            <a:off x="797123" y="5441194"/>
            <a:ext cx="2937561" cy="607854"/>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600" b="1" dirty="0">
                <a:latin typeface="FangSong" panose="02010609060101010101" pitchFamily="49" charset="-122"/>
                <a:ea typeface="FangSong" panose="02010609060101010101" pitchFamily="49" charset="-122"/>
                <a:cs typeface="微软雅黑" charset="0"/>
              </a:rPr>
              <a:t>……</a:t>
            </a:r>
          </a:p>
        </p:txBody>
      </p:sp>
    </p:spTree>
    <p:extLst>
      <p:ext uri="{BB962C8B-B14F-4D97-AF65-F5344CB8AC3E}">
        <p14:creationId xmlns:p14="http://schemas.microsoft.com/office/powerpoint/2010/main" val="2375967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视图初探</a:t>
            </a:r>
            <a:endParaRPr kumimoji="1" lang="en-US" altLang="zh-CN" sz="36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7E17BC0A-B7F1-0D41-8D63-2F353CC29D96}"/>
              </a:ext>
            </a:extLst>
          </p:cNvPr>
          <p:cNvSpPr txBox="1"/>
          <p:nvPr/>
        </p:nvSpPr>
        <p:spPr>
          <a:xfrm>
            <a:off x="802455" y="959836"/>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基于类的视图</a:t>
            </a:r>
            <a:endParaRPr lang="en-US" altLang="zh-CN" sz="2400" b="1">
              <a:latin typeface="FangSong" panose="02010609060101010101" pitchFamily="49" charset="-122"/>
              <a:ea typeface="FangSong" panose="02010609060101010101" pitchFamily="49" charset="-122"/>
            </a:endParaRPr>
          </a:p>
        </p:txBody>
      </p:sp>
      <p:sp>
        <p:nvSpPr>
          <p:cNvPr id="7" name="文本框 6">
            <a:extLst>
              <a:ext uri="{FF2B5EF4-FFF2-40B4-BE49-F238E27FC236}">
                <a16:creationId xmlns:a16="http://schemas.microsoft.com/office/drawing/2014/main" id="{08F492AB-64DC-064F-B5D3-283FDEFB2D2C}"/>
              </a:ext>
            </a:extLst>
          </p:cNvPr>
          <p:cNvSpPr txBox="1"/>
          <p:nvPr/>
        </p:nvSpPr>
        <p:spPr>
          <a:xfrm>
            <a:off x="1011941" y="1421501"/>
            <a:ext cx="10372225" cy="1015663"/>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视图可以是函数，也可以是类，类视图同样能够实现视图的功能。类视图最大的特点是可以利用不同的实例方法响应不同的 </a:t>
            </a:r>
            <a:r>
              <a:rPr lang="en-US" altLang="zh-CN" sz="2000" b="1">
                <a:latin typeface="FangSong" panose="02010609060101010101" pitchFamily="49" charset="-122"/>
                <a:ea typeface="FangSong" panose="02010609060101010101" pitchFamily="49" charset="-122"/>
              </a:rPr>
              <a:t>HTTP </a:t>
            </a:r>
            <a:r>
              <a:rPr lang="zh-CN" altLang="en-US" sz="2000" b="1">
                <a:latin typeface="FangSong" panose="02010609060101010101" pitchFamily="49" charset="-122"/>
                <a:ea typeface="FangSong" panose="02010609060101010101" pitchFamily="49" charset="-122"/>
              </a:rPr>
              <a:t>请求方法（</a:t>
            </a:r>
            <a:r>
              <a:rPr lang="en-US" altLang="zh-CN" sz="2000" b="1">
                <a:latin typeface="FangSong" panose="02010609060101010101" pitchFamily="49" charset="-122"/>
                <a:ea typeface="FangSong" panose="02010609060101010101" pitchFamily="49" charset="-122"/>
              </a:rPr>
              <a:t>GET</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POST</a:t>
            </a:r>
            <a:r>
              <a:rPr lang="zh-CN" altLang="en-US" sz="2000" b="1">
                <a:latin typeface="FangSong" panose="02010609060101010101" pitchFamily="49" charset="-122"/>
                <a:ea typeface="FangSong" panose="02010609060101010101" pitchFamily="49" charset="-122"/>
              </a:rPr>
              <a:t>），且可以利用面向对象的技术将代码分解为可重用的组件。</a:t>
            </a:r>
            <a:endParaRPr lang="en-US" altLang="zh-CN" sz="2000" b="1">
              <a:latin typeface="FangSong" panose="02010609060101010101" pitchFamily="49" charset="-122"/>
              <a:ea typeface="FangSong" panose="02010609060101010101" pitchFamily="49" charset="-122"/>
            </a:endParaRPr>
          </a:p>
        </p:txBody>
      </p:sp>
      <p:pic>
        <p:nvPicPr>
          <p:cNvPr id="2" name="图片 1">
            <a:extLst>
              <a:ext uri="{FF2B5EF4-FFF2-40B4-BE49-F238E27FC236}">
                <a16:creationId xmlns:a16="http://schemas.microsoft.com/office/drawing/2014/main" id="{BC002342-08C8-5B46-99BF-D2E57CF07153}"/>
              </a:ext>
            </a:extLst>
          </p:cNvPr>
          <p:cNvPicPr>
            <a:picLocks noChangeAspect="1"/>
          </p:cNvPicPr>
          <p:nvPr/>
        </p:nvPicPr>
        <p:blipFill>
          <a:blip r:embed="rId3"/>
          <a:stretch>
            <a:fillRect/>
          </a:stretch>
        </p:blipFill>
        <p:spPr>
          <a:xfrm>
            <a:off x="576561" y="2579667"/>
            <a:ext cx="4115391" cy="3643002"/>
          </a:xfrm>
          <a:prstGeom prst="rect">
            <a:avLst/>
          </a:prstGeom>
        </p:spPr>
      </p:pic>
      <p:sp>
        <p:nvSpPr>
          <p:cNvPr id="9" name="矩形 8">
            <a:extLst>
              <a:ext uri="{FF2B5EF4-FFF2-40B4-BE49-F238E27FC236}">
                <a16:creationId xmlns:a16="http://schemas.microsoft.com/office/drawing/2014/main" id="{E57A0B26-38C4-AC47-AF6D-ACE6DA3FB90B}"/>
              </a:ext>
            </a:extLst>
          </p:cNvPr>
          <p:cNvSpPr/>
          <p:nvPr/>
        </p:nvSpPr>
        <p:spPr>
          <a:xfrm>
            <a:off x="1379746" y="6365172"/>
            <a:ext cx="2509020"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一个简单的类视图定义</a:t>
            </a:r>
          </a:p>
        </p:txBody>
      </p:sp>
      <p:sp>
        <p:nvSpPr>
          <p:cNvPr id="11" name="文本框 10">
            <a:extLst>
              <a:ext uri="{FF2B5EF4-FFF2-40B4-BE49-F238E27FC236}">
                <a16:creationId xmlns:a16="http://schemas.microsoft.com/office/drawing/2014/main" id="{8CF3840E-8934-BB4C-B879-ECD17305A325}"/>
              </a:ext>
            </a:extLst>
          </p:cNvPr>
          <p:cNvSpPr txBox="1"/>
          <p:nvPr/>
        </p:nvSpPr>
        <p:spPr>
          <a:xfrm>
            <a:off x="4907491" y="3277783"/>
            <a:ext cx="6955958" cy="2246769"/>
          </a:xfrm>
          <a:prstGeom prst="rect">
            <a:avLst/>
          </a:prstGeom>
          <a:noFill/>
        </p:spPr>
        <p:txBody>
          <a:bodyPr wrap="square" rtlCol="0">
            <a:spAutoFit/>
          </a:bodyPr>
          <a:lstStyle/>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FirstView </a:t>
            </a:r>
            <a:r>
              <a:rPr lang="zh-CN" altLang="en-US" sz="2000" b="1">
                <a:latin typeface="FangSong" panose="02010609060101010101" pitchFamily="49" charset="-122"/>
                <a:ea typeface="FangSong" panose="02010609060101010101" pitchFamily="49" charset="-122"/>
              </a:rPr>
              <a:t>继承自 </a:t>
            </a:r>
            <a:r>
              <a:rPr lang="en-US" altLang="zh-CN" sz="2000" b="1">
                <a:latin typeface="FangSong" panose="02010609060101010101" pitchFamily="49" charset="-122"/>
                <a:ea typeface="FangSong" panose="02010609060101010101" pitchFamily="49" charset="-122"/>
              </a:rPr>
              <a:t>View</a:t>
            </a:r>
            <a:r>
              <a:rPr lang="zh-CN" altLang="en-US" sz="2000" b="1">
                <a:latin typeface="FangSong" panose="02010609060101010101" pitchFamily="49" charset="-122"/>
                <a:ea typeface="FangSong" panose="02010609060101010101" pitchFamily="49" charset="-122"/>
              </a:rPr>
              <a:t>，它是所有基于类的视图的基类。其中定义了 </a:t>
            </a:r>
            <a:r>
              <a:rPr lang="en-US" altLang="zh-CN" sz="2000" b="1">
                <a:latin typeface="FangSong" panose="02010609060101010101" pitchFamily="49" charset="-122"/>
                <a:ea typeface="FangSong" panose="02010609060101010101" pitchFamily="49" charset="-122"/>
              </a:rPr>
              <a:t>get </a:t>
            </a:r>
            <a:r>
              <a:rPr lang="zh-CN" altLang="en-US" sz="2000" b="1">
                <a:latin typeface="FangSong" panose="02010609060101010101" pitchFamily="49" charset="-122"/>
                <a:ea typeface="FangSong" panose="02010609060101010101" pitchFamily="49" charset="-122"/>
              </a:rPr>
              <a:t>和 </a:t>
            </a:r>
            <a:r>
              <a:rPr lang="en-US" altLang="zh-CN" sz="2000" b="1">
                <a:latin typeface="FangSong" panose="02010609060101010101" pitchFamily="49" charset="-122"/>
                <a:ea typeface="FangSong" panose="02010609060101010101" pitchFamily="49" charset="-122"/>
              </a:rPr>
              <a:t>post </a:t>
            </a:r>
            <a:r>
              <a:rPr lang="zh-CN" altLang="en-US" sz="2000" b="1">
                <a:latin typeface="FangSong" panose="02010609060101010101" pitchFamily="49" charset="-122"/>
                <a:ea typeface="FangSong" panose="02010609060101010101" pitchFamily="49" charset="-122"/>
              </a:rPr>
              <a:t>方法，映射到 </a:t>
            </a:r>
            <a:r>
              <a:rPr lang="en-US" altLang="zh-CN" sz="2000" b="1">
                <a:latin typeface="FangSong" panose="02010609060101010101" pitchFamily="49" charset="-122"/>
                <a:ea typeface="FangSong" panose="02010609060101010101" pitchFamily="49" charset="-122"/>
              </a:rPr>
              <a:t>GET </a:t>
            </a:r>
            <a:r>
              <a:rPr lang="zh-CN" altLang="en-US" sz="2000" b="1">
                <a:latin typeface="FangSong" panose="02010609060101010101" pitchFamily="49" charset="-122"/>
                <a:ea typeface="FangSong" panose="02010609060101010101" pitchFamily="49" charset="-122"/>
              </a:rPr>
              <a:t>和 </a:t>
            </a:r>
            <a:r>
              <a:rPr lang="en-US" altLang="zh-CN" sz="2000" b="1">
                <a:latin typeface="FangSong" panose="02010609060101010101" pitchFamily="49" charset="-122"/>
                <a:ea typeface="FangSong" panose="02010609060101010101" pitchFamily="49" charset="-122"/>
              </a:rPr>
              <a:t>POST </a:t>
            </a:r>
            <a:r>
              <a:rPr lang="zh-CN" altLang="en-US" sz="2000" b="1">
                <a:latin typeface="FangSong" panose="02010609060101010101" pitchFamily="49" charset="-122"/>
                <a:ea typeface="FangSong" panose="02010609060101010101" pitchFamily="49" charset="-122"/>
              </a:rPr>
              <a:t>请求类型。</a:t>
            </a:r>
            <a:endParaRPr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FirstView </a:t>
            </a:r>
            <a:r>
              <a:rPr lang="zh-CN" altLang="en-US" sz="2000" b="1">
                <a:latin typeface="FangSong" panose="02010609060101010101" pitchFamily="49" charset="-122"/>
                <a:ea typeface="FangSong" panose="02010609060101010101" pitchFamily="49" charset="-122"/>
              </a:rPr>
              <a:t>重写了父类的 </a:t>
            </a:r>
            <a:r>
              <a:rPr lang="en-US" altLang="zh-CN" sz="2000" b="1">
                <a:latin typeface="FangSong" panose="02010609060101010101" pitchFamily="49" charset="-122"/>
                <a:ea typeface="FangSong" panose="02010609060101010101" pitchFamily="49" charset="-122"/>
              </a:rPr>
              <a:t>dispatch </a:t>
            </a:r>
            <a:r>
              <a:rPr lang="zh-CN" altLang="en-US" sz="2000" b="1">
                <a:latin typeface="FangSong" panose="02010609060101010101" pitchFamily="49" charset="-122"/>
                <a:ea typeface="FangSong" panose="02010609060101010101" pitchFamily="49" charset="-122"/>
              </a:rPr>
              <a:t>方法，</a:t>
            </a:r>
            <a:r>
              <a:rPr lang="en-US" altLang="zh-CN" sz="2000" b="1">
                <a:latin typeface="FangSong" panose="02010609060101010101" pitchFamily="49" charset="-122"/>
                <a:ea typeface="FangSong" panose="02010609060101010101" pitchFamily="49" charset="-122"/>
              </a:rPr>
              <a:t>dispatch </a:t>
            </a:r>
            <a:r>
              <a:rPr lang="zh-CN" altLang="en-US" sz="2000" b="1">
                <a:latin typeface="FangSong" panose="02010609060101010101" pitchFamily="49" charset="-122"/>
                <a:ea typeface="FangSong" panose="02010609060101010101" pitchFamily="49" charset="-122"/>
              </a:rPr>
              <a:t>根据 </a:t>
            </a:r>
            <a:r>
              <a:rPr lang="en-US" altLang="zh-CN" sz="2000" b="1">
                <a:latin typeface="FangSong" panose="02010609060101010101" pitchFamily="49" charset="-122"/>
                <a:ea typeface="FangSong" panose="02010609060101010101" pitchFamily="49" charset="-122"/>
              </a:rPr>
              <a:t>HTTP </a:t>
            </a:r>
            <a:r>
              <a:rPr lang="zh-CN" altLang="en-US" sz="2000" b="1">
                <a:latin typeface="FangSong" panose="02010609060101010101" pitchFamily="49" charset="-122"/>
                <a:ea typeface="FangSong" panose="02010609060101010101" pitchFamily="49" charset="-122"/>
              </a:rPr>
              <a:t>类型实现请求分发， 例如，如果是 </a:t>
            </a:r>
            <a:r>
              <a:rPr lang="en-US" altLang="zh-CN" sz="2000" b="1">
                <a:latin typeface="FangSong" panose="02010609060101010101" pitchFamily="49" charset="-122"/>
                <a:ea typeface="FangSong" panose="02010609060101010101" pitchFamily="49" charset="-122"/>
              </a:rPr>
              <a:t>GET </a:t>
            </a:r>
            <a:r>
              <a:rPr lang="zh-CN" altLang="en-US" sz="2000" b="1">
                <a:latin typeface="FangSong" panose="02010609060101010101" pitchFamily="49" charset="-122"/>
                <a:ea typeface="FangSong" panose="02010609060101010101" pitchFamily="49" charset="-122"/>
              </a:rPr>
              <a:t>请求，则分发给 </a:t>
            </a:r>
            <a:r>
              <a:rPr lang="en-US" altLang="zh-CN" sz="2000" b="1">
                <a:latin typeface="FangSong" panose="02010609060101010101" pitchFamily="49" charset="-122"/>
                <a:ea typeface="FangSong" panose="02010609060101010101" pitchFamily="49" charset="-122"/>
              </a:rPr>
              <a:t>get </a:t>
            </a:r>
            <a:r>
              <a:rPr lang="zh-CN" altLang="en-US" sz="2000" b="1">
                <a:latin typeface="FangSong" panose="02010609060101010101" pitchFamily="49" charset="-122"/>
                <a:ea typeface="FangSong" panose="02010609060101010101" pitchFamily="49" charset="-122"/>
              </a:rPr>
              <a:t>方法。如果 </a:t>
            </a:r>
            <a:r>
              <a:rPr lang="en-US" altLang="zh-CN" sz="2000" b="1">
                <a:latin typeface="FangSong" panose="02010609060101010101" pitchFamily="49" charset="-122"/>
                <a:ea typeface="FangSong" panose="02010609060101010101" pitchFamily="49" charset="-122"/>
              </a:rPr>
              <a:t>View </a:t>
            </a:r>
            <a:r>
              <a:rPr lang="zh-CN" altLang="en-US" sz="2000" b="1">
                <a:latin typeface="FangSong" panose="02010609060101010101" pitchFamily="49" charset="-122"/>
                <a:ea typeface="FangSong" panose="02010609060101010101" pitchFamily="49" charset="-122"/>
              </a:rPr>
              <a:t>中没有实现对应请求类型的方法，则会返回 </a:t>
            </a:r>
            <a:r>
              <a:rPr lang="en-US" altLang="zh-CN" sz="2000" b="1">
                <a:latin typeface="FangSong" panose="02010609060101010101" pitchFamily="49" charset="-122"/>
                <a:ea typeface="FangSong" panose="02010609060101010101" pitchFamily="49" charset="-122"/>
              </a:rPr>
              <a:t>HttpResponseNotAllowed</a:t>
            </a:r>
            <a:r>
              <a:rPr lang="zh-CN" altLang="en-US" sz="2000" b="1">
                <a:latin typeface="FangSong" panose="02010609060101010101" pitchFamily="49" charset="-122"/>
                <a:ea typeface="FangSong" panose="02010609060101010101" pitchFamily="49" charset="-122"/>
              </a:rPr>
              <a:t>。</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192936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视图初探</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1028086" y="1177513"/>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动态路由</a:t>
            </a:r>
            <a:endParaRPr lang="en-US" altLang="zh-CN" sz="24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1292159" y="2168325"/>
            <a:ext cx="10642542" cy="1938992"/>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转换器三要素：</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regex</a:t>
            </a:r>
            <a:r>
              <a:rPr lang="zh-CN" altLang="en-US" sz="2000" b="1">
                <a:latin typeface="FangSong" panose="02010609060101010101" pitchFamily="49" charset="-122"/>
                <a:ea typeface="FangSong" panose="02010609060101010101" pitchFamily="49" charset="-122"/>
              </a:rPr>
              <a:t>：字符串类型的类属性，根据属性名可以猜测，这是一个正则表达式，用于匹配 </a:t>
            </a:r>
            <a:r>
              <a:rPr lang="en-US" altLang="zh-CN" sz="2000" b="1">
                <a:latin typeface="FangSong" panose="02010609060101010101" pitchFamily="49" charset="-122"/>
                <a:ea typeface="FangSong" panose="02010609060101010101" pitchFamily="49" charset="-122"/>
              </a:rPr>
              <a:t>URL </a:t>
            </a:r>
            <a:r>
              <a:rPr lang="zh-CN" altLang="en-US" sz="2000" b="1">
                <a:latin typeface="FangSong" panose="02010609060101010101" pitchFamily="49" charset="-122"/>
                <a:ea typeface="FangSong" panose="02010609060101010101" pitchFamily="49" charset="-122"/>
              </a:rPr>
              <a:t>对应位置的参数值</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to_python</a:t>
            </a:r>
            <a:r>
              <a:rPr lang="zh-CN" altLang="en-US" sz="2000" b="1">
                <a:latin typeface="FangSong" panose="02010609060101010101" pitchFamily="49" charset="-122"/>
                <a:ea typeface="FangSong" panose="02010609060101010101" pitchFamily="49" charset="-122"/>
              </a:rPr>
              <a:t>：参数 </a:t>
            </a:r>
            <a:r>
              <a:rPr lang="en-US" altLang="zh-CN" sz="2000" b="1">
                <a:latin typeface="FangSong" panose="02010609060101010101" pitchFamily="49" charset="-122"/>
                <a:ea typeface="FangSong" panose="02010609060101010101" pitchFamily="49" charset="-122"/>
              </a:rPr>
              <a:t>value </a:t>
            </a:r>
            <a:r>
              <a:rPr lang="zh-CN" altLang="en-US" sz="2000" b="1">
                <a:latin typeface="FangSong" panose="02010609060101010101" pitchFamily="49" charset="-122"/>
                <a:ea typeface="FangSong" panose="02010609060101010101" pitchFamily="49" charset="-122"/>
              </a:rPr>
              <a:t>是从 </a:t>
            </a:r>
            <a:r>
              <a:rPr lang="en-US" altLang="zh-CN" sz="2000" b="1">
                <a:latin typeface="FangSong" panose="02010609060101010101" pitchFamily="49" charset="-122"/>
                <a:ea typeface="FangSong" panose="02010609060101010101" pitchFamily="49" charset="-122"/>
              </a:rPr>
              <a:t>URL </a:t>
            </a:r>
            <a:r>
              <a:rPr lang="zh-CN" altLang="en-US" sz="2000" b="1">
                <a:latin typeface="FangSong" panose="02010609060101010101" pitchFamily="49" charset="-122"/>
                <a:ea typeface="FangSong" panose="02010609060101010101" pitchFamily="49" charset="-122"/>
              </a:rPr>
              <a:t>中匹配到的参数值，通过强转成对应的类型传递给视图函数</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to_url</a:t>
            </a:r>
            <a:r>
              <a:rPr lang="zh-CN" altLang="en-US" sz="2000" b="1">
                <a:latin typeface="FangSong" panose="02010609060101010101" pitchFamily="49" charset="-122"/>
                <a:ea typeface="FangSong" panose="02010609060101010101" pitchFamily="49" charset="-122"/>
              </a:rPr>
              <a:t>：将一个 </a:t>
            </a:r>
            <a:r>
              <a:rPr lang="en-US" altLang="zh-CN" sz="2000" b="1">
                <a:latin typeface="FangSong" panose="02010609060101010101" pitchFamily="49" charset="-122"/>
                <a:ea typeface="FangSong" panose="02010609060101010101" pitchFamily="49" charset="-122"/>
              </a:rPr>
              <a:t>Python </a:t>
            </a:r>
            <a:r>
              <a:rPr lang="zh-CN" altLang="en-US" sz="2000" b="1">
                <a:latin typeface="FangSong" panose="02010609060101010101" pitchFamily="49" charset="-122"/>
                <a:ea typeface="FangSong" panose="02010609060101010101" pitchFamily="49" charset="-122"/>
              </a:rPr>
              <a:t>类型的对象转换为字符串，</a:t>
            </a:r>
            <a:r>
              <a:rPr lang="en-US" altLang="zh-CN" sz="2000" b="1">
                <a:latin typeface="FangSong" panose="02010609060101010101" pitchFamily="49" charset="-122"/>
                <a:ea typeface="FangSong" panose="02010609060101010101" pitchFamily="49" charset="-122"/>
              </a:rPr>
              <a:t>to_python </a:t>
            </a:r>
            <a:r>
              <a:rPr lang="zh-CN" altLang="en-US" sz="2000" b="1">
                <a:latin typeface="FangSong" panose="02010609060101010101" pitchFamily="49" charset="-122"/>
                <a:ea typeface="FangSong" panose="02010609060101010101" pitchFamily="49" charset="-122"/>
              </a:rPr>
              <a:t>的反向操作</a:t>
            </a:r>
            <a:endParaRPr lang="en-US" altLang="zh-CN" sz="2000" b="1">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64BF62BC-D3B2-FF41-9A54-860BF187FEA2}"/>
              </a:ext>
            </a:extLst>
          </p:cNvPr>
          <p:cNvSpPr/>
          <p:nvPr/>
        </p:nvSpPr>
        <p:spPr>
          <a:xfrm>
            <a:off x="1292159" y="4184556"/>
            <a:ext cx="8999580"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默认参数：视图也是普通的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函数，参数当然也就可以有默认值</a:t>
            </a:r>
            <a:endParaRPr lang="en-US" altLang="zh-CN" sz="20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CA596B8F-F9E5-D142-BDBA-14ABE0C9A5D8}"/>
              </a:ext>
            </a:extLst>
          </p:cNvPr>
          <p:cNvSpPr/>
          <p:nvPr/>
        </p:nvSpPr>
        <p:spPr>
          <a:xfrm>
            <a:off x="1292159" y="4661905"/>
            <a:ext cx="9010800" cy="400110"/>
          </a:xfrm>
          <a:prstGeom prst="rect">
            <a:avLst/>
          </a:prstGeom>
        </p:spPr>
        <p:txBody>
          <a:bodyPr wrap="non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re_path</a:t>
            </a:r>
            <a:r>
              <a:rPr lang="zh-CN" altLang="en-US" sz="2000" b="1">
                <a:latin typeface="FangSong" panose="02010609060101010101" pitchFamily="49" charset="-122"/>
                <a:ea typeface="FangSong" panose="02010609060101010101" pitchFamily="49" charset="-122"/>
              </a:rPr>
              <a:t>：使用 </a:t>
            </a:r>
            <a:r>
              <a:rPr lang="en-US" altLang="zh-CN" sz="2000" b="1">
                <a:latin typeface="FangSong" panose="02010609060101010101" pitchFamily="49" charset="-122"/>
                <a:ea typeface="FangSong" panose="02010609060101010101" pitchFamily="49" charset="-122"/>
              </a:rPr>
              <a:t>re_path </a:t>
            </a:r>
            <a:r>
              <a:rPr lang="zh-CN" altLang="en-US" sz="2000" b="1">
                <a:latin typeface="FangSong" panose="02010609060101010101" pitchFamily="49" charset="-122"/>
                <a:ea typeface="FangSong" panose="02010609060101010101" pitchFamily="49" charset="-122"/>
              </a:rPr>
              <a:t>的理由是 </a:t>
            </a:r>
            <a:r>
              <a:rPr lang="en-US" altLang="zh-CN" sz="2000" b="1">
                <a:latin typeface="FangSong" panose="02010609060101010101" pitchFamily="49" charset="-122"/>
                <a:ea typeface="FangSong" panose="02010609060101010101" pitchFamily="49" charset="-122"/>
              </a:rPr>
              <a:t>path </a:t>
            </a:r>
            <a:r>
              <a:rPr lang="zh-CN" altLang="en-US" sz="2000" b="1">
                <a:latin typeface="FangSong" panose="02010609060101010101" pitchFamily="49" charset="-122"/>
                <a:ea typeface="FangSong" panose="02010609060101010101" pitchFamily="49" charset="-122"/>
              </a:rPr>
              <a:t>方法和转换器都不能满足需求</a:t>
            </a:r>
            <a:endParaRPr lang="en-US" altLang="zh-CN" sz="20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092E2BB0-5438-C94C-B5A4-AF34A263705F}"/>
              </a:ext>
            </a:extLst>
          </p:cNvPr>
          <p:cNvSpPr txBox="1"/>
          <p:nvPr/>
        </p:nvSpPr>
        <p:spPr>
          <a:xfrm>
            <a:off x="1028086" y="1690976"/>
            <a:ext cx="10372225" cy="400110"/>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动态路由即 </a:t>
            </a:r>
            <a:r>
              <a:rPr lang="en-US" altLang="zh-CN" sz="2000" b="1">
                <a:latin typeface="FangSong" panose="02010609060101010101" pitchFamily="49" charset="-122"/>
                <a:ea typeface="FangSong" panose="02010609060101010101" pitchFamily="49" charset="-122"/>
              </a:rPr>
              <a:t>URL </a:t>
            </a:r>
            <a:r>
              <a:rPr lang="zh-CN" altLang="en-US" sz="2000" b="1">
                <a:latin typeface="FangSong" panose="02010609060101010101" pitchFamily="49" charset="-122"/>
                <a:ea typeface="FangSong" panose="02010609060101010101" pitchFamily="49" charset="-122"/>
              </a:rPr>
              <a:t>不是固定的，</a:t>
            </a:r>
            <a:r>
              <a:rPr lang="en-US" altLang="zh-CN" sz="2000" b="1">
                <a:latin typeface="FangSong" panose="02010609060101010101" pitchFamily="49" charset="-122"/>
                <a:ea typeface="FangSong" panose="02010609060101010101" pitchFamily="49" charset="-122"/>
              </a:rPr>
              <a:t>URL </a:t>
            </a:r>
            <a:r>
              <a:rPr lang="zh-CN" altLang="en-US" sz="2000" b="1">
                <a:latin typeface="FangSong" panose="02010609060101010101" pitchFamily="49" charset="-122"/>
                <a:ea typeface="FangSong" panose="02010609060101010101" pitchFamily="49" charset="-122"/>
              </a:rPr>
              <a:t>中包含了传递给视图的参数变量。</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713326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视图初探</a:t>
            </a:r>
            <a:endParaRPr kumimoji="1" lang="en-US" altLang="zh-CN" sz="36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1028086" y="103384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给 </a:t>
            </a:r>
            <a:r>
              <a:rPr lang="en-US" altLang="zh-CN" sz="2400" b="1">
                <a:latin typeface="FangSong" panose="02010609060101010101" pitchFamily="49" charset="-122"/>
                <a:ea typeface="FangSong" panose="02010609060101010101" pitchFamily="49" charset="-122"/>
              </a:rPr>
              <a:t>post</a:t>
            </a:r>
            <a:r>
              <a:rPr lang="zh-CN" altLang="en-US" sz="2400" b="1">
                <a:latin typeface="FangSong" panose="02010609060101010101" pitchFamily="49" charset="-122"/>
                <a:ea typeface="FangSong" panose="02010609060101010101" pitchFamily="49" charset="-122"/>
              </a:rPr>
              <a:t> 应用添加视图</a:t>
            </a:r>
            <a:endParaRPr lang="en-US" altLang="zh-CN" sz="2400"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CB7CD482-8803-6045-9AAA-A92E0031C0DB}"/>
              </a:ext>
            </a:extLst>
          </p:cNvPr>
          <p:cNvSpPr txBox="1"/>
          <p:nvPr/>
        </p:nvSpPr>
        <p:spPr>
          <a:xfrm>
            <a:off x="1177860" y="2307751"/>
            <a:ext cx="440525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Topic</a:t>
            </a:r>
            <a:r>
              <a:rPr lang="zh-CN" altLang="en-US" sz="2000" b="1">
                <a:latin typeface="FangSong" panose="02010609060101010101" pitchFamily="49" charset="-122"/>
                <a:ea typeface="FangSong" panose="02010609060101010101" pitchFamily="49" charset="-122"/>
              </a:rPr>
              <a:t> 列表视图</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363BED15-9E16-674B-8A3D-CDD2E273870D}"/>
              </a:ext>
            </a:extLst>
          </p:cNvPr>
          <p:cNvSpPr txBox="1"/>
          <p:nvPr/>
        </p:nvSpPr>
        <p:spPr>
          <a:xfrm>
            <a:off x="1177860" y="2793881"/>
            <a:ext cx="4176655"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Topic</a:t>
            </a:r>
            <a:r>
              <a:rPr lang="zh-CN" altLang="en-US" sz="2000" b="1">
                <a:latin typeface="FangSong" panose="02010609060101010101" pitchFamily="49" charset="-122"/>
                <a:ea typeface="FangSong" panose="02010609060101010101" pitchFamily="49" charset="-122"/>
              </a:rPr>
              <a:t> 实例对象信息视图</a:t>
            </a:r>
            <a:endParaRPr lang="en-US" altLang="zh-CN" sz="2000" b="1">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07B6B996-1905-484F-962E-1B63C80CEC38}"/>
              </a:ext>
            </a:extLst>
          </p:cNvPr>
          <p:cNvSpPr txBox="1"/>
          <p:nvPr/>
        </p:nvSpPr>
        <p:spPr>
          <a:xfrm>
            <a:off x="1177860" y="3280011"/>
            <a:ext cx="5715310"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给 </a:t>
            </a:r>
            <a:r>
              <a:rPr lang="en-US" altLang="zh-CN" sz="2000" b="1">
                <a:latin typeface="FangSong" panose="02010609060101010101" pitchFamily="49" charset="-122"/>
                <a:ea typeface="FangSong" panose="02010609060101010101" pitchFamily="49" charset="-122"/>
              </a:rPr>
              <a:t>Topic</a:t>
            </a:r>
            <a:r>
              <a:rPr lang="zh-CN" altLang="en-US" sz="2000" b="1">
                <a:latin typeface="FangSong" panose="02010609060101010101" pitchFamily="49" charset="-122"/>
                <a:ea typeface="FangSong" panose="02010609060101010101" pitchFamily="49" charset="-122"/>
              </a:rPr>
              <a:t> 实例对象添加评论的视图</a:t>
            </a:r>
            <a:endParaRPr lang="en-US" altLang="zh-CN" sz="20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F90D8020-C618-4848-BC7A-2D99A82961B2}"/>
              </a:ext>
            </a:extLst>
          </p:cNvPr>
          <p:cNvSpPr txBox="1"/>
          <p:nvPr/>
        </p:nvSpPr>
        <p:spPr>
          <a:xfrm>
            <a:off x="1028086" y="1547685"/>
            <a:ext cx="10372225" cy="707886"/>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视图中的代码应该尽量简洁，复杂的业务逻辑不应该出现在视图中，所以，通常会把逻辑或者 </a:t>
            </a:r>
            <a:r>
              <a:rPr lang="en-US" altLang="zh-CN" sz="2000" b="1">
                <a:latin typeface="FangSong" panose="02010609060101010101" pitchFamily="49" charset="-122"/>
                <a:ea typeface="FangSong" panose="02010609060101010101" pitchFamily="49" charset="-122"/>
              </a:rPr>
              <a:t>service </a:t>
            </a:r>
            <a:r>
              <a:rPr lang="zh-CN" altLang="en-US" sz="2000" b="1">
                <a:latin typeface="FangSong" panose="02010609060101010101" pitchFamily="49" charset="-122"/>
                <a:ea typeface="FangSong" panose="02010609060101010101" pitchFamily="49" charset="-122"/>
              </a:rPr>
              <a:t>部分单独放到一个文件中，例如：</a:t>
            </a:r>
            <a:r>
              <a:rPr lang="en-US" altLang="zh-CN" sz="2000" b="1">
                <a:latin typeface="FangSong" panose="02010609060101010101" pitchFamily="49" charset="-122"/>
                <a:ea typeface="FangSong" panose="02010609060101010101" pitchFamily="49" charset="-122"/>
              </a:rPr>
              <a:t>post_service.py</a:t>
            </a:r>
            <a:r>
              <a:rPr lang="zh-CN" altLang="en-US" sz="2000" b="1">
                <a:latin typeface="FangSong" panose="02010609060101010101" pitchFamily="49" charset="-122"/>
                <a:ea typeface="FangSong" panose="02010609060101010101" pitchFamily="49" charset="-122"/>
              </a:rPr>
              <a:t>。</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663101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视图的高级特性和快捷方法</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URL</a:t>
            </a:r>
            <a:r>
              <a:rPr lang="zh-CN" altLang="en-US" sz="2400" b="1">
                <a:latin typeface="FangSong" panose="02010609060101010101" pitchFamily="49" charset="-122"/>
                <a:ea typeface="FangSong" panose="02010609060101010101" pitchFamily="49" charset="-122"/>
              </a:rPr>
              <a:t> 的反向解析</a:t>
            </a:r>
            <a:endParaRPr lang="en-US" altLang="zh-CN" sz="2400" b="1">
              <a:latin typeface="FangSong" panose="02010609060101010101" pitchFamily="49" charset="-122"/>
              <a:ea typeface="FangSong" panose="02010609060101010101" pitchFamily="49" charset="-122"/>
            </a:endParaRPr>
          </a:p>
        </p:txBody>
      </p:sp>
      <p:sp>
        <p:nvSpPr>
          <p:cNvPr id="18" name="文本框 17">
            <a:extLst>
              <a:ext uri="{FF2B5EF4-FFF2-40B4-BE49-F238E27FC236}">
                <a16:creationId xmlns:a16="http://schemas.microsoft.com/office/drawing/2014/main" id="{041A4F25-F945-7041-97E6-9E3539F6C68C}"/>
              </a:ext>
            </a:extLst>
          </p:cNvPr>
          <p:cNvSpPr txBox="1"/>
          <p:nvPr/>
        </p:nvSpPr>
        <p:spPr>
          <a:xfrm>
            <a:off x="1028085" y="3026355"/>
            <a:ext cx="424729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视图重定向</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1" y="1900479"/>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reverse</a:t>
            </a:r>
            <a:r>
              <a:rPr lang="zh-CN" altLang="en-US" sz="2000" b="1">
                <a:latin typeface="FangSong" panose="02010609060101010101" pitchFamily="49" charset="-122"/>
                <a:ea typeface="FangSong" panose="02010609060101010101" pitchFamily="49" charset="-122"/>
              </a:rPr>
              <a:t> 方法：通过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模式的名字或可调用的视图对象，得到视图 </a:t>
            </a:r>
            <a:r>
              <a:rPr lang="en-US" altLang="zh-CN" sz="2000" b="1">
                <a:latin typeface="FangSong" panose="02010609060101010101" pitchFamily="49" charset="-122"/>
                <a:ea typeface="FangSong" panose="02010609060101010101" pitchFamily="49" charset="-122"/>
              </a:rPr>
              <a:t>URL</a:t>
            </a:r>
          </a:p>
        </p:txBody>
      </p:sp>
      <p:sp>
        <p:nvSpPr>
          <p:cNvPr id="21" name="矩形 20">
            <a:extLst>
              <a:ext uri="{FF2B5EF4-FFF2-40B4-BE49-F238E27FC236}">
                <a16:creationId xmlns:a16="http://schemas.microsoft.com/office/drawing/2014/main" id="{91F7C80D-9CDA-8742-A25E-2F535830154C}"/>
              </a:ext>
            </a:extLst>
          </p:cNvPr>
          <p:cNvSpPr/>
          <p:nvPr/>
        </p:nvSpPr>
        <p:spPr>
          <a:xfrm>
            <a:off x="1292161" y="2360198"/>
            <a:ext cx="9320154"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命名空间：应用命名空间、实例命名空间</a:t>
            </a:r>
            <a:endParaRPr lang="en-US" altLang="zh-CN" sz="2000" b="1">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1E48287D-09E8-884E-B6AF-ED1A37CB9D2D}"/>
              </a:ext>
            </a:extLst>
          </p:cNvPr>
          <p:cNvSpPr/>
          <p:nvPr/>
        </p:nvSpPr>
        <p:spPr>
          <a:xfrm>
            <a:off x="1292161" y="3652373"/>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redirect</a:t>
            </a:r>
            <a:r>
              <a:rPr lang="zh-CN" altLang="en-US" sz="2000" b="1">
                <a:latin typeface="FangSong" panose="02010609060101010101" pitchFamily="49" charset="-122"/>
                <a:ea typeface="FangSong" panose="02010609060101010101" pitchFamily="49" charset="-122"/>
              </a:rPr>
              <a:t> 方法：实现 </a:t>
            </a:r>
            <a:r>
              <a:rPr lang="en-US" altLang="zh-CN" sz="2000" b="1">
                <a:latin typeface="FangSong" panose="02010609060101010101" pitchFamily="49" charset="-122"/>
                <a:ea typeface="FangSong" panose="02010609060101010101" pitchFamily="49" charset="-122"/>
              </a:rPr>
              <a:t>302</a:t>
            </a:r>
            <a:r>
              <a:rPr lang="zh-CN" altLang="en-US" sz="2000" b="1">
                <a:latin typeface="FangSong" panose="02010609060101010101" pitchFamily="49" charset="-122"/>
                <a:ea typeface="FangSong" panose="02010609060101010101" pitchFamily="49" charset="-122"/>
              </a:rPr>
              <a:t>（临时）或 </a:t>
            </a:r>
            <a:r>
              <a:rPr lang="en-US" altLang="zh-CN" sz="2000" b="1">
                <a:latin typeface="FangSong" panose="02010609060101010101" pitchFamily="49" charset="-122"/>
                <a:ea typeface="FangSong" panose="02010609060101010101" pitchFamily="49" charset="-122"/>
              </a:rPr>
              <a:t>301</a:t>
            </a:r>
            <a:r>
              <a:rPr lang="zh-CN" altLang="en-US" sz="2000" b="1">
                <a:latin typeface="FangSong" panose="02010609060101010101" pitchFamily="49" charset="-122"/>
                <a:ea typeface="FangSong" panose="02010609060101010101" pitchFamily="49" charset="-122"/>
              </a:rPr>
              <a:t>（永久）重定向</a:t>
            </a:r>
            <a:endParaRPr lang="en-US"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5" y="4213786"/>
            <a:ext cx="424729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常用的快捷方法</a:t>
            </a:r>
            <a:endParaRPr lang="en-US" altLang="zh-CN" sz="2400" b="1">
              <a:latin typeface="FangSong" panose="02010609060101010101" pitchFamily="49" charset="-122"/>
              <a:ea typeface="FangSong" panose="02010609060101010101" pitchFamily="49" charset="-122"/>
            </a:endParaRPr>
          </a:p>
        </p:txBody>
      </p:sp>
      <p:sp>
        <p:nvSpPr>
          <p:cNvPr id="35" name="矩形 34">
            <a:extLst>
              <a:ext uri="{FF2B5EF4-FFF2-40B4-BE49-F238E27FC236}">
                <a16:creationId xmlns:a16="http://schemas.microsoft.com/office/drawing/2014/main" id="{2176C5BE-BA21-5E41-AB41-5EB1105E1CA1}"/>
              </a:ext>
            </a:extLst>
          </p:cNvPr>
          <p:cNvSpPr/>
          <p:nvPr/>
        </p:nvSpPr>
        <p:spPr>
          <a:xfrm>
            <a:off x="1292160" y="4836754"/>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render</a:t>
            </a:r>
            <a:r>
              <a:rPr lang="zh-CN" altLang="en-US" sz="2000" b="1">
                <a:latin typeface="FangSong" panose="02010609060101010101" pitchFamily="49" charset="-122"/>
                <a:ea typeface="FangSong" panose="02010609060101010101" pitchFamily="49" charset="-122"/>
              </a:rPr>
              <a:t> 方法：将给定的模板和上下文字典组合，渲染返回 </a:t>
            </a:r>
            <a:r>
              <a:rPr lang="en-US" altLang="zh-CN" sz="2000" b="1">
                <a:latin typeface="FangSong" panose="02010609060101010101" pitchFamily="49" charset="-122"/>
                <a:ea typeface="FangSong" panose="02010609060101010101" pitchFamily="49" charset="-122"/>
              </a:rPr>
              <a:t>HttpResponse</a:t>
            </a:r>
            <a:r>
              <a:rPr lang="zh-CN" altLang="en-US" sz="2000" b="1">
                <a:latin typeface="FangSong" panose="02010609060101010101" pitchFamily="49" charset="-122"/>
                <a:ea typeface="FangSong" panose="02010609060101010101" pitchFamily="49" charset="-122"/>
              </a:rPr>
              <a:t> 对象</a:t>
            </a:r>
            <a:endParaRPr lang="en-US" altLang="zh-CN" sz="2000" b="1">
              <a:latin typeface="FangSong" panose="02010609060101010101" pitchFamily="49" charset="-122"/>
              <a:ea typeface="FangSong" panose="02010609060101010101" pitchFamily="49" charset="-122"/>
            </a:endParaRPr>
          </a:p>
        </p:txBody>
      </p:sp>
      <p:sp>
        <p:nvSpPr>
          <p:cNvPr id="36" name="矩形 35">
            <a:extLst>
              <a:ext uri="{FF2B5EF4-FFF2-40B4-BE49-F238E27FC236}">
                <a16:creationId xmlns:a16="http://schemas.microsoft.com/office/drawing/2014/main" id="{2EF8765E-631E-9844-9757-7A3DB9999E60}"/>
              </a:ext>
            </a:extLst>
          </p:cNvPr>
          <p:cNvSpPr/>
          <p:nvPr/>
        </p:nvSpPr>
        <p:spPr>
          <a:xfrm>
            <a:off x="1292159" y="5296473"/>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render_to_response</a:t>
            </a:r>
            <a:r>
              <a:rPr lang="zh-CN" altLang="en-US" sz="2000" b="1">
                <a:latin typeface="FangSong" panose="02010609060101010101" pitchFamily="49" charset="-122"/>
                <a:ea typeface="FangSong" panose="02010609060101010101" pitchFamily="49" charset="-122"/>
              </a:rPr>
              <a:t> 方法：类似于 </a:t>
            </a:r>
            <a:r>
              <a:rPr lang="en-US" altLang="zh-CN" sz="2000" b="1">
                <a:latin typeface="FangSong" panose="02010609060101010101" pitchFamily="49" charset="-122"/>
                <a:ea typeface="FangSong" panose="02010609060101010101" pitchFamily="49" charset="-122"/>
              </a:rPr>
              <a:t>render</a:t>
            </a:r>
          </a:p>
        </p:txBody>
      </p:sp>
      <p:sp>
        <p:nvSpPr>
          <p:cNvPr id="37" name="矩形 36">
            <a:extLst>
              <a:ext uri="{FF2B5EF4-FFF2-40B4-BE49-F238E27FC236}">
                <a16:creationId xmlns:a16="http://schemas.microsoft.com/office/drawing/2014/main" id="{DFA9C7EF-8E47-7643-BAED-7DDAFF17CFA8}"/>
              </a:ext>
            </a:extLst>
          </p:cNvPr>
          <p:cNvSpPr/>
          <p:nvPr/>
        </p:nvSpPr>
        <p:spPr>
          <a:xfrm>
            <a:off x="1292158" y="5756192"/>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get_object_or_404</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 get_list_or_404</a:t>
            </a:r>
            <a:r>
              <a:rPr lang="zh-CN" altLang="en-US" sz="2000" b="1">
                <a:latin typeface="FangSong" panose="02010609060101010101" pitchFamily="49" charset="-122"/>
                <a:ea typeface="FangSong" panose="02010609060101010101" pitchFamily="49" charset="-122"/>
              </a:rPr>
              <a:t>：获取响应或者返回 </a:t>
            </a:r>
            <a:r>
              <a:rPr lang="en-US" altLang="zh-CN" sz="2000" b="1">
                <a:latin typeface="FangSong" panose="02010609060101010101" pitchFamily="49" charset="-122"/>
                <a:ea typeface="FangSong" panose="02010609060101010101" pitchFamily="49" charset="-122"/>
              </a:rPr>
              <a:t>404</a:t>
            </a:r>
          </a:p>
        </p:txBody>
      </p:sp>
    </p:spTree>
    <p:extLst>
      <p:ext uri="{BB962C8B-B14F-4D97-AF65-F5344CB8AC3E}">
        <p14:creationId xmlns:p14="http://schemas.microsoft.com/office/powerpoint/2010/main" val="20870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的 </a:t>
            </a:r>
            <a:r>
              <a:rPr kumimoji="1" lang="en-US" altLang="zh-CN" sz="3600" b="1">
                <a:latin typeface="FangSong" panose="02010609060101010101" pitchFamily="49" charset="-122"/>
                <a:ea typeface="FangSong" panose="02010609060101010101" pitchFamily="49" charset="-122"/>
              </a:rPr>
              <a:t>MTV</a:t>
            </a:r>
            <a:r>
              <a:rPr kumimoji="1" lang="zh-CN" altLang="en-US" sz="3600" b="1">
                <a:latin typeface="FangSong" panose="02010609060101010101" pitchFamily="49" charset="-122"/>
                <a:ea typeface="FangSong" panose="02010609060101010101" pitchFamily="49" charset="-122"/>
              </a:rPr>
              <a:t> 设计模式</a:t>
            </a:r>
            <a:endParaRPr kumimoji="1" lang="en-US" altLang="zh-CN" sz="3600" b="1">
              <a:latin typeface="FangSong" panose="02010609060101010101" pitchFamily="49" charset="-122"/>
              <a:ea typeface="FangSong" panose="02010609060101010101" pitchFamily="49" charset="-122"/>
            </a:endParaRPr>
          </a:p>
        </p:txBody>
      </p:sp>
      <p:grpSp>
        <p:nvGrpSpPr>
          <p:cNvPr id="5" name="组合 4">
            <a:extLst>
              <a:ext uri="{FF2B5EF4-FFF2-40B4-BE49-F238E27FC236}">
                <a16:creationId xmlns:a16="http://schemas.microsoft.com/office/drawing/2014/main" id="{97B1BE8B-AF63-9341-A09A-EA07500E48E5}"/>
              </a:ext>
            </a:extLst>
          </p:cNvPr>
          <p:cNvGrpSpPr/>
          <p:nvPr/>
        </p:nvGrpSpPr>
        <p:grpSpPr>
          <a:xfrm>
            <a:off x="255834" y="1670769"/>
            <a:ext cx="5516301" cy="4252954"/>
            <a:chOff x="558496" y="1591255"/>
            <a:chExt cx="6359525" cy="4502149"/>
          </a:xfrm>
        </p:grpSpPr>
        <p:sp>
          <p:nvSpPr>
            <p:cNvPr id="6" name="矩形 5">
              <a:extLst>
                <a:ext uri="{FF2B5EF4-FFF2-40B4-BE49-F238E27FC236}">
                  <a16:creationId xmlns:a16="http://schemas.microsoft.com/office/drawing/2014/main" id="{AB8AE3E5-55F1-BE44-A930-5D5E7C22F600}"/>
                </a:ext>
              </a:extLst>
            </p:cNvPr>
            <p:cNvSpPr/>
            <p:nvPr/>
          </p:nvSpPr>
          <p:spPr>
            <a:xfrm>
              <a:off x="2923871" y="1591255"/>
              <a:ext cx="1460500" cy="635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User</a:t>
              </a:r>
              <a:endParaRPr kumimoji="1" lang="zh-CN" altLang="en-US" b="1">
                <a:solidFill>
                  <a:schemeClr val="tx1"/>
                </a:solidFill>
                <a:latin typeface="FangSong" panose="02010609060101010101" pitchFamily="49" charset="-122"/>
                <a:ea typeface="FangSong" panose="02010609060101010101" pitchFamily="49" charset="-122"/>
              </a:endParaRPr>
            </a:p>
          </p:txBody>
        </p:sp>
        <p:sp>
          <p:nvSpPr>
            <p:cNvPr id="7" name="矩形 6">
              <a:extLst>
                <a:ext uri="{FF2B5EF4-FFF2-40B4-BE49-F238E27FC236}">
                  <a16:creationId xmlns:a16="http://schemas.microsoft.com/office/drawing/2014/main" id="{926BCA4D-ADCB-F347-9362-E3003024EA74}"/>
                </a:ext>
              </a:extLst>
            </p:cNvPr>
            <p:cNvSpPr/>
            <p:nvPr/>
          </p:nvSpPr>
          <p:spPr>
            <a:xfrm>
              <a:off x="1082371" y="2753305"/>
              <a:ext cx="1460500" cy="635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1600" b="1">
                  <a:solidFill>
                    <a:schemeClr val="tx1"/>
                  </a:solidFill>
                  <a:latin typeface="FangSong" panose="02010609060101010101" pitchFamily="49" charset="-122"/>
                  <a:ea typeface="FangSong" panose="02010609060101010101" pitchFamily="49" charset="-122"/>
                </a:rPr>
                <a:t>Controller</a:t>
              </a:r>
              <a:endParaRPr kumimoji="1" lang="zh-CN" altLang="en-US" sz="1600" b="1">
                <a:solidFill>
                  <a:schemeClr val="tx1"/>
                </a:solidFill>
                <a:latin typeface="FangSong" panose="02010609060101010101" pitchFamily="49" charset="-122"/>
                <a:ea typeface="FangSong" panose="02010609060101010101" pitchFamily="49" charset="-122"/>
              </a:endParaRPr>
            </a:p>
          </p:txBody>
        </p:sp>
        <p:sp>
          <p:nvSpPr>
            <p:cNvPr id="8" name="矩形 7">
              <a:extLst>
                <a:ext uri="{FF2B5EF4-FFF2-40B4-BE49-F238E27FC236}">
                  <a16:creationId xmlns:a16="http://schemas.microsoft.com/office/drawing/2014/main" id="{75912E49-55FB-774B-A93A-59C273C36CF1}"/>
                </a:ext>
              </a:extLst>
            </p:cNvPr>
            <p:cNvSpPr/>
            <p:nvPr/>
          </p:nvSpPr>
          <p:spPr>
            <a:xfrm>
              <a:off x="2923871" y="3915355"/>
              <a:ext cx="1460500" cy="635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Model</a:t>
              </a:r>
              <a:endParaRPr kumimoji="1" lang="zh-CN" altLang="en-US" b="1">
                <a:solidFill>
                  <a:schemeClr val="tx1"/>
                </a:solidFill>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1252DCB7-50DD-2E4E-8652-3D7160BE1169}"/>
                </a:ext>
              </a:extLst>
            </p:cNvPr>
            <p:cNvSpPr/>
            <p:nvPr/>
          </p:nvSpPr>
          <p:spPr>
            <a:xfrm>
              <a:off x="4790771" y="2753305"/>
              <a:ext cx="1460500" cy="635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View</a:t>
              </a:r>
              <a:endParaRPr kumimoji="1" lang="zh-CN" altLang="en-US" b="1">
                <a:solidFill>
                  <a:schemeClr val="tx1"/>
                </a:solidFill>
                <a:latin typeface="FangSong" panose="02010609060101010101" pitchFamily="49" charset="-122"/>
                <a:ea typeface="FangSong" panose="02010609060101010101" pitchFamily="49" charset="-122"/>
              </a:endParaRPr>
            </a:p>
          </p:txBody>
        </p:sp>
        <p:cxnSp>
          <p:nvCxnSpPr>
            <p:cNvPr id="10" name="肘形连接符 9">
              <a:extLst>
                <a:ext uri="{FF2B5EF4-FFF2-40B4-BE49-F238E27FC236}">
                  <a16:creationId xmlns:a16="http://schemas.microsoft.com/office/drawing/2014/main" id="{267BDCD7-B96F-7649-ABDD-7E1F4D315A7F}"/>
                </a:ext>
              </a:extLst>
            </p:cNvPr>
            <p:cNvCxnSpPr>
              <a:stCxn id="6" idx="1"/>
              <a:endCxn id="7" idx="0"/>
            </p:cNvCxnSpPr>
            <p:nvPr/>
          </p:nvCxnSpPr>
          <p:spPr>
            <a:xfrm rot="10800000" flipV="1">
              <a:off x="1812621" y="1908755"/>
              <a:ext cx="1111250" cy="8445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a:extLst>
                <a:ext uri="{FF2B5EF4-FFF2-40B4-BE49-F238E27FC236}">
                  <a16:creationId xmlns:a16="http://schemas.microsoft.com/office/drawing/2014/main" id="{6B6ED970-5890-FE48-A713-39B8DB1421F4}"/>
                </a:ext>
              </a:extLst>
            </p:cNvPr>
            <p:cNvCxnSpPr>
              <a:cxnSpLocks/>
              <a:stCxn id="7" idx="2"/>
              <a:endCxn id="8" idx="1"/>
            </p:cNvCxnSpPr>
            <p:nvPr/>
          </p:nvCxnSpPr>
          <p:spPr>
            <a:xfrm rot="16200000" flipH="1">
              <a:off x="1945971" y="3254955"/>
              <a:ext cx="844550" cy="11112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1F29B4ED-37D1-4A42-997E-7E06FD9E2496}"/>
                </a:ext>
              </a:extLst>
            </p:cNvPr>
            <p:cNvCxnSpPr>
              <a:cxnSpLocks/>
              <a:stCxn id="8" idx="3"/>
              <a:endCxn id="9" idx="2"/>
            </p:cNvCxnSpPr>
            <p:nvPr/>
          </p:nvCxnSpPr>
          <p:spPr>
            <a:xfrm flipV="1">
              <a:off x="4384371" y="3388305"/>
              <a:ext cx="1136650" cy="8445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466DDE9A-F8D0-9543-B22B-C1F3520B044B}"/>
                </a:ext>
              </a:extLst>
            </p:cNvPr>
            <p:cNvCxnSpPr>
              <a:cxnSpLocks/>
              <a:stCxn id="9" idx="0"/>
              <a:endCxn id="6" idx="3"/>
            </p:cNvCxnSpPr>
            <p:nvPr/>
          </p:nvCxnSpPr>
          <p:spPr>
            <a:xfrm rot="16200000" flipV="1">
              <a:off x="4530421" y="1762705"/>
              <a:ext cx="844550" cy="11366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2EE4561-4482-DC45-9467-A8AB09155CF6}"/>
                </a:ext>
              </a:extLst>
            </p:cNvPr>
            <p:cNvCxnSpPr>
              <a:cxnSpLocks/>
              <a:stCxn id="7" idx="3"/>
              <a:endCxn id="9" idx="1"/>
            </p:cNvCxnSpPr>
            <p:nvPr/>
          </p:nvCxnSpPr>
          <p:spPr>
            <a:xfrm>
              <a:off x="2542871" y="3070805"/>
              <a:ext cx="2247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罐形 14">
              <a:extLst>
                <a:ext uri="{FF2B5EF4-FFF2-40B4-BE49-F238E27FC236}">
                  <a16:creationId xmlns:a16="http://schemas.microsoft.com/office/drawing/2014/main" id="{E0F63F8D-B49E-1F4E-9289-796823C17A96}"/>
                </a:ext>
              </a:extLst>
            </p:cNvPr>
            <p:cNvSpPr/>
            <p:nvPr/>
          </p:nvSpPr>
          <p:spPr>
            <a:xfrm>
              <a:off x="2923871" y="5394904"/>
              <a:ext cx="1460500" cy="6985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1"/>
                  </a:solidFill>
                  <a:latin typeface="FangSong" panose="02010609060101010101" pitchFamily="49" charset="-122"/>
                  <a:ea typeface="FangSong" panose="02010609060101010101" pitchFamily="49" charset="-122"/>
                </a:rPr>
                <a:t>数据库</a:t>
              </a:r>
            </a:p>
          </p:txBody>
        </p:sp>
        <p:cxnSp>
          <p:nvCxnSpPr>
            <p:cNvPr id="16" name="直线箭头连接符 15">
              <a:extLst>
                <a:ext uri="{FF2B5EF4-FFF2-40B4-BE49-F238E27FC236}">
                  <a16:creationId xmlns:a16="http://schemas.microsoft.com/office/drawing/2014/main" id="{A19EC823-23A4-7E45-B923-9E55347AE678}"/>
                </a:ext>
              </a:extLst>
            </p:cNvPr>
            <p:cNvCxnSpPr>
              <a:cxnSpLocks/>
            </p:cNvCxnSpPr>
            <p:nvPr/>
          </p:nvCxnSpPr>
          <p:spPr>
            <a:xfrm>
              <a:off x="3489021" y="4550355"/>
              <a:ext cx="0" cy="844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279C2AB9-0897-954F-8D57-B4DF82D9BF53}"/>
                </a:ext>
              </a:extLst>
            </p:cNvPr>
            <p:cNvCxnSpPr>
              <a:cxnSpLocks/>
            </p:cNvCxnSpPr>
            <p:nvPr/>
          </p:nvCxnSpPr>
          <p:spPr>
            <a:xfrm flipV="1">
              <a:off x="3781121" y="4550355"/>
              <a:ext cx="0" cy="844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6733448-9276-BC40-8144-F1BF690697FB}"/>
                </a:ext>
              </a:extLst>
            </p:cNvPr>
            <p:cNvSpPr txBox="1"/>
            <p:nvPr/>
          </p:nvSpPr>
          <p:spPr>
            <a:xfrm>
              <a:off x="558496" y="2035695"/>
              <a:ext cx="13335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发起请求</a:t>
              </a:r>
            </a:p>
          </p:txBody>
        </p:sp>
        <p:sp>
          <p:nvSpPr>
            <p:cNvPr id="19" name="文本框 18">
              <a:extLst>
                <a:ext uri="{FF2B5EF4-FFF2-40B4-BE49-F238E27FC236}">
                  <a16:creationId xmlns:a16="http://schemas.microsoft.com/office/drawing/2014/main" id="{64B90444-8039-BB4E-BE85-069C2A402ED9}"/>
                </a:ext>
              </a:extLst>
            </p:cNvPr>
            <p:cNvSpPr txBox="1"/>
            <p:nvPr/>
          </p:nvSpPr>
          <p:spPr>
            <a:xfrm>
              <a:off x="5584521" y="2035695"/>
              <a:ext cx="13335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返回响应</a:t>
              </a:r>
            </a:p>
          </p:txBody>
        </p:sp>
        <p:sp>
          <p:nvSpPr>
            <p:cNvPr id="20" name="文本框 19">
              <a:extLst>
                <a:ext uri="{FF2B5EF4-FFF2-40B4-BE49-F238E27FC236}">
                  <a16:creationId xmlns:a16="http://schemas.microsoft.com/office/drawing/2014/main" id="{76A4494C-3B29-CE42-A157-E0A5D963E4B2}"/>
                </a:ext>
              </a:extLst>
            </p:cNvPr>
            <p:cNvSpPr txBox="1"/>
            <p:nvPr/>
          </p:nvSpPr>
          <p:spPr>
            <a:xfrm>
              <a:off x="2257122" y="4791655"/>
              <a:ext cx="13335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数据存取</a:t>
              </a:r>
            </a:p>
          </p:txBody>
        </p:sp>
        <p:sp>
          <p:nvSpPr>
            <p:cNvPr id="21" name="文本框 20">
              <a:extLst>
                <a:ext uri="{FF2B5EF4-FFF2-40B4-BE49-F238E27FC236}">
                  <a16:creationId xmlns:a16="http://schemas.microsoft.com/office/drawing/2014/main" id="{9F41B62C-BDF1-824A-9D16-943433B45E44}"/>
                </a:ext>
              </a:extLst>
            </p:cNvPr>
            <p:cNvSpPr txBox="1"/>
            <p:nvPr/>
          </p:nvSpPr>
          <p:spPr>
            <a:xfrm>
              <a:off x="602946" y="3915264"/>
              <a:ext cx="13335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发送指令</a:t>
              </a:r>
            </a:p>
          </p:txBody>
        </p:sp>
        <p:sp>
          <p:nvSpPr>
            <p:cNvPr id="22" name="文本框 21">
              <a:extLst>
                <a:ext uri="{FF2B5EF4-FFF2-40B4-BE49-F238E27FC236}">
                  <a16:creationId xmlns:a16="http://schemas.microsoft.com/office/drawing/2014/main" id="{1EDDD2ED-41BD-B647-8C67-D2CD5C50F012}"/>
                </a:ext>
              </a:extLst>
            </p:cNvPr>
            <p:cNvSpPr txBox="1"/>
            <p:nvPr/>
          </p:nvSpPr>
          <p:spPr>
            <a:xfrm>
              <a:off x="5521021" y="3915264"/>
              <a:ext cx="13970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业务数据</a:t>
              </a:r>
            </a:p>
          </p:txBody>
        </p:sp>
        <p:sp>
          <p:nvSpPr>
            <p:cNvPr id="23" name="文本框 22">
              <a:extLst>
                <a:ext uri="{FF2B5EF4-FFF2-40B4-BE49-F238E27FC236}">
                  <a16:creationId xmlns:a16="http://schemas.microsoft.com/office/drawing/2014/main" id="{8251C6FE-8886-8440-AC27-505F86C28FC4}"/>
                </a:ext>
              </a:extLst>
            </p:cNvPr>
            <p:cNvSpPr txBox="1"/>
            <p:nvPr/>
          </p:nvSpPr>
          <p:spPr>
            <a:xfrm>
              <a:off x="3000071" y="2591351"/>
              <a:ext cx="1333500" cy="390972"/>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选择视图</a:t>
              </a:r>
            </a:p>
          </p:txBody>
        </p:sp>
      </p:grpSp>
      <p:sp>
        <p:nvSpPr>
          <p:cNvPr id="43" name="矩形 42">
            <a:extLst>
              <a:ext uri="{FF2B5EF4-FFF2-40B4-BE49-F238E27FC236}">
                <a16:creationId xmlns:a16="http://schemas.microsoft.com/office/drawing/2014/main" id="{6BB4DCF4-4A7D-2640-AF7C-7B4EFD006BFB}"/>
              </a:ext>
            </a:extLst>
          </p:cNvPr>
          <p:cNvSpPr/>
          <p:nvPr/>
        </p:nvSpPr>
        <p:spPr>
          <a:xfrm>
            <a:off x="1091779" y="6096285"/>
            <a:ext cx="3698448" cy="461665"/>
          </a:xfrm>
          <a:prstGeom prst="rect">
            <a:avLst/>
          </a:prstGeom>
        </p:spPr>
        <p:txBody>
          <a:bodyPr wrap="none">
            <a:spAutoFit/>
          </a:bodyPr>
          <a:lstStyle/>
          <a:p>
            <a:r>
              <a:rPr kumimoji="1" lang="en-US" altLang="zh-CN" sz="2400" b="1" i="1">
                <a:solidFill>
                  <a:srgbClr val="C00000"/>
                </a:solidFill>
                <a:latin typeface="FangSong" panose="02010609060101010101" pitchFamily="49" charset="-122"/>
                <a:ea typeface="FangSong" panose="02010609060101010101" pitchFamily="49" charset="-122"/>
              </a:rPr>
              <a:t>MVC</a:t>
            </a:r>
            <a:r>
              <a:rPr kumimoji="1" lang="zh-CN" altLang="en-US" sz="2400" b="1" i="1">
                <a:solidFill>
                  <a:srgbClr val="C00000"/>
                </a:solidFill>
                <a:latin typeface="FangSong" panose="02010609060101010101" pitchFamily="49" charset="-122"/>
                <a:ea typeface="FangSong" panose="02010609060101010101" pitchFamily="49" charset="-122"/>
              </a:rPr>
              <a:t> 设计模式的交互过程</a:t>
            </a:r>
          </a:p>
        </p:txBody>
      </p:sp>
      <p:sp>
        <p:nvSpPr>
          <p:cNvPr id="45" name="矩形 44">
            <a:extLst>
              <a:ext uri="{FF2B5EF4-FFF2-40B4-BE49-F238E27FC236}">
                <a16:creationId xmlns:a16="http://schemas.microsoft.com/office/drawing/2014/main" id="{2FB3A0DE-8D1C-7F46-80F0-B3606CAA89DE}"/>
              </a:ext>
            </a:extLst>
          </p:cNvPr>
          <p:cNvSpPr/>
          <p:nvPr/>
        </p:nvSpPr>
        <p:spPr>
          <a:xfrm>
            <a:off x="6003788" y="2489980"/>
            <a:ext cx="5934212" cy="2554545"/>
          </a:xfrm>
          <a:prstGeom prst="rect">
            <a:avLst/>
          </a:prstGeom>
        </p:spPr>
        <p:txBody>
          <a:bodyPr wrap="square">
            <a:spAutoFit/>
          </a:bodyPr>
          <a:lstStyle/>
          <a:p>
            <a:r>
              <a:rPr kumimoji="1" lang="zh-CN" altLang="en-US" sz="2000" b="1" i="1">
                <a:solidFill>
                  <a:srgbClr val="C00000"/>
                </a:solidFill>
                <a:latin typeface="FangSong" panose="02010609060101010101" pitchFamily="49" charset="-122"/>
                <a:ea typeface="FangSong" panose="02010609060101010101" pitchFamily="49" charset="-122"/>
              </a:rPr>
              <a:t>对于 </a:t>
            </a:r>
            <a:r>
              <a:rPr kumimoji="1" lang="en-US" altLang="zh-CN" sz="2000" b="1" i="1">
                <a:solidFill>
                  <a:srgbClr val="C00000"/>
                </a:solidFill>
                <a:latin typeface="FangSong" panose="02010609060101010101" pitchFamily="49" charset="-122"/>
                <a:ea typeface="FangSong" panose="02010609060101010101" pitchFamily="49" charset="-122"/>
              </a:rPr>
              <a:t>MVC</a:t>
            </a:r>
            <a:r>
              <a:rPr kumimoji="1" lang="zh-CN" altLang="en-US" sz="2000" b="1" i="1">
                <a:solidFill>
                  <a:srgbClr val="C00000"/>
                </a:solidFill>
                <a:latin typeface="FangSong" panose="02010609060101010101" pitchFamily="49" charset="-122"/>
                <a:ea typeface="FangSong" panose="02010609060101010101" pitchFamily="49" charset="-122"/>
              </a:rPr>
              <a:t> 设计模式：</a:t>
            </a:r>
            <a:endParaRPr kumimoji="1" lang="en-US" altLang="zh-CN" sz="2000" b="1" i="1">
              <a:solidFill>
                <a:srgbClr val="C00000"/>
              </a:solidFill>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M</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Model</a:t>
            </a:r>
            <a:r>
              <a:rPr kumimoji="1" lang="zh-CN" altLang="en-US" sz="2000" b="1">
                <a:latin typeface="FangSong" panose="02010609060101010101" pitchFamily="49" charset="-122"/>
                <a:ea typeface="FangSong" panose="02010609060101010101" pitchFamily="49" charset="-122"/>
              </a:rPr>
              <a:t>，代表的是数据存取层，是对数据实体的定义和对数据的 </a:t>
            </a:r>
            <a:r>
              <a:rPr kumimoji="1" lang="en-US" altLang="zh-CN" sz="2000" b="1">
                <a:latin typeface="FangSong" panose="02010609060101010101" pitchFamily="49" charset="-122"/>
                <a:ea typeface="FangSong" panose="02010609060101010101" pitchFamily="49" charset="-122"/>
              </a:rPr>
              <a:t>CRUD </a:t>
            </a:r>
            <a:r>
              <a:rPr kumimoji="1" lang="zh-CN" altLang="en-US" sz="2000" b="1">
                <a:latin typeface="FangSong" panose="02010609060101010101" pitchFamily="49" charset="-122"/>
                <a:ea typeface="FangSong" panose="02010609060101010101" pitchFamily="49" charset="-122"/>
              </a:rPr>
              <a:t>操作；</a:t>
            </a:r>
            <a:endParaRPr kumimoji="1" lang="en-US" altLang="zh-CN" sz="2000" b="1">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V</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View</a:t>
            </a:r>
            <a:r>
              <a:rPr kumimoji="1" lang="zh-CN" altLang="en-US" sz="2000" b="1">
                <a:latin typeface="FangSong" panose="02010609060101010101" pitchFamily="49" charset="-122"/>
                <a:ea typeface="FangSong" panose="02010609060101010101" pitchFamily="49" charset="-122"/>
              </a:rPr>
              <a:t>，代表的是视图层，即系统中选择显示什么和怎么显示的部分；</a:t>
            </a:r>
            <a:endParaRPr kumimoji="1" lang="en-US" altLang="zh-CN" sz="2000" b="1">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C</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Controller</a:t>
            </a:r>
            <a:r>
              <a:rPr kumimoji="1" lang="zh-CN" altLang="en-US" sz="2000" b="1">
                <a:latin typeface="FangSong" panose="02010609060101010101" pitchFamily="49" charset="-122"/>
                <a:ea typeface="FangSong" panose="02010609060101010101" pitchFamily="49" charset="-122"/>
              </a:rPr>
              <a:t>，代表的是 控制层，它负责根据从 </a:t>
            </a:r>
            <a:r>
              <a:rPr kumimoji="1" lang="en-US" altLang="zh-CN" sz="2000" b="1">
                <a:latin typeface="FangSong" panose="02010609060101010101" pitchFamily="49" charset="-122"/>
                <a:ea typeface="FangSong" panose="02010609060101010101" pitchFamily="49" charset="-122"/>
              </a:rPr>
              <a:t>View </a:t>
            </a:r>
            <a:r>
              <a:rPr kumimoji="1" lang="zh-CN" altLang="en-US" sz="2000" b="1">
                <a:latin typeface="FangSong" panose="02010609060101010101" pitchFamily="49" charset="-122"/>
                <a:ea typeface="FangSong" panose="02010609060101010101" pitchFamily="49" charset="-122"/>
              </a:rPr>
              <a:t>中输入的指令，检索 </a:t>
            </a:r>
            <a:r>
              <a:rPr kumimoji="1" lang="en-US" altLang="zh-CN" sz="2000" b="1">
                <a:latin typeface="FangSong" panose="02010609060101010101" pitchFamily="49" charset="-122"/>
                <a:ea typeface="FangSong" panose="02010609060101010101" pitchFamily="49" charset="-122"/>
              </a:rPr>
              <a:t>Model </a:t>
            </a:r>
            <a:r>
              <a:rPr kumimoji="1" lang="zh-CN" altLang="en-US" sz="2000" b="1">
                <a:latin typeface="FangSong" panose="02010609060101010101" pitchFamily="49" charset="-122"/>
                <a:ea typeface="FangSong" panose="02010609060101010101" pitchFamily="49" charset="-122"/>
              </a:rPr>
              <a:t>中的数据，再以一定的逻辑产生最 终的结果输出。</a:t>
            </a:r>
            <a:endParaRPr kumimoji="1"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76764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基于类的通用视图</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952885" y="1795356"/>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TemplateView</a:t>
            </a:r>
          </a:p>
        </p:txBody>
      </p:sp>
      <p:sp>
        <p:nvSpPr>
          <p:cNvPr id="9" name="文本框 8">
            <a:extLst>
              <a:ext uri="{FF2B5EF4-FFF2-40B4-BE49-F238E27FC236}">
                <a16:creationId xmlns:a16="http://schemas.microsoft.com/office/drawing/2014/main" id="{52467A95-5C4D-8540-933D-ADB90E774499}"/>
              </a:ext>
            </a:extLst>
          </p:cNvPr>
          <p:cNvSpPr txBox="1"/>
          <p:nvPr/>
        </p:nvSpPr>
        <p:spPr>
          <a:xfrm>
            <a:off x="612905" y="977990"/>
            <a:ext cx="11198512" cy="707886"/>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随着应用越来越多，重复性的业务逻辑也会越来越多，逐渐的会使开发过程变得枯燥乏味。</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意识到了这个问题，它将常用的功能抽象出来，给开发者提供了基于类的通用视图。</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8D5C2EB6-61BE-2143-BF7D-940952A42157}"/>
              </a:ext>
            </a:extLst>
          </p:cNvPr>
          <p:cNvSpPr txBox="1"/>
          <p:nvPr/>
        </p:nvSpPr>
        <p:spPr>
          <a:xfrm>
            <a:off x="696036" y="2295958"/>
            <a:ext cx="11198512" cy="1015663"/>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TemplateView</a:t>
            </a:r>
            <a:r>
              <a:rPr lang="zh-CN" altLang="en-US" sz="2000" b="1">
                <a:latin typeface="FangSong" panose="02010609060101010101" pitchFamily="49" charset="-122"/>
                <a:ea typeface="FangSong" panose="02010609060101010101" pitchFamily="49" charset="-122"/>
              </a:rPr>
              <a:t> 用于渲染模板，</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中基于类的视图都应该继承自 </a:t>
            </a:r>
            <a:r>
              <a:rPr lang="en-US" altLang="zh-CN" sz="2000" b="1">
                <a:latin typeface="FangSong" panose="02010609060101010101" pitchFamily="49" charset="-122"/>
                <a:ea typeface="FangSong" panose="02010609060101010101" pitchFamily="49" charset="-122"/>
              </a:rPr>
              <a:t>View</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TemplateView </a:t>
            </a:r>
            <a:r>
              <a:rPr lang="zh-CN" altLang="en-US" sz="2000" b="1">
                <a:latin typeface="FangSong" panose="02010609060101010101" pitchFamily="49" charset="-122"/>
                <a:ea typeface="FangSong" panose="02010609060101010101" pitchFamily="49" charset="-122"/>
              </a:rPr>
              <a:t>也不例外，当视图中没有复 杂的业务逻辑，例如系统的引导页面、欢迎页面，使用 </a:t>
            </a:r>
            <a:r>
              <a:rPr lang="en-US" altLang="zh-CN" sz="2000" b="1">
                <a:latin typeface="FangSong" panose="02010609060101010101" pitchFamily="49" charset="-122"/>
                <a:ea typeface="FangSong" panose="02010609060101010101" pitchFamily="49" charset="-122"/>
              </a:rPr>
              <a:t>TemplateView </a:t>
            </a:r>
            <a:r>
              <a:rPr lang="zh-CN" altLang="en-US" sz="2000" b="1">
                <a:latin typeface="FangSong" panose="02010609060101010101" pitchFamily="49" charset="-122"/>
                <a:ea typeface="FangSong" panose="02010609060101010101" pitchFamily="49" charset="-122"/>
              </a:rPr>
              <a:t>是非常简单方便的。其定义如下（位于 </a:t>
            </a:r>
            <a:r>
              <a:rPr lang="en-US" altLang="zh-CN" sz="2000" b="1">
                <a:latin typeface="FangSong" panose="02010609060101010101" pitchFamily="49" charset="-122"/>
                <a:ea typeface="FangSong" panose="02010609060101010101" pitchFamily="49" charset="-122"/>
              </a:rPr>
              <a:t>django/views/generic/base.py </a:t>
            </a:r>
            <a:r>
              <a:rPr lang="zh-CN" altLang="en-US" sz="2000" b="1">
                <a:latin typeface="FangSong" panose="02010609060101010101" pitchFamily="49" charset="-122"/>
                <a:ea typeface="FangSong" panose="02010609060101010101" pitchFamily="49" charset="-122"/>
              </a:rPr>
              <a:t>文件中）：</a:t>
            </a:r>
            <a:endParaRPr lang="en-US" altLang="zh-CN" sz="20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CF5BB577-5861-F341-ACDB-88FA446CA606}"/>
              </a:ext>
            </a:extLst>
          </p:cNvPr>
          <p:cNvSpPr txBox="1"/>
          <p:nvPr/>
        </p:nvSpPr>
        <p:spPr>
          <a:xfrm>
            <a:off x="696036" y="3350558"/>
            <a:ext cx="11198512" cy="400110"/>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a:t>
            </a:r>
            <a:r>
              <a:rPr lang="en-US" altLang="zh-CN" sz="2000" b="1">
                <a:latin typeface="FangSong" panose="02010609060101010101" pitchFamily="49" charset="-122"/>
                <a:ea typeface="FangSong" panose="02010609060101010101" pitchFamily="49" charset="-122"/>
              </a:rPr>
              <a:t>class TemplateView(TemplateResponseMixin, ContextMixin, View)</a:t>
            </a:r>
          </a:p>
        </p:txBody>
      </p:sp>
      <p:sp>
        <p:nvSpPr>
          <p:cNvPr id="15" name="文本框 14">
            <a:extLst>
              <a:ext uri="{FF2B5EF4-FFF2-40B4-BE49-F238E27FC236}">
                <a16:creationId xmlns:a16="http://schemas.microsoft.com/office/drawing/2014/main" id="{27DC4892-5A07-6F49-9A7B-5A7469B79E6C}"/>
              </a:ext>
            </a:extLst>
          </p:cNvPr>
          <p:cNvSpPr txBox="1"/>
          <p:nvPr/>
        </p:nvSpPr>
        <p:spPr>
          <a:xfrm>
            <a:off x="180738" y="3921703"/>
            <a:ext cx="11483517" cy="2554545"/>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除了基本的 </a:t>
            </a:r>
            <a:r>
              <a:rPr lang="en-US" altLang="zh-CN" sz="2000" b="1">
                <a:latin typeface="FangSong" panose="02010609060101010101" pitchFamily="49" charset="-122"/>
                <a:ea typeface="FangSong" panose="02010609060101010101" pitchFamily="49" charset="-122"/>
              </a:rPr>
              <a:t>View </a:t>
            </a:r>
            <a:r>
              <a:rPr lang="zh-CN" altLang="en-US" sz="2000" b="1">
                <a:latin typeface="FangSong" panose="02010609060101010101" pitchFamily="49" charset="-122"/>
                <a:ea typeface="FangSong" panose="02010609060101010101" pitchFamily="49" charset="-122"/>
              </a:rPr>
              <a:t>之外，</a:t>
            </a:r>
            <a:r>
              <a:rPr lang="en-US" altLang="zh-CN" sz="2000" b="1">
                <a:latin typeface="FangSong" panose="02010609060101010101" pitchFamily="49" charset="-122"/>
                <a:ea typeface="FangSong" panose="02010609060101010101" pitchFamily="49" charset="-122"/>
              </a:rPr>
              <a:t>TemplateView </a:t>
            </a:r>
            <a:r>
              <a:rPr lang="zh-CN" altLang="en-US" sz="2000" b="1">
                <a:latin typeface="FangSong" panose="02010609060101010101" pitchFamily="49" charset="-122"/>
                <a:ea typeface="FangSong" panose="02010609060101010101" pitchFamily="49" charset="-122"/>
              </a:rPr>
              <a:t>还继承了两个 </a:t>
            </a:r>
            <a:r>
              <a:rPr lang="en-US" altLang="zh-CN" sz="2000" b="1">
                <a:latin typeface="FangSong" panose="02010609060101010101" pitchFamily="49" charset="-122"/>
                <a:ea typeface="FangSong" panose="02010609060101010101" pitchFamily="49" charset="-122"/>
              </a:rPr>
              <a:t>Mixin</a:t>
            </a:r>
            <a:r>
              <a:rPr lang="zh-CN" altLang="en-US" sz="2000" b="1">
                <a:latin typeface="FangSong" panose="02010609060101010101" pitchFamily="49" charset="-122"/>
                <a:ea typeface="FangSong" panose="02010609060101010101" pitchFamily="49" charset="-122"/>
              </a:rPr>
              <a:t>：</a:t>
            </a:r>
            <a:endParaRPr lang="en-US" altLang="zh-CN" sz="2000" b="1">
              <a:latin typeface="FangSong" panose="02010609060101010101" pitchFamily="49" charset="-122"/>
              <a:ea typeface="FangSong" panose="02010609060101010101" pitchFamily="49" charset="-122"/>
            </a:endParaRPr>
          </a:p>
          <a:p>
            <a:pPr marL="1371600" lvl="2" indent="-457200">
              <a:buFont typeface="+mj-ea"/>
              <a:buAutoNum type="circleNumDbPlain"/>
            </a:pPr>
            <a:r>
              <a:rPr lang="en-US" altLang="zh-CN" sz="2000" b="1">
                <a:latin typeface="FangSong" panose="02010609060101010101" pitchFamily="49" charset="-122"/>
                <a:ea typeface="FangSong" panose="02010609060101010101" pitchFamily="49" charset="-122"/>
              </a:rPr>
              <a:t>ContextMixin</a:t>
            </a:r>
            <a:r>
              <a:rPr lang="zh-CN" altLang="en-US" sz="2000" b="1">
                <a:latin typeface="FangSong" panose="02010609060101010101" pitchFamily="49" charset="-122"/>
                <a:ea typeface="FangSong" panose="02010609060101010101" pitchFamily="49" charset="-122"/>
              </a:rPr>
              <a:t>：这个类中定义了一个方法：</a:t>
            </a:r>
            <a:r>
              <a:rPr lang="en-US" altLang="zh-CN" sz="2000" b="1">
                <a:latin typeface="FangSong" panose="02010609060101010101" pitchFamily="49" charset="-122"/>
                <a:ea typeface="FangSong" panose="02010609060101010101" pitchFamily="49" charset="-122"/>
              </a:rPr>
              <a:t>get_context_data</a:t>
            </a:r>
            <a:r>
              <a:rPr lang="zh-CN" altLang="en-US" sz="2000" b="1">
                <a:latin typeface="FangSong" panose="02010609060101010101" pitchFamily="49" charset="-122"/>
                <a:ea typeface="FangSong" panose="02010609060101010101" pitchFamily="49" charset="-122"/>
              </a:rPr>
              <a:t>，它返回一个字典对象，用于渲染模板上下文。通常，在使用 </a:t>
            </a:r>
            <a:r>
              <a:rPr lang="en-US" altLang="zh-CN" sz="2000" b="1">
                <a:latin typeface="FangSong" panose="02010609060101010101" pitchFamily="49" charset="-122"/>
                <a:ea typeface="FangSong" panose="02010609060101010101" pitchFamily="49" charset="-122"/>
              </a:rPr>
              <a:t>TemplateView </a:t>
            </a:r>
            <a:r>
              <a:rPr lang="zh-CN" altLang="en-US" sz="2000" b="1">
                <a:latin typeface="FangSong" panose="02010609060101010101" pitchFamily="49" charset="-122"/>
                <a:ea typeface="FangSong" panose="02010609060101010101" pitchFamily="49" charset="-122"/>
              </a:rPr>
              <a:t>时都会重写这个方法，给模板提供上下文数据。</a:t>
            </a:r>
            <a:endParaRPr lang="en-US" altLang="zh-CN" sz="2000" b="1">
              <a:latin typeface="FangSong" panose="02010609060101010101" pitchFamily="49" charset="-122"/>
              <a:ea typeface="FangSong" panose="02010609060101010101" pitchFamily="49" charset="-122"/>
            </a:endParaRPr>
          </a:p>
          <a:p>
            <a:pPr marL="1371600" lvl="2" indent="-457200">
              <a:buFont typeface="+mj-ea"/>
              <a:buAutoNum type="circleNumDbPlain"/>
            </a:pPr>
            <a:r>
              <a:rPr lang="en-US" altLang="zh-CN" sz="2000" b="1">
                <a:latin typeface="FangSong" panose="02010609060101010101" pitchFamily="49" charset="-122"/>
                <a:ea typeface="FangSong" panose="02010609060101010101" pitchFamily="49" charset="-122"/>
              </a:rPr>
              <a:t>TemplateResponseMixin</a:t>
            </a:r>
            <a:r>
              <a:rPr lang="zh-CN" altLang="en-US" sz="2000" b="1">
                <a:latin typeface="FangSong" panose="02010609060101010101" pitchFamily="49" charset="-122"/>
                <a:ea typeface="FangSong" panose="02010609060101010101" pitchFamily="49" charset="-122"/>
              </a:rPr>
              <a:t>：这个类中定义了两个重要的属性：</a:t>
            </a:r>
            <a:r>
              <a:rPr lang="en-US" altLang="zh-CN" sz="2000" b="1">
                <a:latin typeface="FangSong" panose="02010609060101010101" pitchFamily="49" charset="-122"/>
                <a:ea typeface="FangSong" panose="02010609060101010101" pitchFamily="49" charset="-122"/>
              </a:rPr>
              <a:t>template_name </a:t>
            </a:r>
            <a:r>
              <a:rPr lang="zh-CN" altLang="en-US" sz="2000" b="1">
                <a:latin typeface="FangSong" panose="02010609060101010101" pitchFamily="49" charset="-122"/>
                <a:ea typeface="FangSong" panose="02010609060101010101" pitchFamily="49" charset="-122"/>
              </a:rPr>
              <a:t>和 </a:t>
            </a:r>
            <a:r>
              <a:rPr lang="en-US" altLang="zh-CN" sz="2000" b="1">
                <a:latin typeface="FangSong" panose="02010609060101010101" pitchFamily="49" charset="-122"/>
                <a:ea typeface="FangSong" panose="02010609060101010101" pitchFamily="49" charset="-122"/>
              </a:rPr>
              <a:t>render_to_response </a:t>
            </a:r>
            <a:r>
              <a:rPr lang="zh-CN" altLang="en-US" sz="2000" b="1">
                <a:latin typeface="FangSong" panose="02010609060101010101" pitchFamily="49" charset="-122"/>
                <a:ea typeface="FangSong" panose="02010609060101010101" pitchFamily="49" charset="-122"/>
              </a:rPr>
              <a:t>方法。其中，</a:t>
            </a:r>
            <a:r>
              <a:rPr lang="en-US" altLang="zh-CN" sz="2000" b="1">
                <a:latin typeface="FangSong" panose="02010609060101010101" pitchFamily="49" charset="-122"/>
                <a:ea typeface="FangSong" panose="02010609060101010101" pitchFamily="49" charset="-122"/>
              </a:rPr>
              <a:t>template_name </a:t>
            </a:r>
            <a:r>
              <a:rPr lang="zh-CN" altLang="en-US" sz="2000" b="1">
                <a:latin typeface="FangSong" panose="02010609060101010101" pitchFamily="49" charset="-122"/>
                <a:ea typeface="FangSong" panose="02010609060101010101" pitchFamily="49" charset="-122"/>
              </a:rPr>
              <a:t>用于指定模板路径，它是必须要提供的；</a:t>
            </a:r>
            <a:r>
              <a:rPr lang="en-US" altLang="zh-CN" sz="2000" b="1">
                <a:latin typeface="FangSong" panose="02010609060101010101" pitchFamily="49" charset="-122"/>
                <a:ea typeface="FangSong" panose="02010609060101010101" pitchFamily="49" charset="-122"/>
              </a:rPr>
              <a:t>render_to_response </a:t>
            </a:r>
            <a:r>
              <a:rPr lang="zh-CN" altLang="en-US" sz="2000" b="1">
                <a:latin typeface="FangSong" panose="02010609060101010101" pitchFamily="49" charset="-122"/>
                <a:ea typeface="FangSong" panose="02010609060101010101" pitchFamily="49" charset="-122"/>
              </a:rPr>
              <a:t>方法根据模板路径和上下文数据（</a:t>
            </a:r>
            <a:r>
              <a:rPr lang="en-US" altLang="zh-CN" sz="2000" b="1">
                <a:latin typeface="FangSong" panose="02010609060101010101" pitchFamily="49" charset="-122"/>
                <a:ea typeface="FangSong" panose="02010609060101010101" pitchFamily="49" charset="-122"/>
              </a:rPr>
              <a:t>context</a:t>
            </a:r>
            <a:r>
              <a:rPr lang="zh-CN" altLang="en-US" sz="2000" b="1">
                <a:latin typeface="FangSong" panose="02010609060101010101" pitchFamily="49" charset="-122"/>
                <a:ea typeface="FangSong" panose="02010609060101010101" pitchFamily="49" charset="-122"/>
              </a:rPr>
              <a:t>）返回 </a:t>
            </a:r>
            <a:r>
              <a:rPr lang="en-US" altLang="zh-CN" sz="2000" b="1">
                <a:latin typeface="FangSong" panose="02010609060101010101" pitchFamily="49" charset="-122"/>
                <a:ea typeface="FangSong" panose="02010609060101010101" pitchFamily="49" charset="-122"/>
              </a:rPr>
              <a:t>TemplateResponse</a:t>
            </a:r>
            <a:r>
              <a:rPr lang="zh-CN" altLang="en-US" sz="2000" b="1">
                <a:latin typeface="FangSong" panose="02010609060101010101" pitchFamily="49" charset="-122"/>
                <a:ea typeface="FangSong" panose="02010609060101010101" pitchFamily="49" charset="-122"/>
              </a:rPr>
              <a:t>。</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23647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基于类的通用视图</a:t>
            </a:r>
          </a:p>
        </p:txBody>
      </p:sp>
      <p:sp>
        <p:nvSpPr>
          <p:cNvPr id="8" name="文本框 7">
            <a:extLst>
              <a:ext uri="{FF2B5EF4-FFF2-40B4-BE49-F238E27FC236}">
                <a16:creationId xmlns:a16="http://schemas.microsoft.com/office/drawing/2014/main" id="{A4410238-3F3E-3148-8C65-30CE801124D8}"/>
              </a:ext>
            </a:extLst>
          </p:cNvPr>
          <p:cNvSpPr txBox="1"/>
          <p:nvPr/>
        </p:nvSpPr>
        <p:spPr>
          <a:xfrm>
            <a:off x="861831" y="977990"/>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RedirectView</a:t>
            </a:r>
          </a:p>
        </p:txBody>
      </p:sp>
      <p:sp>
        <p:nvSpPr>
          <p:cNvPr id="10" name="文本框 9">
            <a:extLst>
              <a:ext uri="{FF2B5EF4-FFF2-40B4-BE49-F238E27FC236}">
                <a16:creationId xmlns:a16="http://schemas.microsoft.com/office/drawing/2014/main" id="{BCAA11E5-C392-AD48-9560-90AF8C0DA89B}"/>
              </a:ext>
            </a:extLst>
          </p:cNvPr>
          <p:cNvSpPr txBox="1"/>
          <p:nvPr/>
        </p:nvSpPr>
        <p:spPr>
          <a:xfrm>
            <a:off x="565407" y="1549135"/>
            <a:ext cx="11198512" cy="707886"/>
          </a:xfrm>
          <a:prstGeom prst="rect">
            <a:avLst/>
          </a:prstGeom>
          <a:noFill/>
        </p:spPr>
        <p:txBody>
          <a:bodyPr wrap="square" rtlCol="0">
            <a:spAutoFit/>
          </a:bodyPr>
          <a:lstStyle/>
          <a:p>
            <a:r>
              <a:rPr lang="zh-CN" altLang="en-US" sz="2000" b="1">
                <a:latin typeface="FangSong" panose="02010609060101010101" pitchFamily="49" charset="-122"/>
                <a:ea typeface="FangSong" panose="02010609060101010101" pitchFamily="49" charset="-122"/>
              </a:rPr>
              <a:t>    页面重定向在 </a:t>
            </a:r>
            <a:r>
              <a:rPr lang="en-US" altLang="zh-CN" sz="2000" b="1">
                <a:latin typeface="FangSong" panose="02010609060101010101" pitchFamily="49" charset="-122"/>
                <a:ea typeface="FangSong" panose="02010609060101010101" pitchFamily="49" charset="-122"/>
              </a:rPr>
              <a:t>Web </a:t>
            </a:r>
            <a:r>
              <a:rPr lang="zh-CN" altLang="en-US" sz="2000" b="1">
                <a:latin typeface="FangSong" panose="02010609060101010101" pitchFamily="49" charset="-122"/>
                <a:ea typeface="FangSong" panose="02010609060101010101" pitchFamily="49" charset="-122"/>
              </a:rPr>
              <a:t>开发中也是很常见的行为，所以，</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为重定向功能的实现提供了通用类视图 </a:t>
            </a:r>
            <a:r>
              <a:rPr lang="en-US" altLang="zh-CN" sz="2000" b="1">
                <a:latin typeface="FangSong" panose="02010609060101010101" pitchFamily="49" charset="-122"/>
                <a:ea typeface="FangSong" panose="02010609060101010101" pitchFamily="49" charset="-122"/>
              </a:rPr>
              <a:t>RedirectView</a:t>
            </a:r>
            <a:r>
              <a:rPr lang="zh-CN" altLang="en-US" sz="2000" b="1">
                <a:latin typeface="FangSong" panose="02010609060101010101" pitchFamily="49" charset="-122"/>
                <a:ea typeface="FangSong" panose="02010609060101010101" pitchFamily="49" charset="-122"/>
              </a:rPr>
              <a:t>。它定义于 </a:t>
            </a:r>
            <a:r>
              <a:rPr lang="en-US" altLang="zh-CN" sz="2000" b="1">
                <a:latin typeface="FangSong" panose="02010609060101010101" pitchFamily="49" charset="-122"/>
                <a:ea typeface="FangSong" panose="02010609060101010101" pitchFamily="49" charset="-122"/>
              </a:rPr>
              <a:t>django/views/generic/base.py </a:t>
            </a:r>
            <a:r>
              <a:rPr lang="zh-CN" altLang="en-US" sz="2000" b="1">
                <a:latin typeface="FangSong" panose="02010609060101010101" pitchFamily="49" charset="-122"/>
                <a:ea typeface="FangSong" panose="02010609060101010101" pitchFamily="49" charset="-122"/>
              </a:rPr>
              <a:t>文件中，看一看它的定义：</a:t>
            </a:r>
            <a:endParaRPr lang="en-US" altLang="zh-CN" sz="2000"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F5098AE6-12B7-604C-9A9A-A4645E39C20E}"/>
              </a:ext>
            </a:extLst>
          </p:cNvPr>
          <p:cNvPicPr>
            <a:picLocks noChangeAspect="1"/>
          </p:cNvPicPr>
          <p:nvPr/>
        </p:nvPicPr>
        <p:blipFill>
          <a:blip r:embed="rId3"/>
          <a:stretch>
            <a:fillRect/>
          </a:stretch>
        </p:blipFill>
        <p:spPr>
          <a:xfrm>
            <a:off x="441432" y="2520389"/>
            <a:ext cx="4381500" cy="3619500"/>
          </a:xfrm>
          <a:prstGeom prst="rect">
            <a:avLst/>
          </a:prstGeom>
        </p:spPr>
      </p:pic>
      <p:sp>
        <p:nvSpPr>
          <p:cNvPr id="15" name="矩形 14">
            <a:extLst>
              <a:ext uri="{FF2B5EF4-FFF2-40B4-BE49-F238E27FC236}">
                <a16:creationId xmlns:a16="http://schemas.microsoft.com/office/drawing/2014/main" id="{3443D497-A6B5-E14A-8106-2922D5016BE9}"/>
              </a:ext>
            </a:extLst>
          </p:cNvPr>
          <p:cNvSpPr/>
          <p:nvPr/>
        </p:nvSpPr>
        <p:spPr>
          <a:xfrm>
            <a:off x="1430571" y="6218591"/>
            <a:ext cx="2403222" cy="369332"/>
          </a:xfrm>
          <a:prstGeom prst="rect">
            <a:avLst/>
          </a:prstGeom>
        </p:spPr>
        <p:txBody>
          <a:bodyPr wrap="none">
            <a:spAutoFit/>
          </a:bodyPr>
          <a:lstStyle/>
          <a:p>
            <a:r>
              <a:rPr kumimoji="1" lang="en-US" altLang="zh-CN" b="1" i="1">
                <a:solidFill>
                  <a:srgbClr val="C00000"/>
                </a:solidFill>
                <a:latin typeface="FangSong" panose="02010609060101010101" pitchFamily="49" charset="-122"/>
                <a:ea typeface="FangSong" panose="02010609060101010101" pitchFamily="49" charset="-122"/>
              </a:rPr>
              <a:t>RedirectView</a:t>
            </a:r>
            <a:r>
              <a:rPr kumimoji="1" lang="zh-CN" altLang="en-US" b="1" i="1">
                <a:solidFill>
                  <a:srgbClr val="C00000"/>
                </a:solidFill>
                <a:latin typeface="FangSong" panose="02010609060101010101" pitchFamily="49" charset="-122"/>
                <a:ea typeface="FangSong" panose="02010609060101010101" pitchFamily="49" charset="-122"/>
              </a:rPr>
              <a:t> 的定义</a:t>
            </a:r>
          </a:p>
        </p:txBody>
      </p:sp>
      <p:sp>
        <p:nvSpPr>
          <p:cNvPr id="18" name="文本框 17">
            <a:extLst>
              <a:ext uri="{FF2B5EF4-FFF2-40B4-BE49-F238E27FC236}">
                <a16:creationId xmlns:a16="http://schemas.microsoft.com/office/drawing/2014/main" id="{F3E7C618-42A7-BB40-8636-2D82DA1398CC}"/>
              </a:ext>
            </a:extLst>
          </p:cNvPr>
          <p:cNvSpPr txBox="1"/>
          <p:nvPr/>
        </p:nvSpPr>
        <p:spPr>
          <a:xfrm>
            <a:off x="5422416" y="2745089"/>
            <a:ext cx="6191652" cy="3170099"/>
          </a:xfrm>
          <a:prstGeom prst="rect">
            <a:avLst/>
          </a:prstGeom>
          <a:noFill/>
        </p:spPr>
        <p:txBody>
          <a:bodyPr wrap="square" rtlCol="0">
            <a:spAutoFit/>
          </a:bodyPr>
          <a:lstStyle/>
          <a:p>
            <a:r>
              <a:rPr lang="en-US" altLang="zh-CN" sz="2000" b="1">
                <a:latin typeface="FangSong" panose="02010609060101010101" pitchFamily="49" charset="-122"/>
                <a:ea typeface="FangSong" panose="02010609060101010101" pitchFamily="49" charset="-122"/>
              </a:rPr>
              <a:t>RedirectView </a:t>
            </a:r>
            <a:r>
              <a:rPr lang="zh-CN" altLang="en-US" sz="2000" b="1">
                <a:latin typeface="FangSong" panose="02010609060101010101" pitchFamily="49" charset="-122"/>
                <a:ea typeface="FangSong" panose="02010609060101010101" pitchFamily="49" charset="-122"/>
              </a:rPr>
              <a:t>中定义了四个类属性和两个方法：</a:t>
            </a:r>
            <a:endParaRPr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permanent</a:t>
            </a:r>
            <a:r>
              <a:rPr lang="zh-CN" altLang="en-US" sz="2000" b="1">
                <a:latin typeface="FangSong" panose="02010609060101010101" pitchFamily="49" charset="-122"/>
                <a:ea typeface="FangSong" panose="02010609060101010101" pitchFamily="49" charset="-122"/>
              </a:rPr>
              <a:t>：标识是否使用永久重定向，默认是 </a:t>
            </a:r>
            <a:r>
              <a:rPr lang="en-US" altLang="zh-CN" sz="2000" b="1">
                <a:latin typeface="FangSong" panose="02010609060101010101" pitchFamily="49" charset="-122"/>
                <a:ea typeface="FangSong" panose="02010609060101010101" pitchFamily="49" charset="-122"/>
              </a:rPr>
              <a:t>False</a:t>
            </a:r>
            <a:r>
              <a:rPr lang="zh-CN" altLang="en-US" sz="2000" b="1">
                <a:latin typeface="FangSong" panose="02010609060101010101" pitchFamily="49" charset="-122"/>
                <a:ea typeface="FangSong" panose="02010609060101010101" pitchFamily="49" charset="-122"/>
              </a:rPr>
              <a:t>，所以，默认情况下实现的是临时重定向，即 </a:t>
            </a:r>
            <a:r>
              <a:rPr lang="en-US" altLang="zh-CN" sz="2000" b="1">
                <a:latin typeface="FangSong" panose="02010609060101010101" pitchFamily="49" charset="-122"/>
                <a:ea typeface="FangSong" panose="02010609060101010101" pitchFamily="49" charset="-122"/>
              </a:rPr>
              <a:t>302 </a:t>
            </a:r>
            <a:r>
              <a:rPr lang="zh-CN" altLang="en-US" sz="2000" b="1">
                <a:latin typeface="FangSong" panose="02010609060101010101" pitchFamily="49" charset="-122"/>
                <a:ea typeface="FangSong" panose="02010609060101010101" pitchFamily="49" charset="-122"/>
              </a:rPr>
              <a:t>响应</a:t>
            </a:r>
            <a:endParaRPr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：重定向的地址</a:t>
            </a:r>
            <a:endParaRPr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pattern_name</a:t>
            </a:r>
            <a:r>
              <a:rPr lang="zh-CN" altLang="en-US" sz="2000" b="1">
                <a:latin typeface="FangSong" panose="02010609060101010101" pitchFamily="49" charset="-122"/>
                <a:ea typeface="FangSong" panose="02010609060101010101" pitchFamily="49" charset="-122"/>
              </a:rPr>
              <a:t>：重定向目标 </a:t>
            </a:r>
            <a:r>
              <a:rPr lang="en-US" altLang="zh-CN" sz="2000" b="1">
                <a:latin typeface="FangSong" panose="02010609060101010101" pitchFamily="49" charset="-122"/>
                <a:ea typeface="FangSong" panose="02010609060101010101" pitchFamily="49" charset="-122"/>
              </a:rPr>
              <a:t>URL </a:t>
            </a:r>
            <a:r>
              <a:rPr lang="zh-CN" altLang="en-US" sz="2000" b="1">
                <a:latin typeface="FangSong" panose="02010609060101010101" pitchFamily="49" charset="-122"/>
                <a:ea typeface="FangSong" panose="02010609060101010101" pitchFamily="49" charset="-122"/>
              </a:rPr>
              <a:t>模式的名称（即 </a:t>
            </a:r>
            <a:r>
              <a:rPr lang="en-US" altLang="zh-CN" sz="2000" b="1">
                <a:latin typeface="FangSong" panose="02010609060101010101" pitchFamily="49" charset="-122"/>
                <a:ea typeface="FangSong" panose="02010609060101010101" pitchFamily="49" charset="-122"/>
              </a:rPr>
              <a:t>path </a:t>
            </a:r>
            <a:r>
              <a:rPr lang="zh-CN" altLang="en-US" sz="2000" b="1">
                <a:latin typeface="FangSong" panose="02010609060101010101" pitchFamily="49" charset="-122"/>
                <a:ea typeface="FangSong" panose="02010609060101010101" pitchFamily="49" charset="-122"/>
              </a:rPr>
              <a:t>中的 </a:t>
            </a:r>
            <a:r>
              <a:rPr lang="en-US" altLang="zh-CN" sz="2000" b="1">
                <a:latin typeface="FangSong" panose="02010609060101010101" pitchFamily="49" charset="-122"/>
                <a:ea typeface="FangSong" panose="02010609060101010101" pitchFamily="49" charset="-122"/>
              </a:rPr>
              <a:t>name </a:t>
            </a:r>
            <a:r>
              <a:rPr lang="zh-CN" altLang="en-US" sz="2000" b="1">
                <a:latin typeface="FangSong" panose="02010609060101010101" pitchFamily="49" charset="-122"/>
                <a:ea typeface="FangSong" panose="02010609060101010101" pitchFamily="49" charset="-122"/>
              </a:rPr>
              <a:t>参数）</a:t>
            </a:r>
            <a:endParaRPr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lang="en-US" altLang="zh-CN" sz="2000" b="1">
                <a:latin typeface="FangSong" panose="02010609060101010101" pitchFamily="49" charset="-122"/>
                <a:ea typeface="FangSong" panose="02010609060101010101" pitchFamily="49" charset="-122"/>
              </a:rPr>
              <a:t>query_string</a:t>
            </a:r>
            <a:r>
              <a:rPr lang="zh-CN" altLang="en-US" sz="2000" b="1">
                <a:latin typeface="FangSong" panose="02010609060101010101" pitchFamily="49" charset="-122"/>
                <a:ea typeface="FangSong" panose="02010609060101010101" pitchFamily="49" charset="-122"/>
              </a:rPr>
              <a:t>：是否将查询字符串拼接到新地址中，默认为 </a:t>
            </a:r>
            <a:r>
              <a:rPr lang="en-US" altLang="zh-CN" sz="2000" b="1">
                <a:latin typeface="FangSong" panose="02010609060101010101" pitchFamily="49" charset="-122"/>
                <a:ea typeface="FangSong" panose="02010609060101010101" pitchFamily="49" charset="-122"/>
              </a:rPr>
              <a:t>False</a:t>
            </a:r>
            <a:r>
              <a:rPr lang="zh-CN" altLang="en-US" sz="2000" b="1">
                <a:latin typeface="FangSong" panose="02010609060101010101" pitchFamily="49" charset="-122"/>
                <a:ea typeface="FangSong" panose="02010609060101010101" pitchFamily="49" charset="-122"/>
              </a:rPr>
              <a:t>，将丢弃原地址中的查询字符串</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317085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视图工作原理分析</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解决一键多值问题的 </a:t>
            </a:r>
            <a:r>
              <a:rPr lang="en-US" altLang="zh-CN" sz="2400" b="1">
                <a:latin typeface="FangSong" panose="02010609060101010101" pitchFamily="49" charset="-122"/>
                <a:ea typeface="FangSong" panose="02010609060101010101" pitchFamily="49" charset="-122"/>
              </a:rPr>
              <a:t>QueryDict</a:t>
            </a:r>
          </a:p>
        </p:txBody>
      </p:sp>
      <p:sp>
        <p:nvSpPr>
          <p:cNvPr id="20" name="矩形 19">
            <a:extLst>
              <a:ext uri="{FF2B5EF4-FFF2-40B4-BE49-F238E27FC236}">
                <a16:creationId xmlns:a16="http://schemas.microsoft.com/office/drawing/2014/main" id="{2A65D461-4950-BD46-B19F-47F1B5E85FDA}"/>
              </a:ext>
            </a:extLst>
          </p:cNvPr>
          <p:cNvSpPr/>
          <p:nvPr/>
        </p:nvSpPr>
        <p:spPr>
          <a:xfrm>
            <a:off x="1292161" y="1900479"/>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MultiValueDict</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dict</a:t>
            </a:r>
            <a:r>
              <a:rPr lang="zh-CN" altLang="en-US" sz="2000" b="1">
                <a:latin typeface="FangSong" panose="02010609060101010101" pitchFamily="49" charset="-122"/>
                <a:ea typeface="FangSong" panose="02010609060101010101" pitchFamily="49" charset="-122"/>
              </a:rPr>
              <a:t> 的子类，用来处理多个值对应相同的键的场景</a:t>
            </a:r>
            <a:endParaRPr lang="en-US" altLang="zh-CN" sz="20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91F7C80D-9CDA-8742-A25E-2F535830154C}"/>
              </a:ext>
            </a:extLst>
          </p:cNvPr>
          <p:cNvSpPr/>
          <p:nvPr/>
        </p:nvSpPr>
        <p:spPr>
          <a:xfrm>
            <a:off x="1292161" y="2360198"/>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QueryDict</a:t>
            </a:r>
            <a:r>
              <a:rPr lang="zh-CN" altLang="en-US" sz="2000" b="1">
                <a:latin typeface="FangSong" panose="02010609060101010101" pitchFamily="49" charset="-122"/>
                <a:ea typeface="FangSong" panose="02010609060101010101" pitchFamily="49" charset="-122"/>
              </a:rPr>
              <a:t>：继承自 </a:t>
            </a:r>
            <a:r>
              <a:rPr lang="en-US" altLang="zh-CN" sz="2000" b="1">
                <a:latin typeface="FangSong" panose="02010609060101010101" pitchFamily="49" charset="-122"/>
                <a:ea typeface="FangSong" panose="02010609060101010101" pitchFamily="49" charset="-122"/>
              </a:rPr>
              <a:t>MultiValueDict</a:t>
            </a:r>
            <a:r>
              <a:rPr lang="zh-CN" altLang="en-US" sz="2000" b="1">
                <a:latin typeface="FangSong" panose="02010609060101010101" pitchFamily="49" charset="-122"/>
                <a:ea typeface="FangSong" panose="02010609060101010101" pitchFamily="49" charset="-122"/>
              </a:rPr>
              <a:t> </a:t>
            </a:r>
            <a:endParaRPr lang="en-US"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6" y="3088370"/>
            <a:ext cx="424729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类视图基类 </a:t>
            </a:r>
            <a:r>
              <a:rPr lang="en-US" altLang="zh-CN" sz="2400" b="1">
                <a:latin typeface="FangSong" panose="02010609060101010101" pitchFamily="49" charset="-122"/>
                <a:ea typeface="FangSong" panose="02010609060101010101" pitchFamily="49" charset="-122"/>
              </a:rPr>
              <a:t>View</a:t>
            </a:r>
          </a:p>
        </p:txBody>
      </p:sp>
      <p:sp>
        <p:nvSpPr>
          <p:cNvPr id="35" name="矩形 34">
            <a:extLst>
              <a:ext uri="{FF2B5EF4-FFF2-40B4-BE49-F238E27FC236}">
                <a16:creationId xmlns:a16="http://schemas.microsoft.com/office/drawing/2014/main" id="{2176C5BE-BA21-5E41-AB41-5EB1105E1CA1}"/>
              </a:ext>
            </a:extLst>
          </p:cNvPr>
          <p:cNvSpPr/>
          <p:nvPr/>
        </p:nvSpPr>
        <p:spPr>
          <a:xfrm>
            <a:off x="1292161" y="3711338"/>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http_method_not_allowed</a:t>
            </a:r>
            <a:r>
              <a:rPr lang="zh-CN" altLang="en-US" sz="2000" b="1">
                <a:latin typeface="FangSong" panose="02010609060101010101" pitchFamily="49" charset="-122"/>
                <a:ea typeface="FangSong" panose="02010609060101010101" pitchFamily="49" charset="-122"/>
              </a:rPr>
              <a:t> 方法：返回 </a:t>
            </a:r>
            <a:r>
              <a:rPr lang="en-US" altLang="zh-CN" sz="2000" b="1">
                <a:latin typeface="FangSong" panose="02010609060101010101" pitchFamily="49" charset="-122"/>
                <a:ea typeface="FangSong" panose="02010609060101010101" pitchFamily="49" charset="-122"/>
              </a:rPr>
              <a:t>405</a:t>
            </a:r>
            <a:r>
              <a:rPr lang="zh-CN" altLang="en-US" sz="2000" b="1">
                <a:latin typeface="FangSong" panose="02010609060101010101" pitchFamily="49" charset="-122"/>
                <a:ea typeface="FangSong" panose="02010609060101010101" pitchFamily="49" charset="-122"/>
              </a:rPr>
              <a:t>，标识当前的请求类型不被支持</a:t>
            </a:r>
            <a:endParaRPr lang="en-US" altLang="zh-CN" sz="2000" b="1">
              <a:latin typeface="FangSong" panose="02010609060101010101" pitchFamily="49" charset="-122"/>
              <a:ea typeface="FangSong" panose="02010609060101010101" pitchFamily="49" charset="-122"/>
            </a:endParaRPr>
          </a:p>
        </p:txBody>
      </p:sp>
      <p:sp>
        <p:nvSpPr>
          <p:cNvPr id="36" name="矩形 35">
            <a:extLst>
              <a:ext uri="{FF2B5EF4-FFF2-40B4-BE49-F238E27FC236}">
                <a16:creationId xmlns:a16="http://schemas.microsoft.com/office/drawing/2014/main" id="{2EF8765E-631E-9844-9757-7A3DB9999E60}"/>
              </a:ext>
            </a:extLst>
          </p:cNvPr>
          <p:cNvSpPr/>
          <p:nvPr/>
        </p:nvSpPr>
        <p:spPr>
          <a:xfrm>
            <a:off x="1292160" y="4171057"/>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dispatch</a:t>
            </a:r>
            <a:r>
              <a:rPr lang="zh-CN" altLang="en-US" sz="2000" b="1">
                <a:latin typeface="FangSong" panose="02010609060101010101" pitchFamily="49" charset="-122"/>
                <a:ea typeface="FangSong" panose="02010609060101010101" pitchFamily="49" charset="-122"/>
              </a:rPr>
              <a:t> 方法：根据 </a:t>
            </a:r>
            <a:r>
              <a:rPr lang="en-US" altLang="zh-CN" sz="2000" b="1">
                <a:latin typeface="FangSong" panose="02010609060101010101" pitchFamily="49" charset="-122"/>
                <a:ea typeface="FangSong" panose="02010609060101010101" pitchFamily="49" charset="-122"/>
              </a:rPr>
              <a:t>HTTP</a:t>
            </a:r>
            <a:r>
              <a:rPr lang="zh-CN" altLang="en-US" sz="2000" b="1">
                <a:latin typeface="FangSong" panose="02010609060101010101" pitchFamily="49" charset="-122"/>
                <a:ea typeface="FangSong" panose="02010609060101010101" pitchFamily="49" charset="-122"/>
              </a:rPr>
              <a:t> 请求类型调用 </a:t>
            </a:r>
            <a:r>
              <a:rPr lang="en-US" altLang="zh-CN" sz="2000" b="1">
                <a:latin typeface="FangSong" panose="02010609060101010101" pitchFamily="49" charset="-122"/>
                <a:ea typeface="FangSong" panose="02010609060101010101" pitchFamily="49" charset="-122"/>
              </a:rPr>
              <a:t>View</a:t>
            </a:r>
            <a:r>
              <a:rPr lang="zh-CN" altLang="en-US" sz="2000" b="1">
                <a:latin typeface="FangSong" panose="02010609060101010101" pitchFamily="49" charset="-122"/>
                <a:ea typeface="FangSong" panose="02010609060101010101" pitchFamily="49" charset="-122"/>
              </a:rPr>
              <a:t> 的同名函数，实现请求分发</a:t>
            </a:r>
            <a:endParaRPr lang="en-US" altLang="zh-CN" sz="2000" b="1">
              <a:latin typeface="FangSong" panose="02010609060101010101" pitchFamily="49" charset="-122"/>
              <a:ea typeface="FangSong" panose="02010609060101010101" pitchFamily="49" charset="-122"/>
            </a:endParaRPr>
          </a:p>
        </p:txBody>
      </p:sp>
      <p:sp>
        <p:nvSpPr>
          <p:cNvPr id="37" name="矩形 36">
            <a:extLst>
              <a:ext uri="{FF2B5EF4-FFF2-40B4-BE49-F238E27FC236}">
                <a16:creationId xmlns:a16="http://schemas.microsoft.com/office/drawing/2014/main" id="{DFA9C7EF-8E47-7643-BAED-7DDAFF17CFA8}"/>
              </a:ext>
            </a:extLst>
          </p:cNvPr>
          <p:cNvSpPr/>
          <p:nvPr/>
        </p:nvSpPr>
        <p:spPr>
          <a:xfrm>
            <a:off x="1292159" y="4630776"/>
            <a:ext cx="10190593"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as_view</a:t>
            </a:r>
            <a:r>
              <a:rPr lang="zh-CN" altLang="en-US" sz="2000" b="1">
                <a:latin typeface="FangSong" panose="02010609060101010101" pitchFamily="49" charset="-122"/>
                <a:ea typeface="FangSong" panose="02010609060101010101" pitchFamily="49" charset="-122"/>
              </a:rPr>
              <a:t>：创建 </a:t>
            </a:r>
            <a:r>
              <a:rPr lang="en-US" altLang="zh-CN" sz="2000" b="1">
                <a:latin typeface="FangSong" panose="02010609060101010101" pitchFamily="49" charset="-122"/>
                <a:ea typeface="FangSong" panose="02010609060101010101" pitchFamily="49" charset="-122"/>
              </a:rPr>
              <a:t>View</a:t>
            </a:r>
            <a:r>
              <a:rPr lang="zh-CN" altLang="en-US" sz="2000" b="1">
                <a:latin typeface="FangSong" panose="02010609060101010101" pitchFamily="49" charset="-122"/>
                <a:ea typeface="FangSong" panose="02010609060101010101" pitchFamily="49" charset="-122"/>
              </a:rPr>
              <a:t> 类实例，调用 </a:t>
            </a:r>
            <a:r>
              <a:rPr lang="en-US" altLang="zh-CN" sz="2000" b="1">
                <a:latin typeface="FangSong" panose="02010609060101010101" pitchFamily="49" charset="-122"/>
                <a:ea typeface="FangSong" panose="02010609060101010101" pitchFamily="49" charset="-122"/>
              </a:rPr>
              <a:t>dispatch</a:t>
            </a:r>
            <a:r>
              <a:rPr lang="zh-CN" altLang="en-US" sz="2000" b="1">
                <a:latin typeface="FangSong" panose="02010609060101010101" pitchFamily="49" charset="-122"/>
                <a:ea typeface="FangSong" panose="02010609060101010101" pitchFamily="49" charset="-122"/>
              </a:rPr>
              <a:t> 方法根据请求类型分发处理函数</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10762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566224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7</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模板系统</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模板系统语法</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4766048"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模板系统工作原理分析</a:t>
            </a:r>
          </a:p>
        </p:txBody>
      </p:sp>
      <p:sp>
        <p:nvSpPr>
          <p:cNvPr id="5" name="矩形 4">
            <a:extLst>
              <a:ext uri="{FF2B5EF4-FFF2-40B4-BE49-F238E27FC236}">
                <a16:creationId xmlns:a16="http://schemas.microsoft.com/office/drawing/2014/main" id="{31551922-6BC7-4348-906B-194D362FAD10}"/>
              </a:ext>
            </a:extLst>
          </p:cNvPr>
          <p:cNvSpPr/>
          <p:nvPr/>
        </p:nvSpPr>
        <p:spPr>
          <a:xfrm>
            <a:off x="2715368" y="1688995"/>
            <a:ext cx="3852485" cy="584775"/>
          </a:xfrm>
          <a:prstGeom prst="rect">
            <a:avLst/>
          </a:prstGeom>
        </p:spPr>
        <p:txBody>
          <a:bodyPr wrap="squar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模板系统基础</a:t>
            </a:r>
          </a:p>
        </p:txBody>
      </p:sp>
    </p:spTree>
    <p:extLst>
      <p:ext uri="{BB962C8B-B14F-4D97-AF65-F5344CB8AC3E}">
        <p14:creationId xmlns:p14="http://schemas.microsoft.com/office/powerpoint/2010/main" val="1339542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模板系统基础</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模板系统初使用</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1292161" y="1837874"/>
            <a:ext cx="10006261"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Template</a:t>
            </a:r>
            <a:r>
              <a:rPr lang="zh-CN" altLang="en-US" sz="2000" b="1">
                <a:latin typeface="FangSong" panose="02010609060101010101" pitchFamily="49" charset="-122"/>
                <a:ea typeface="FangSong" panose="02010609060101010101" pitchFamily="49" charset="-122"/>
              </a:rPr>
              <a:t> 对象：使用字符串填充模板代码，可能会抛出 </a:t>
            </a:r>
            <a:r>
              <a:rPr lang="en-US" altLang="zh-CN" sz="2000" b="1">
                <a:latin typeface="FangSong" panose="02010609060101010101" pitchFamily="49" charset="-122"/>
                <a:ea typeface="FangSong" panose="02010609060101010101" pitchFamily="49" charset="-122"/>
              </a:rPr>
              <a:t>TemplateSyntaxError</a:t>
            </a:r>
            <a:r>
              <a:rPr lang="zh-CN" altLang="en-US" sz="2000" b="1">
                <a:latin typeface="FangSong" panose="02010609060101010101" pitchFamily="49" charset="-122"/>
                <a:ea typeface="FangSong" panose="02010609060101010101" pitchFamily="49" charset="-122"/>
              </a:rPr>
              <a:t> 异常</a:t>
            </a:r>
            <a:endParaRPr lang="en-US"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A4410238-3F3E-3148-8C65-30CE801124D8}"/>
              </a:ext>
            </a:extLst>
          </p:cNvPr>
          <p:cNvSpPr txBox="1"/>
          <p:nvPr/>
        </p:nvSpPr>
        <p:spPr>
          <a:xfrm>
            <a:off x="1028086" y="322944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模板后端的默认配置</a:t>
            </a:r>
            <a:endParaRPr lang="en-US" altLang="zh-CN" sz="2400" b="1">
              <a:latin typeface="FangSong" panose="02010609060101010101" pitchFamily="49" charset="-122"/>
              <a:ea typeface="FangSong" panose="02010609060101010101" pitchFamily="49" charset="-122"/>
            </a:endParaRPr>
          </a:p>
        </p:txBody>
      </p:sp>
      <p:sp>
        <p:nvSpPr>
          <p:cNvPr id="9" name="文本框 8">
            <a:extLst>
              <a:ext uri="{FF2B5EF4-FFF2-40B4-BE49-F238E27FC236}">
                <a16:creationId xmlns:a16="http://schemas.microsoft.com/office/drawing/2014/main" id="{30C2F0DF-4A4A-4149-9259-910821686C08}"/>
              </a:ext>
            </a:extLst>
          </p:cNvPr>
          <p:cNvSpPr txBox="1"/>
          <p:nvPr/>
        </p:nvSpPr>
        <p:spPr>
          <a:xfrm>
            <a:off x="1292158" y="2648697"/>
            <a:ext cx="10006261"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Context</a:t>
            </a:r>
            <a:r>
              <a:rPr lang="zh-CN" altLang="en-US" sz="2000" b="1">
                <a:latin typeface="FangSong" panose="02010609060101010101" pitchFamily="49" charset="-122"/>
                <a:ea typeface="FangSong" panose="02010609060101010101" pitchFamily="49" charset="-122"/>
              </a:rPr>
              <a:t> 对象：传递字典对象用于模板的渲染（变量替换）</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C807177A-ED35-8946-8131-43144717FA69}"/>
              </a:ext>
            </a:extLst>
          </p:cNvPr>
          <p:cNvSpPr txBox="1"/>
          <p:nvPr/>
        </p:nvSpPr>
        <p:spPr>
          <a:xfrm>
            <a:off x="1292158" y="3840969"/>
            <a:ext cx="10006261"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TEMPLATES</a:t>
            </a:r>
            <a:r>
              <a:rPr lang="zh-CN" altLang="en-US" sz="2000" b="1">
                <a:latin typeface="FangSong" panose="02010609060101010101" pitchFamily="49" charset="-122"/>
                <a:ea typeface="FangSong" panose="02010609060101010101" pitchFamily="49" charset="-122"/>
              </a:rPr>
              <a:t>：位于 </a:t>
            </a:r>
            <a:r>
              <a:rPr lang="en-US" altLang="zh-CN" sz="2000" b="1">
                <a:latin typeface="FangSong" panose="02010609060101010101" pitchFamily="49" charset="-122"/>
                <a:ea typeface="FangSong" panose="02010609060101010101" pitchFamily="49" charset="-122"/>
              </a:rPr>
              <a:t>settings.py</a:t>
            </a:r>
            <a:r>
              <a:rPr lang="zh-CN" altLang="en-US" sz="2000" b="1">
                <a:latin typeface="FangSong" panose="02010609060101010101" pitchFamily="49" charset="-122"/>
                <a:ea typeface="FangSong" panose="02010609060101010101" pitchFamily="49" charset="-122"/>
              </a:rPr>
              <a:t> 文件中，列表类型，每一个元素都是一个字典对象，每个</a:t>
            </a:r>
            <a:r>
              <a:rPr lang="zh-CN" altLang="en-US" sz="2000" b="1">
                <a:solidFill>
                  <a:srgbClr val="C00000"/>
                </a:solidFill>
                <a:latin typeface="FangSong" panose="02010609060101010101" pitchFamily="49" charset="-122"/>
                <a:ea typeface="FangSong" panose="02010609060101010101" pitchFamily="49" charset="-122"/>
              </a:rPr>
              <a:t>字典对象</a:t>
            </a:r>
            <a:r>
              <a:rPr lang="zh-CN" altLang="en-US" sz="2000" b="1">
                <a:latin typeface="FangSong" panose="02010609060101010101" pitchFamily="49" charset="-122"/>
                <a:ea typeface="FangSong" panose="02010609060101010101" pitchFamily="49" charset="-122"/>
              </a:rPr>
              <a:t>代表了配置的模板后端。字典中的 </a:t>
            </a:r>
            <a:r>
              <a:rPr lang="en-US" altLang="zh-CN" sz="2000" b="1">
                <a:latin typeface="FangSong" panose="02010609060101010101" pitchFamily="49" charset="-122"/>
                <a:ea typeface="FangSong" panose="02010609060101010101" pitchFamily="49" charset="-122"/>
              </a:rPr>
              <a:t>key</a:t>
            </a:r>
            <a:r>
              <a:rPr lang="zh-CN" altLang="en-US" sz="2000" b="1">
                <a:latin typeface="FangSong" panose="02010609060101010101" pitchFamily="49" charset="-122"/>
                <a:ea typeface="FangSong" panose="02010609060101010101" pitchFamily="49" charset="-122"/>
              </a:rPr>
              <a:t> 代表的含义如下：</a:t>
            </a:r>
            <a:endParaRPr lang="en-US" altLang="zh-CN" sz="20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05929E4A-9CE8-9243-8C5D-35BBB645B347}"/>
              </a:ext>
            </a:extLst>
          </p:cNvPr>
          <p:cNvSpPr txBox="1"/>
          <p:nvPr/>
        </p:nvSpPr>
        <p:spPr>
          <a:xfrm>
            <a:off x="909787" y="4698715"/>
            <a:ext cx="11198512" cy="1477328"/>
          </a:xfrm>
          <a:prstGeom prst="rect">
            <a:avLst/>
          </a:prstGeom>
          <a:noFill/>
        </p:spPr>
        <p:txBody>
          <a:bodyPr wrap="square" rtlCol="0">
            <a:spAutoFit/>
          </a:bodyPr>
          <a:lstStyle/>
          <a:p>
            <a:pPr marL="342900" indent="-342900">
              <a:buFont typeface="+mj-ea"/>
              <a:buAutoNum type="circleNumDbPlain"/>
            </a:pPr>
            <a:r>
              <a:rPr lang="en-US" altLang="zh-CN" b="1">
                <a:latin typeface="FangSong" panose="02010609060101010101" pitchFamily="49" charset="-122"/>
                <a:ea typeface="FangSong" panose="02010609060101010101" pitchFamily="49" charset="-122"/>
              </a:rPr>
              <a:t>BACKEND</a:t>
            </a:r>
            <a:r>
              <a:rPr lang="zh-CN" altLang="en-US" b="1">
                <a:latin typeface="FangSong" panose="02010609060101010101" pitchFamily="49" charset="-122"/>
                <a:ea typeface="FangSong" panose="02010609060101010101" pitchFamily="49" charset="-122"/>
              </a:rPr>
              <a:t>：指定了要使用的模板引擎类带点的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路径，</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默认使用的是 </a:t>
            </a:r>
            <a:r>
              <a:rPr lang="en-US" altLang="zh-CN" b="1">
                <a:latin typeface="FangSong" panose="02010609060101010101" pitchFamily="49" charset="-122"/>
                <a:ea typeface="FangSong" panose="02010609060101010101" pitchFamily="49" charset="-122"/>
              </a:rPr>
              <a:t>django.template.backends.django.DjangoTemplates</a:t>
            </a:r>
          </a:p>
          <a:p>
            <a:pPr marL="342900" indent="-342900">
              <a:buFont typeface="+mj-ea"/>
              <a:buAutoNum type="circleNumDbPlain"/>
            </a:pPr>
            <a:r>
              <a:rPr lang="en-US" altLang="zh-CN" b="1">
                <a:latin typeface="FangSong" panose="02010609060101010101" pitchFamily="49" charset="-122"/>
                <a:ea typeface="FangSong" panose="02010609060101010101" pitchFamily="49" charset="-122"/>
              </a:rPr>
              <a:t>DIRS</a:t>
            </a:r>
            <a:r>
              <a:rPr lang="zh-CN" altLang="en-US" b="1">
                <a:latin typeface="FangSong" panose="02010609060101010101" pitchFamily="49" charset="-122"/>
                <a:ea typeface="FangSong" panose="02010609060101010101" pitchFamily="49" charset="-122"/>
              </a:rPr>
              <a:t>：一个目录列表，指定模板文件的存放路径。模板引擎将按照列表中定义的顺序查找模板文件</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en-US" altLang="zh-CN" b="1">
                <a:latin typeface="FangSong" panose="02010609060101010101" pitchFamily="49" charset="-122"/>
                <a:ea typeface="FangSong" panose="02010609060101010101" pitchFamily="49" charset="-122"/>
              </a:rPr>
              <a:t>APP_DIRS</a:t>
            </a:r>
            <a:r>
              <a:rPr lang="zh-CN" altLang="en-US" b="1">
                <a:latin typeface="FangSong" panose="02010609060101010101" pitchFamily="49" charset="-122"/>
                <a:ea typeface="FangSong" panose="02010609060101010101" pitchFamily="49" charset="-122"/>
              </a:rPr>
              <a:t>：一个布尔值，如果为 </a:t>
            </a:r>
            <a:r>
              <a:rPr lang="en-US" altLang="zh-CN" b="1">
                <a:latin typeface="FangSong" panose="02010609060101010101" pitchFamily="49" charset="-122"/>
                <a:ea typeface="FangSong" panose="02010609060101010101" pitchFamily="49" charset="-122"/>
              </a:rPr>
              <a:t>True </a:t>
            </a:r>
            <a:r>
              <a:rPr lang="zh-CN" altLang="en-US" b="1">
                <a:latin typeface="FangSong" panose="02010609060101010101" pitchFamily="49" charset="-122"/>
                <a:ea typeface="FangSong" panose="02010609060101010101" pitchFamily="49" charset="-122"/>
              </a:rPr>
              <a:t>时，模板引擎会在已安装应用的 </a:t>
            </a:r>
            <a:r>
              <a:rPr lang="en-US" altLang="zh-CN" b="1">
                <a:latin typeface="FangSong" panose="02010609060101010101" pitchFamily="49" charset="-122"/>
                <a:ea typeface="FangSong" panose="02010609060101010101" pitchFamily="49" charset="-122"/>
              </a:rPr>
              <a:t>templates </a:t>
            </a:r>
            <a:r>
              <a:rPr lang="zh-CN" altLang="en-US" b="1">
                <a:latin typeface="FangSong" panose="02010609060101010101" pitchFamily="49" charset="-122"/>
                <a:ea typeface="FangSong" panose="02010609060101010101" pitchFamily="49" charset="-122"/>
              </a:rPr>
              <a:t>子目录中查找模板</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en-US" altLang="zh-CN" b="1">
                <a:latin typeface="FangSong" panose="02010609060101010101" pitchFamily="49" charset="-122"/>
                <a:ea typeface="FangSong" panose="02010609060101010101" pitchFamily="49" charset="-122"/>
              </a:rPr>
              <a:t>OPTIONS</a:t>
            </a:r>
            <a:r>
              <a:rPr lang="zh-CN" altLang="en-US" b="1">
                <a:latin typeface="FangSong" panose="02010609060101010101" pitchFamily="49" charset="-122"/>
                <a:ea typeface="FangSong" panose="02010609060101010101" pitchFamily="49" charset="-122"/>
              </a:rPr>
              <a:t>：指定额外的选项，不同的模板引擎有着不同的可选额外参数</a:t>
            </a:r>
            <a:endParaRPr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604586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模板系统语法</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1028086" y="1131841"/>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模板变量与替换规则</a:t>
            </a:r>
            <a:endParaRPr lang="en-US" altLang="zh-CN" sz="24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1028086" y="367821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模板标签</a:t>
            </a:r>
            <a:endParaRPr lang="en-US" altLang="zh-CN" sz="2400"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CB7CD482-8803-6045-9AAA-A92E0031C0DB}"/>
              </a:ext>
            </a:extLst>
          </p:cNvPr>
          <p:cNvSpPr txBox="1"/>
          <p:nvPr/>
        </p:nvSpPr>
        <p:spPr>
          <a:xfrm>
            <a:off x="1292161" y="4257151"/>
            <a:ext cx="10709339"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判断执行逻辑的 </a:t>
            </a:r>
            <a:r>
              <a:rPr lang="en-US" altLang="zh-CN" sz="2000" b="1">
                <a:latin typeface="FangSong" panose="02010609060101010101" pitchFamily="49" charset="-122"/>
                <a:ea typeface="FangSong" panose="02010609060101010101" pitchFamily="49" charset="-122"/>
              </a:rPr>
              <a:t>if</a:t>
            </a:r>
            <a:r>
              <a:rPr lang="zh-CN" altLang="en-US" sz="2000" b="1">
                <a:latin typeface="FangSong" panose="02010609060101010101" pitchFamily="49" charset="-122"/>
                <a:ea typeface="FangSong" panose="02010609060101010101" pitchFamily="49" charset="-122"/>
              </a:rPr>
              <a:t> 标签：与 </a:t>
            </a:r>
            <a:r>
              <a:rPr lang="en-US" altLang="zh-CN" sz="2000" b="1">
                <a:latin typeface="FangSong" panose="02010609060101010101" pitchFamily="49" charset="-122"/>
                <a:ea typeface="FangSong" panose="02010609060101010101" pitchFamily="49" charset="-122"/>
              </a:rPr>
              <a:t>endif</a:t>
            </a:r>
            <a:r>
              <a:rPr lang="zh-CN" altLang="en-US" sz="2000" b="1">
                <a:latin typeface="FangSong" panose="02010609060101010101" pitchFamily="49" charset="-122"/>
                <a:ea typeface="FangSong" panose="02010609060101010101" pitchFamily="49" charset="-122"/>
              </a:rPr>
              <a:t> 成对出现，与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中的 </a:t>
            </a:r>
            <a:r>
              <a:rPr lang="en-US" altLang="zh-CN" sz="2000" b="1">
                <a:latin typeface="FangSong" panose="02010609060101010101" pitchFamily="49" charset="-122"/>
                <a:ea typeface="FangSong" panose="02010609060101010101" pitchFamily="49" charset="-122"/>
              </a:rPr>
              <a:t>if</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elif</a:t>
            </a:r>
            <a:r>
              <a:rPr lang="zh-CN" altLang="en-US" sz="2000" b="1">
                <a:latin typeface="FangSong" panose="02010609060101010101" pitchFamily="49" charset="-122"/>
                <a:ea typeface="FangSong" panose="02010609060101010101" pitchFamily="49" charset="-122"/>
              </a:rPr>
              <a:t> 类似</a:t>
            </a:r>
            <a:endParaRPr lang="en-US" altLang="zh-CN" sz="20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1292161" y="1715844"/>
            <a:ext cx="7139662"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字典查询：</a:t>
            </a:r>
            <a:r>
              <a:rPr lang="en-US" altLang="zh-CN" sz="2000" b="1">
                <a:latin typeface="FangSong" panose="02010609060101010101" pitchFamily="49" charset="-122"/>
                <a:ea typeface="FangSong" panose="02010609060101010101" pitchFamily="49" charset="-122"/>
              </a:rPr>
              <a:t>{{a.b}}</a:t>
            </a:r>
            <a:r>
              <a:rPr lang="zh-CN" altLang="en-US" sz="2000" b="1">
                <a:latin typeface="FangSong" panose="02010609060101010101" pitchFamily="49" charset="-122"/>
                <a:ea typeface="FangSong" panose="02010609060101010101" pitchFamily="49" charset="-122"/>
              </a:rPr>
              <a:t> 查询 </a:t>
            </a:r>
            <a:r>
              <a:rPr lang="en-US" altLang="zh-CN" sz="2000" b="1">
                <a:latin typeface="FangSong" panose="02010609060101010101" pitchFamily="49" charset="-122"/>
                <a:ea typeface="FangSong" panose="02010609060101010101" pitchFamily="49" charset="-122"/>
              </a:rPr>
              <a:t>a['b']</a:t>
            </a:r>
          </a:p>
        </p:txBody>
      </p:sp>
      <p:sp>
        <p:nvSpPr>
          <p:cNvPr id="25" name="矩形 24">
            <a:extLst>
              <a:ext uri="{FF2B5EF4-FFF2-40B4-BE49-F238E27FC236}">
                <a16:creationId xmlns:a16="http://schemas.microsoft.com/office/drawing/2014/main" id="{64BF62BC-D3B2-FF41-9A54-860BF187FEA2}"/>
              </a:ext>
            </a:extLst>
          </p:cNvPr>
          <p:cNvSpPr/>
          <p:nvPr/>
        </p:nvSpPr>
        <p:spPr>
          <a:xfrm>
            <a:off x="1292161" y="2175563"/>
            <a:ext cx="4357283"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属性查询：</a:t>
            </a:r>
            <a:r>
              <a:rPr lang="en-US" altLang="zh-CN" sz="2000" b="1">
                <a:latin typeface="FangSong" panose="02010609060101010101" pitchFamily="49" charset="-122"/>
                <a:ea typeface="FangSong" panose="02010609060101010101" pitchFamily="49" charset="-122"/>
              </a:rPr>
              <a:t>{{a.b}}</a:t>
            </a:r>
            <a:r>
              <a:rPr lang="zh-CN" altLang="en-US" sz="2000" b="1">
                <a:latin typeface="FangSong" panose="02010609060101010101" pitchFamily="49" charset="-122"/>
                <a:ea typeface="FangSong" panose="02010609060101010101" pitchFamily="49" charset="-122"/>
              </a:rPr>
              <a:t> 查询 </a:t>
            </a:r>
            <a:r>
              <a:rPr lang="en-US" altLang="zh-CN" sz="2000" b="1">
                <a:latin typeface="FangSong" panose="02010609060101010101" pitchFamily="49" charset="-122"/>
                <a:ea typeface="FangSong" panose="02010609060101010101" pitchFamily="49" charset="-122"/>
              </a:rPr>
              <a:t>a.b</a:t>
            </a:r>
          </a:p>
        </p:txBody>
      </p:sp>
      <p:sp>
        <p:nvSpPr>
          <p:cNvPr id="9" name="矩形 8">
            <a:extLst>
              <a:ext uri="{FF2B5EF4-FFF2-40B4-BE49-F238E27FC236}">
                <a16:creationId xmlns:a16="http://schemas.microsoft.com/office/drawing/2014/main" id="{CA596B8F-F9E5-D142-BDBA-14ABE0C9A5D8}"/>
              </a:ext>
            </a:extLst>
          </p:cNvPr>
          <p:cNvSpPr/>
          <p:nvPr/>
        </p:nvSpPr>
        <p:spPr>
          <a:xfrm>
            <a:off x="1292161" y="2635282"/>
            <a:ext cx="4616970"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方法调用：</a:t>
            </a:r>
            <a:r>
              <a:rPr lang="en-US" altLang="zh-CN" sz="2000" b="1">
                <a:latin typeface="FangSong" panose="02010609060101010101" pitchFamily="49" charset="-122"/>
                <a:ea typeface="FangSong" panose="02010609060101010101" pitchFamily="49" charset="-122"/>
              </a:rPr>
              <a:t>{{a.b}}</a:t>
            </a:r>
            <a:r>
              <a:rPr lang="zh-CN" altLang="en-US" sz="2000" b="1">
                <a:latin typeface="FangSong" panose="02010609060101010101" pitchFamily="49" charset="-122"/>
                <a:ea typeface="FangSong" panose="02010609060101010101" pitchFamily="49" charset="-122"/>
              </a:rPr>
              <a:t> 查询 </a:t>
            </a:r>
            <a:r>
              <a:rPr lang="en-US" altLang="zh-CN" sz="2000" b="1">
                <a:latin typeface="FangSong" panose="02010609060101010101" pitchFamily="49" charset="-122"/>
                <a:ea typeface="FangSong" panose="02010609060101010101" pitchFamily="49" charset="-122"/>
              </a:rPr>
              <a:t>a.b()</a:t>
            </a:r>
          </a:p>
        </p:txBody>
      </p:sp>
      <p:sp>
        <p:nvSpPr>
          <p:cNvPr id="10" name="文本框 9">
            <a:extLst>
              <a:ext uri="{FF2B5EF4-FFF2-40B4-BE49-F238E27FC236}">
                <a16:creationId xmlns:a16="http://schemas.microsoft.com/office/drawing/2014/main" id="{363BED15-9E16-674B-8A3D-CDD2E273870D}"/>
              </a:ext>
            </a:extLst>
          </p:cNvPr>
          <p:cNvSpPr txBox="1"/>
          <p:nvPr/>
        </p:nvSpPr>
        <p:spPr>
          <a:xfrm>
            <a:off x="1292160" y="4716870"/>
            <a:ext cx="10542286"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迭代序列元素的 </a:t>
            </a:r>
            <a:r>
              <a:rPr lang="en-US" altLang="zh-CN" sz="2000" b="1">
                <a:latin typeface="FangSong" panose="02010609060101010101" pitchFamily="49" charset="-122"/>
                <a:ea typeface="FangSong" panose="02010609060101010101" pitchFamily="49" charset="-122"/>
              </a:rPr>
              <a:t>for</a:t>
            </a:r>
            <a:r>
              <a:rPr lang="zh-CN" altLang="en-US" sz="2000" b="1">
                <a:latin typeface="FangSong" panose="02010609060101010101" pitchFamily="49" charset="-122"/>
                <a:ea typeface="FangSong" panose="02010609060101010101" pitchFamily="49" charset="-122"/>
              </a:rPr>
              <a:t> 标签：对列表或元组进行迭代，与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中的 </a:t>
            </a:r>
            <a:r>
              <a:rPr lang="en-US" altLang="zh-CN" sz="2000" b="1">
                <a:latin typeface="FangSong" panose="02010609060101010101" pitchFamily="49" charset="-122"/>
                <a:ea typeface="FangSong" panose="02010609060101010101" pitchFamily="49" charset="-122"/>
              </a:rPr>
              <a:t>for</a:t>
            </a:r>
            <a:r>
              <a:rPr lang="zh-CN" altLang="en-US" sz="2000" b="1">
                <a:latin typeface="FangSong" panose="02010609060101010101" pitchFamily="49" charset="-122"/>
                <a:ea typeface="FangSong" panose="02010609060101010101" pitchFamily="49" charset="-122"/>
              </a:rPr>
              <a:t> 语法类似</a:t>
            </a:r>
            <a:endParaRPr lang="en-US" altLang="zh-CN" sz="2000" b="1">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07B6B996-1905-484F-962E-1B63C80CEC38}"/>
              </a:ext>
            </a:extLst>
          </p:cNvPr>
          <p:cNvSpPr txBox="1"/>
          <p:nvPr/>
        </p:nvSpPr>
        <p:spPr>
          <a:xfrm>
            <a:off x="1292158" y="5176589"/>
            <a:ext cx="10542288" cy="707886"/>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获取视图访问地址的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标签：与 </a:t>
            </a:r>
            <a:r>
              <a:rPr lang="en-US" altLang="zh-CN" sz="2000" b="1">
                <a:latin typeface="FangSong" panose="02010609060101010101" pitchFamily="49" charset="-122"/>
                <a:ea typeface="FangSong" panose="02010609060101010101" pitchFamily="49" charset="-122"/>
              </a:rPr>
              <a:t>reverse</a:t>
            </a:r>
            <a:r>
              <a:rPr lang="zh-CN" altLang="en-US" sz="2000" b="1">
                <a:latin typeface="FangSong" panose="02010609060101010101" pitchFamily="49" charset="-122"/>
                <a:ea typeface="FangSong" panose="02010609060101010101" pitchFamily="49" charset="-122"/>
              </a:rPr>
              <a:t> 函数类似，避免在模板中对访问地址进行硬编码</a:t>
            </a:r>
            <a:endParaRPr lang="en-US" altLang="zh-CN" sz="20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D8AFE933-2765-424D-9EB0-95F77996EBCB}"/>
              </a:ext>
            </a:extLst>
          </p:cNvPr>
          <p:cNvSpPr/>
          <p:nvPr/>
        </p:nvSpPr>
        <p:spPr>
          <a:xfrm>
            <a:off x="1292159" y="3154610"/>
            <a:ext cx="5003293"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数字索引查询：</a:t>
            </a:r>
            <a:r>
              <a:rPr lang="en-US" altLang="zh-CN" sz="2000" b="1">
                <a:latin typeface="FangSong" panose="02010609060101010101" pitchFamily="49" charset="-122"/>
                <a:ea typeface="FangSong" panose="02010609060101010101" pitchFamily="49" charset="-122"/>
              </a:rPr>
              <a:t>{{a.1}}</a:t>
            </a:r>
            <a:r>
              <a:rPr lang="zh-CN" altLang="en-US" sz="2000" b="1">
                <a:latin typeface="FangSong" panose="02010609060101010101" pitchFamily="49" charset="-122"/>
                <a:ea typeface="FangSong" panose="02010609060101010101" pitchFamily="49" charset="-122"/>
              </a:rPr>
              <a:t> 查询 </a:t>
            </a:r>
            <a:r>
              <a:rPr lang="en-US" altLang="zh-CN" sz="2000" b="1">
                <a:latin typeface="FangSong" panose="02010609060101010101" pitchFamily="49" charset="-122"/>
                <a:ea typeface="FangSong" panose="02010609060101010101" pitchFamily="49" charset="-122"/>
              </a:rPr>
              <a:t>a[1]</a:t>
            </a:r>
          </a:p>
        </p:txBody>
      </p:sp>
      <p:sp>
        <p:nvSpPr>
          <p:cNvPr id="14" name="文本框 13">
            <a:extLst>
              <a:ext uri="{FF2B5EF4-FFF2-40B4-BE49-F238E27FC236}">
                <a16:creationId xmlns:a16="http://schemas.microsoft.com/office/drawing/2014/main" id="{06ACC3DC-1170-774B-9C94-6E43338370DD}"/>
              </a:ext>
            </a:extLst>
          </p:cNvPr>
          <p:cNvSpPr txBox="1"/>
          <p:nvPr/>
        </p:nvSpPr>
        <p:spPr>
          <a:xfrm>
            <a:off x="1292158" y="5944084"/>
            <a:ext cx="10542286"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用于多行注释的 </a:t>
            </a:r>
            <a:r>
              <a:rPr lang="en-US" altLang="zh-CN" sz="2000" b="1">
                <a:latin typeface="FangSong" panose="02010609060101010101" pitchFamily="49" charset="-122"/>
                <a:ea typeface="FangSong" panose="02010609060101010101" pitchFamily="49" charset="-122"/>
              </a:rPr>
              <a:t>comment</a:t>
            </a:r>
            <a:r>
              <a:rPr lang="zh-CN" altLang="en-US" sz="2000" b="1">
                <a:latin typeface="FangSong" panose="02010609060101010101" pitchFamily="49" charset="-122"/>
                <a:ea typeface="FangSong" panose="02010609060101010101" pitchFamily="49" charset="-122"/>
              </a:rPr>
              <a:t> 标签</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774654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模板系统语法</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798187" y="1049801"/>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过滤器</a:t>
            </a:r>
            <a:endParaRPr lang="en-US" altLang="zh-CN" sz="24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888400" y="2419357"/>
            <a:ext cx="7139662"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获取变量长度的 </a:t>
            </a:r>
            <a:r>
              <a:rPr lang="en-US" altLang="zh-CN" sz="2000" b="1">
                <a:latin typeface="FangSong" panose="02010609060101010101" pitchFamily="49" charset="-122"/>
                <a:ea typeface="FangSong" panose="02010609060101010101" pitchFamily="49" charset="-122"/>
              </a:rPr>
              <a:t>length</a:t>
            </a:r>
            <a:r>
              <a:rPr lang="zh-CN" altLang="en-US" sz="2000" b="1">
                <a:latin typeface="FangSong" panose="02010609060101010101" pitchFamily="49" charset="-122"/>
                <a:ea typeface="FangSong" panose="02010609060101010101" pitchFamily="49" charset="-122"/>
              </a:rPr>
              <a:t> 过滤器</a:t>
            </a:r>
            <a:endParaRPr lang="en-US" altLang="zh-CN" sz="2000" b="1">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64BF62BC-D3B2-FF41-9A54-860BF187FEA2}"/>
              </a:ext>
            </a:extLst>
          </p:cNvPr>
          <p:cNvSpPr/>
          <p:nvPr/>
        </p:nvSpPr>
        <p:spPr>
          <a:xfrm>
            <a:off x="888400" y="2879076"/>
            <a:ext cx="5646097"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转换字符大小写的过滤器：</a:t>
            </a:r>
            <a:r>
              <a:rPr lang="en-US" altLang="zh-CN" sz="2000" b="1">
                <a:latin typeface="FangSong" panose="02010609060101010101" pitchFamily="49" charset="-122"/>
                <a:ea typeface="FangSong" panose="02010609060101010101" pitchFamily="49" charset="-122"/>
              </a:rPr>
              <a:t>lower</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upper</a:t>
            </a:r>
          </a:p>
        </p:txBody>
      </p:sp>
      <p:sp>
        <p:nvSpPr>
          <p:cNvPr id="9" name="矩形 8">
            <a:extLst>
              <a:ext uri="{FF2B5EF4-FFF2-40B4-BE49-F238E27FC236}">
                <a16:creationId xmlns:a16="http://schemas.microsoft.com/office/drawing/2014/main" id="{CA596B8F-F9E5-D142-BDBA-14ABE0C9A5D8}"/>
              </a:ext>
            </a:extLst>
          </p:cNvPr>
          <p:cNvSpPr/>
          <p:nvPr/>
        </p:nvSpPr>
        <p:spPr>
          <a:xfrm>
            <a:off x="888400" y="3338795"/>
            <a:ext cx="6032421"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获取首个或末尾元素的过滤器：</a:t>
            </a:r>
            <a:r>
              <a:rPr lang="en-US" altLang="zh-CN" sz="2000" b="1">
                <a:latin typeface="FangSong" panose="02010609060101010101" pitchFamily="49" charset="-122"/>
                <a:ea typeface="FangSong" panose="02010609060101010101" pitchFamily="49" charset="-122"/>
              </a:rPr>
              <a:t>first</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last</a:t>
            </a:r>
          </a:p>
        </p:txBody>
      </p:sp>
      <p:sp>
        <p:nvSpPr>
          <p:cNvPr id="12" name="矩形 11">
            <a:extLst>
              <a:ext uri="{FF2B5EF4-FFF2-40B4-BE49-F238E27FC236}">
                <a16:creationId xmlns:a16="http://schemas.microsoft.com/office/drawing/2014/main" id="{D8AFE933-2765-424D-9EB0-95F77996EBCB}"/>
              </a:ext>
            </a:extLst>
          </p:cNvPr>
          <p:cNvSpPr/>
          <p:nvPr/>
        </p:nvSpPr>
        <p:spPr>
          <a:xfrm>
            <a:off x="1326864" y="3799844"/>
            <a:ext cx="5187639" cy="400110"/>
          </a:xfrm>
          <a:prstGeom prst="rect">
            <a:avLst/>
          </a:prstGeom>
        </p:spPr>
        <p:txBody>
          <a:bodyPr wrap="none">
            <a:spAutoFit/>
          </a:bodyPr>
          <a:lstStyle/>
          <a:p>
            <a:pPr marL="342900" indent="-342900">
              <a:buFont typeface="Wingdings" pitchFamily="2" charset="2"/>
              <a:buChar char="ü"/>
            </a:pPr>
            <a:r>
              <a:rPr lang="en-US" altLang="zh-CN" sz="2000" b="1">
                <a:latin typeface="FangSong" panose="02010609060101010101" pitchFamily="49" charset="-122"/>
                <a:ea typeface="FangSong" panose="02010609060101010101" pitchFamily="49" charset="-122"/>
              </a:rPr>
              <a:t>truncatewords</a:t>
            </a:r>
            <a:r>
              <a:rPr lang="zh-CN" altLang="en-US" sz="2000" b="1">
                <a:latin typeface="FangSong" panose="02010609060101010101" pitchFamily="49" charset="-122"/>
                <a:ea typeface="FangSong" panose="02010609060101010101" pitchFamily="49" charset="-122"/>
              </a:rPr>
              <a:t> </a:t>
            </a:r>
            <a:r>
              <a:rPr lang="zh-CN" altLang="zh-CN" sz="2000" b="1">
                <a:latin typeface="FangSong" panose="02010609060101010101" pitchFamily="49" charset="-122"/>
                <a:ea typeface="FangSong" panose="02010609060101010101" pitchFamily="49" charset="-122"/>
              </a:rPr>
              <a:t>过滤器截取指定个数的词</a:t>
            </a:r>
          </a:p>
        </p:txBody>
      </p:sp>
      <p:sp>
        <p:nvSpPr>
          <p:cNvPr id="10" name="文本框 9">
            <a:extLst>
              <a:ext uri="{FF2B5EF4-FFF2-40B4-BE49-F238E27FC236}">
                <a16:creationId xmlns:a16="http://schemas.microsoft.com/office/drawing/2014/main" id="{2C30D7F5-3774-D24C-9D2E-CF7A9F2708B8}"/>
              </a:ext>
            </a:extLst>
          </p:cNvPr>
          <p:cNvSpPr txBox="1"/>
          <p:nvPr/>
        </p:nvSpPr>
        <p:spPr>
          <a:xfrm>
            <a:off x="798187" y="1507820"/>
            <a:ext cx="11198512" cy="923330"/>
          </a:xfrm>
          <a:prstGeom prst="rect">
            <a:avLst/>
          </a:prstGeom>
          <a:noFill/>
        </p:spPr>
        <p:txBody>
          <a:bodyPr wrap="square" rtlCol="0">
            <a:spAutoFit/>
          </a:bodyPr>
          <a:lstStyle/>
          <a:p>
            <a:r>
              <a:rPr lang="zh-CN" altLang="en-US" b="1">
                <a:latin typeface="FangSong" panose="02010609060101010101" pitchFamily="49" charset="-122"/>
                <a:ea typeface="FangSong" panose="02010609060101010101" pitchFamily="49" charset="-122"/>
              </a:rPr>
              <a:t>    过滤器用于在显示变量之前对变量的值进行调整，它们在模板中非常常见，使用管道符 号（“</a:t>
            </a:r>
            <a:r>
              <a:rPr lang="en-US" altLang="zh-CN" b="1">
                <a:latin typeface="FangSong" panose="02010609060101010101" pitchFamily="49" charset="-122"/>
                <a:ea typeface="FangSong" panose="02010609060101010101" pitchFamily="49" charset="-122"/>
              </a:rPr>
              <a:t>|”</a:t>
            </a:r>
            <a:r>
              <a:rPr lang="zh-CN" altLang="en-US" b="1">
                <a:latin typeface="FangSong" panose="02010609060101010101" pitchFamily="49" charset="-122"/>
                <a:ea typeface="FangSong" panose="02010609060101010101" pitchFamily="49" charset="-122"/>
              </a:rPr>
              <a:t>）指定。有些过滤器可以接受参数，如果参数中带有空格，需要用引号括起来。过滤器的特色是可以通过组合多个过滤器实现链式调用。</a:t>
            </a:r>
            <a:endParaRPr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817579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模板系统语法</a:t>
            </a:r>
            <a:endParaRPr kumimoji="1" lang="en-US" altLang="zh-CN" sz="36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869438" y="95689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模板继承</a:t>
            </a:r>
            <a:endParaRPr lang="en-US" altLang="zh-CN" sz="2400" b="1">
              <a:latin typeface="FangSong" panose="02010609060101010101" pitchFamily="49" charset="-122"/>
              <a:ea typeface="FangSong" panose="02010609060101010101" pitchFamily="49" charset="-122"/>
            </a:endParaRPr>
          </a:p>
        </p:txBody>
      </p:sp>
      <p:sp>
        <p:nvSpPr>
          <p:cNvPr id="13" name="文本框 12">
            <a:extLst>
              <a:ext uri="{FF2B5EF4-FFF2-40B4-BE49-F238E27FC236}">
                <a16:creationId xmlns:a16="http://schemas.microsoft.com/office/drawing/2014/main" id="{350DBADA-856F-1545-9DEB-8E1A4DCA4E38}"/>
              </a:ext>
            </a:extLst>
          </p:cNvPr>
          <p:cNvSpPr txBox="1"/>
          <p:nvPr/>
        </p:nvSpPr>
        <p:spPr>
          <a:xfrm>
            <a:off x="708480" y="1418557"/>
            <a:ext cx="11198512" cy="1477328"/>
          </a:xfrm>
          <a:prstGeom prst="rect">
            <a:avLst/>
          </a:prstGeom>
          <a:noFill/>
        </p:spPr>
        <p:txBody>
          <a:bodyPr wrap="square" rtlCol="0">
            <a:spAutoFit/>
          </a:bodyPr>
          <a:lstStyle/>
          <a:p>
            <a:r>
              <a:rPr lang="zh-CN" altLang="en-US" b="1">
                <a:latin typeface="FangSong" panose="02010609060101010101" pitchFamily="49" charset="-122"/>
                <a:ea typeface="FangSong" panose="02010609060101010101" pitchFamily="49" charset="-122"/>
              </a:rPr>
              <a:t>    一些高级语言都会有继承的功能，将通用的功能或属性写在父类（或基类）里面，子类继承自父类，自动拥有父类的所有属性和方法。同时，还可以通过重写父类中的属性和方法实现定制。这样的继承特性，通过抽象共性，减少了大量的重复代码。</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模板系统同样支持继承，这是一个非常有用的功能，在实际的项目开发中模板继承也是非常常见的。</a:t>
            </a:r>
            <a:endParaRPr lang="en-US" altLang="zh-CN" b="1">
              <a:latin typeface="FangSong" panose="02010609060101010101" pitchFamily="49" charset="-122"/>
              <a:ea typeface="FangSong" panose="02010609060101010101" pitchFamily="49" charset="-122"/>
            </a:endParaRPr>
          </a:p>
        </p:txBody>
      </p:sp>
      <p:pic>
        <p:nvPicPr>
          <p:cNvPr id="2" name="图片 1">
            <a:extLst>
              <a:ext uri="{FF2B5EF4-FFF2-40B4-BE49-F238E27FC236}">
                <a16:creationId xmlns:a16="http://schemas.microsoft.com/office/drawing/2014/main" id="{686120ED-F628-1D4C-A47C-53518D19C43E}"/>
              </a:ext>
            </a:extLst>
          </p:cNvPr>
          <p:cNvPicPr>
            <a:picLocks noChangeAspect="1"/>
          </p:cNvPicPr>
          <p:nvPr/>
        </p:nvPicPr>
        <p:blipFill>
          <a:blip r:embed="rId3"/>
          <a:stretch>
            <a:fillRect/>
          </a:stretch>
        </p:blipFill>
        <p:spPr>
          <a:xfrm>
            <a:off x="1358405" y="2714254"/>
            <a:ext cx="4239337" cy="3674671"/>
          </a:xfrm>
          <a:prstGeom prst="rect">
            <a:avLst/>
          </a:prstGeom>
        </p:spPr>
      </p:pic>
      <p:sp>
        <p:nvSpPr>
          <p:cNvPr id="14" name="矩形 13">
            <a:extLst>
              <a:ext uri="{FF2B5EF4-FFF2-40B4-BE49-F238E27FC236}">
                <a16:creationId xmlns:a16="http://schemas.microsoft.com/office/drawing/2014/main" id="{6E17DC93-C55A-7142-849B-EB4CD52F8501}"/>
              </a:ext>
            </a:extLst>
          </p:cNvPr>
          <p:cNvSpPr/>
          <p:nvPr/>
        </p:nvSpPr>
        <p:spPr>
          <a:xfrm>
            <a:off x="2119339" y="6412675"/>
            <a:ext cx="2509020" cy="369332"/>
          </a:xfrm>
          <a:prstGeom prst="rect">
            <a:avLst/>
          </a:prstGeom>
        </p:spPr>
        <p:txBody>
          <a:bodyPr wrap="none">
            <a:spAutoFit/>
          </a:bodyPr>
          <a:lstStyle/>
          <a:p>
            <a:r>
              <a:rPr kumimoji="1" lang="zh-CN" altLang="en-US" b="1" i="1">
                <a:solidFill>
                  <a:srgbClr val="C00000"/>
                </a:solidFill>
                <a:latin typeface="FangSong" panose="02010609060101010101" pitchFamily="49" charset="-122"/>
                <a:ea typeface="FangSong" panose="02010609060101010101" pitchFamily="49" charset="-122"/>
              </a:rPr>
              <a:t>一个简单的父模板文件</a:t>
            </a:r>
          </a:p>
        </p:txBody>
      </p:sp>
      <p:sp>
        <p:nvSpPr>
          <p:cNvPr id="15" name="文本框 14">
            <a:extLst>
              <a:ext uri="{FF2B5EF4-FFF2-40B4-BE49-F238E27FC236}">
                <a16:creationId xmlns:a16="http://schemas.microsoft.com/office/drawing/2014/main" id="{1FB30CBC-A1B4-6E4C-8EBA-A07B954BC891}"/>
              </a:ext>
            </a:extLst>
          </p:cNvPr>
          <p:cNvSpPr txBox="1"/>
          <p:nvPr/>
        </p:nvSpPr>
        <p:spPr>
          <a:xfrm>
            <a:off x="5925787" y="2981928"/>
            <a:ext cx="5890161" cy="3139321"/>
          </a:xfrm>
          <a:prstGeom prst="rect">
            <a:avLst/>
          </a:prstGeom>
          <a:noFill/>
        </p:spPr>
        <p:txBody>
          <a:bodyPr wrap="square" rtlCol="0">
            <a:spAutoFit/>
          </a:bodyPr>
          <a:lstStyle/>
          <a:p>
            <a:r>
              <a:rPr lang="zh-CN" altLang="en-US" b="1">
                <a:latin typeface="FangSong" panose="02010609060101010101" pitchFamily="49" charset="-122"/>
                <a:ea typeface="FangSong" panose="02010609060101010101" pitchFamily="49" charset="-122"/>
              </a:rPr>
              <a:t>这个父模板文件中使用了 </a:t>
            </a:r>
            <a:r>
              <a:rPr lang="en-US" altLang="zh-CN" b="1">
                <a:latin typeface="FangSong" panose="02010609060101010101" pitchFamily="49" charset="-122"/>
                <a:ea typeface="FangSong" panose="02010609060101010101" pitchFamily="49" charset="-122"/>
              </a:rPr>
              <a:t>{% block %} </a:t>
            </a:r>
            <a:r>
              <a:rPr lang="zh-CN" altLang="en-US" b="1">
                <a:latin typeface="FangSong" panose="02010609060101010101" pitchFamily="49" charset="-122"/>
                <a:ea typeface="FangSong" panose="02010609060101010101" pitchFamily="49" charset="-122"/>
              </a:rPr>
              <a:t>标签，也就是可以被子模板覆盖的 </a:t>
            </a:r>
            <a:r>
              <a:rPr lang="en-US" altLang="zh-CN" b="1">
                <a:latin typeface="FangSong" panose="02010609060101010101" pitchFamily="49" charset="-122"/>
                <a:ea typeface="FangSong" panose="02010609060101010101" pitchFamily="49" charset="-122"/>
              </a:rPr>
              <a:t>block</a:t>
            </a:r>
            <a:r>
              <a:rPr lang="zh-CN" altLang="en-US" b="1">
                <a:latin typeface="FangSong" panose="02010609060101010101" pitchFamily="49" charset="-122"/>
                <a:ea typeface="FangSong" panose="02010609060101010101" pitchFamily="49" charset="-122"/>
              </a:rPr>
              <a:t>。另外：</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en-US" altLang="zh-CN" b="1">
                <a:latin typeface="FangSong" panose="02010609060101010101" pitchFamily="49" charset="-122"/>
                <a:ea typeface="FangSong" panose="02010609060101010101" pitchFamily="49" charset="-122"/>
              </a:rPr>
              <a:t>block </a:t>
            </a:r>
            <a:r>
              <a:rPr lang="zh-CN" altLang="en-US" b="1">
                <a:latin typeface="FangSong" panose="02010609060101010101" pitchFamily="49" charset="-122"/>
                <a:ea typeface="FangSong" panose="02010609060101010101" pitchFamily="49" charset="-122"/>
              </a:rPr>
              <a:t>标签成对出现，需要 </a:t>
            </a:r>
            <a:r>
              <a:rPr lang="en-US" altLang="zh-CN" b="1">
                <a:latin typeface="FangSong" panose="02010609060101010101" pitchFamily="49" charset="-122"/>
                <a:ea typeface="FangSong" panose="02010609060101010101" pitchFamily="49" charset="-122"/>
              </a:rPr>
              <a:t>{% endblock %} </a:t>
            </a:r>
            <a:r>
              <a:rPr lang="zh-CN" altLang="en-US" b="1">
                <a:latin typeface="FangSong" panose="02010609060101010101" pitchFamily="49" charset="-122"/>
                <a:ea typeface="FangSong" panose="02010609060101010101" pitchFamily="49" charset="-122"/>
              </a:rPr>
              <a:t>标记结束</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b="1">
                <a:latin typeface="FangSong" panose="02010609060101010101" pitchFamily="49" charset="-122"/>
                <a:ea typeface="FangSong" panose="02010609060101010101" pitchFamily="49" charset="-122"/>
              </a:rPr>
              <a:t>需要给 </a:t>
            </a:r>
            <a:r>
              <a:rPr lang="en-US" altLang="zh-CN" b="1">
                <a:latin typeface="FangSong" panose="02010609060101010101" pitchFamily="49" charset="-122"/>
                <a:ea typeface="FangSong" panose="02010609060101010101" pitchFamily="49" charset="-122"/>
              </a:rPr>
              <a:t>block </a:t>
            </a:r>
            <a:r>
              <a:rPr lang="zh-CN" altLang="en-US" b="1">
                <a:latin typeface="FangSong" panose="02010609060101010101" pitchFamily="49" charset="-122"/>
                <a:ea typeface="FangSong" panose="02010609060101010101" pitchFamily="49" charset="-122"/>
              </a:rPr>
              <a:t>标签起个名字，子模板中具有同样名称的 </a:t>
            </a:r>
            <a:r>
              <a:rPr lang="en-US" altLang="zh-CN" b="1">
                <a:latin typeface="FangSong" panose="02010609060101010101" pitchFamily="49" charset="-122"/>
                <a:ea typeface="FangSong" panose="02010609060101010101" pitchFamily="49" charset="-122"/>
              </a:rPr>
              <a:t>block </a:t>
            </a:r>
            <a:r>
              <a:rPr lang="zh-CN" altLang="en-US" b="1">
                <a:latin typeface="FangSong" panose="02010609060101010101" pitchFamily="49" charset="-122"/>
                <a:ea typeface="FangSong" panose="02010609060101010101" pitchFamily="49" charset="-122"/>
              </a:rPr>
              <a:t>块完成对父模板的替换</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b="1">
                <a:latin typeface="FangSong" panose="02010609060101010101" pitchFamily="49" charset="-122"/>
                <a:ea typeface="FangSong" panose="02010609060101010101" pitchFamily="49" charset="-122"/>
              </a:rPr>
              <a:t>子模板可以不需要定义父模板中的所有 </a:t>
            </a:r>
            <a:r>
              <a:rPr lang="en-US" altLang="zh-CN" b="1">
                <a:latin typeface="FangSong" panose="02010609060101010101" pitchFamily="49" charset="-122"/>
                <a:ea typeface="FangSong" panose="02010609060101010101" pitchFamily="49" charset="-122"/>
              </a:rPr>
              <a:t>block</a:t>
            </a:r>
            <a:r>
              <a:rPr lang="zh-CN" altLang="en-US" b="1">
                <a:latin typeface="FangSong" panose="02010609060101010101" pitchFamily="49" charset="-122"/>
                <a:ea typeface="FangSong" panose="02010609060101010101" pitchFamily="49" charset="-122"/>
              </a:rPr>
              <a:t>，此时，子模板将原样使用父模板中的内容</a:t>
            </a:r>
            <a:endParaRPr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lang="zh-CN" altLang="en-US" b="1">
                <a:latin typeface="FangSong" panose="02010609060101010101" pitchFamily="49" charset="-122"/>
                <a:ea typeface="FangSong" panose="02010609060101010101" pitchFamily="49" charset="-122"/>
              </a:rPr>
              <a:t>子模板需要使用 </a:t>
            </a:r>
            <a:r>
              <a:rPr lang="en-US" altLang="zh-CN" b="1">
                <a:latin typeface="FangSong" panose="02010609060101010101" pitchFamily="49" charset="-122"/>
                <a:ea typeface="FangSong" panose="02010609060101010101" pitchFamily="49" charset="-122"/>
              </a:rPr>
              <a:t>{% extends %} </a:t>
            </a:r>
            <a:r>
              <a:rPr lang="zh-CN" altLang="en-US" b="1">
                <a:latin typeface="FangSong" panose="02010609060101010101" pitchFamily="49" charset="-122"/>
                <a:ea typeface="FangSong" panose="02010609060101010101" pitchFamily="49" charset="-122"/>
              </a:rPr>
              <a:t>标签继承父模板，且必须是模板中的第一个标签，通常继承声明会放在文件的第一行</a:t>
            </a:r>
            <a:endParaRPr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454320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模板系统工作原理分析</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模板文件实现加载的过程</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1" y="1900479"/>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_engine_list</a:t>
            </a:r>
            <a:r>
              <a:rPr lang="zh-CN" altLang="zh-CN" sz="2000" b="1">
                <a:latin typeface="FangSong" panose="02010609060101010101" pitchFamily="49" charset="-122"/>
                <a:ea typeface="FangSong" panose="02010609060101010101" pitchFamily="49" charset="-122"/>
              </a:rPr>
              <a:t>方法获取模板后端</a:t>
            </a:r>
            <a:r>
              <a:rPr lang="zh-CN" altLang="en-US" sz="2000" b="1">
                <a:latin typeface="FangSong" panose="02010609060101010101" pitchFamily="49" charset="-122"/>
                <a:ea typeface="FangSong" panose="02010609060101010101" pitchFamily="49" charset="-122"/>
              </a:rPr>
              <a:t>：根据配置获取模板后端实例</a:t>
            </a:r>
            <a:endParaRPr lang="zh-CN" altLang="zh-CN" sz="20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91F7C80D-9CDA-8742-A25E-2F535830154C}"/>
              </a:ext>
            </a:extLst>
          </p:cNvPr>
          <p:cNvSpPr/>
          <p:nvPr/>
        </p:nvSpPr>
        <p:spPr>
          <a:xfrm>
            <a:off x="1292161" y="2360198"/>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DjangoTemplates</a:t>
            </a:r>
            <a:r>
              <a:rPr lang="zh-CN" altLang="en-US" sz="2000" b="1">
                <a:latin typeface="FangSong" panose="02010609060101010101" pitchFamily="49" charset="-122"/>
                <a:ea typeface="FangSong" panose="02010609060101010101" pitchFamily="49" charset="-122"/>
              </a:rPr>
              <a:t> 加载模板文件：</a:t>
            </a:r>
            <a:r>
              <a:rPr lang="en-US" altLang="zh-CN" sz="2000" b="1">
                <a:latin typeface="FangSong" panose="02010609060101010101" pitchFamily="49" charset="-122"/>
                <a:ea typeface="FangSong" panose="02010609060101010101" pitchFamily="49" charset="-122"/>
              </a:rPr>
              <a:t>get_template</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6" y="3088370"/>
            <a:ext cx="424729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模板渲染机制实现分析</a:t>
            </a:r>
            <a:endParaRPr lang="en-US" altLang="zh-CN" sz="2400" b="1">
              <a:latin typeface="FangSong" panose="02010609060101010101" pitchFamily="49" charset="-122"/>
              <a:ea typeface="FangSong" panose="02010609060101010101" pitchFamily="49" charset="-122"/>
            </a:endParaRPr>
          </a:p>
        </p:txBody>
      </p:sp>
      <p:sp>
        <p:nvSpPr>
          <p:cNvPr id="35" name="矩形 34">
            <a:extLst>
              <a:ext uri="{FF2B5EF4-FFF2-40B4-BE49-F238E27FC236}">
                <a16:creationId xmlns:a16="http://schemas.microsoft.com/office/drawing/2014/main" id="{2176C5BE-BA21-5E41-AB41-5EB1105E1CA1}"/>
              </a:ext>
            </a:extLst>
          </p:cNvPr>
          <p:cNvSpPr/>
          <p:nvPr/>
        </p:nvSpPr>
        <p:spPr>
          <a:xfrm>
            <a:off x="1292161" y="3711338"/>
            <a:ext cx="10190593"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render</a:t>
            </a:r>
            <a:r>
              <a:rPr lang="zh-CN" altLang="en-US" sz="2000" b="1">
                <a:latin typeface="FangSong" panose="02010609060101010101" pitchFamily="49" charset="-122"/>
                <a:ea typeface="FangSong" panose="02010609060101010101" pitchFamily="49" charset="-122"/>
              </a:rPr>
              <a:t> 方法：实现对模板的渲染，包括了变量替换、过滤器执行等等。最终，</a:t>
            </a:r>
            <a:r>
              <a:rPr lang="en-US" altLang="zh-CN" sz="2000" b="1">
                <a:latin typeface="FangSong" panose="02010609060101010101" pitchFamily="49" charset="-122"/>
                <a:ea typeface="FangSong" panose="02010609060101010101" pitchFamily="49" charset="-122"/>
              </a:rPr>
              <a:t>render</a:t>
            </a:r>
            <a:r>
              <a:rPr lang="zh-CN" altLang="en-US" sz="2000" b="1">
                <a:latin typeface="FangSong" panose="02010609060101010101" pitchFamily="49" charset="-122"/>
                <a:ea typeface="FangSong" panose="02010609060101010101" pitchFamily="49" charset="-122"/>
              </a:rPr>
              <a:t> 方法的返回就可以传递给 </a:t>
            </a:r>
            <a:r>
              <a:rPr lang="en-US" altLang="zh-CN" sz="2000" b="1">
                <a:latin typeface="FangSong" panose="02010609060101010101" pitchFamily="49" charset="-122"/>
                <a:ea typeface="FangSong" panose="02010609060101010101" pitchFamily="49" charset="-122"/>
              </a:rPr>
              <a:t>HttpResponse</a:t>
            </a:r>
            <a:r>
              <a:rPr lang="zh-CN" altLang="en-US" sz="2000" b="1">
                <a:latin typeface="FangSong" panose="02010609060101010101" pitchFamily="49" charset="-122"/>
                <a:ea typeface="FangSong" panose="02010609060101010101" pitchFamily="49" charset="-122"/>
              </a:rPr>
              <a:t> 作为视图的响应了。</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557683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538968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8</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表单系统</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使用表单系统实现表单</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4354077"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表单系统的工作原理</a:t>
            </a: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2294218"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认识表单</a:t>
            </a:r>
          </a:p>
        </p:txBody>
      </p:sp>
    </p:spTree>
    <p:extLst>
      <p:ext uri="{BB962C8B-B14F-4D97-AF65-F5344CB8AC3E}">
        <p14:creationId xmlns:p14="http://schemas.microsoft.com/office/powerpoint/2010/main" val="19361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39" y="192039"/>
            <a:ext cx="5529338"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的 </a:t>
            </a:r>
            <a:r>
              <a:rPr kumimoji="1" lang="en-US" altLang="zh-CN" sz="3600" b="1">
                <a:latin typeface="FangSong" panose="02010609060101010101" pitchFamily="49" charset="-122"/>
                <a:ea typeface="FangSong" panose="02010609060101010101" pitchFamily="49" charset="-122"/>
              </a:rPr>
              <a:t>MTV</a:t>
            </a:r>
            <a:r>
              <a:rPr kumimoji="1" lang="zh-CN" altLang="en-US" sz="3600" b="1">
                <a:latin typeface="FangSong" panose="02010609060101010101" pitchFamily="49" charset="-122"/>
                <a:ea typeface="FangSong" panose="02010609060101010101" pitchFamily="49" charset="-122"/>
              </a:rPr>
              <a:t> 设计模式</a:t>
            </a:r>
            <a:endParaRPr kumimoji="1" lang="en-US" altLang="zh-CN" sz="3600" b="1">
              <a:latin typeface="FangSong" panose="02010609060101010101" pitchFamily="49" charset="-122"/>
              <a:ea typeface="FangSong" panose="02010609060101010101" pitchFamily="49" charset="-122"/>
            </a:endParaRPr>
          </a:p>
        </p:txBody>
      </p:sp>
      <p:grpSp>
        <p:nvGrpSpPr>
          <p:cNvPr id="24" name="组合 23">
            <a:extLst>
              <a:ext uri="{FF2B5EF4-FFF2-40B4-BE49-F238E27FC236}">
                <a16:creationId xmlns:a16="http://schemas.microsoft.com/office/drawing/2014/main" id="{5A000373-C351-5349-8FE2-1A59549918C8}"/>
              </a:ext>
            </a:extLst>
          </p:cNvPr>
          <p:cNvGrpSpPr/>
          <p:nvPr/>
        </p:nvGrpSpPr>
        <p:grpSpPr>
          <a:xfrm>
            <a:off x="540930" y="1970695"/>
            <a:ext cx="5045450" cy="3568356"/>
            <a:chOff x="6217919" y="1562640"/>
            <a:chExt cx="5509509" cy="3775269"/>
          </a:xfrm>
        </p:grpSpPr>
        <p:sp>
          <p:nvSpPr>
            <p:cNvPr id="25" name="矩形 24">
              <a:extLst>
                <a:ext uri="{FF2B5EF4-FFF2-40B4-BE49-F238E27FC236}">
                  <a16:creationId xmlns:a16="http://schemas.microsoft.com/office/drawing/2014/main" id="{CD73AE8F-64C0-354C-B99F-B3061FF85F1F}"/>
                </a:ext>
              </a:extLst>
            </p:cNvPr>
            <p:cNvSpPr/>
            <p:nvPr/>
          </p:nvSpPr>
          <p:spPr>
            <a:xfrm>
              <a:off x="9710420" y="2845340"/>
              <a:ext cx="1460500" cy="635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Template</a:t>
              </a:r>
              <a:endParaRPr kumimoji="1" lang="zh-CN" altLang="en-US" b="1">
                <a:solidFill>
                  <a:schemeClr val="tx1"/>
                </a:solidFill>
                <a:latin typeface="FangSong" panose="02010609060101010101" pitchFamily="49" charset="-122"/>
                <a:ea typeface="FangSong" panose="02010609060101010101" pitchFamily="49" charset="-122"/>
              </a:endParaRPr>
            </a:p>
          </p:txBody>
        </p:sp>
        <p:sp>
          <p:nvSpPr>
            <p:cNvPr id="26" name="矩形 25">
              <a:extLst>
                <a:ext uri="{FF2B5EF4-FFF2-40B4-BE49-F238E27FC236}">
                  <a16:creationId xmlns:a16="http://schemas.microsoft.com/office/drawing/2014/main" id="{5C273081-99EC-324E-A344-B485012ACBAF}"/>
                </a:ext>
              </a:extLst>
            </p:cNvPr>
            <p:cNvSpPr/>
            <p:nvPr/>
          </p:nvSpPr>
          <p:spPr>
            <a:xfrm>
              <a:off x="6878319" y="2832640"/>
              <a:ext cx="1460500" cy="635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View</a:t>
              </a:r>
              <a:endParaRPr kumimoji="1" lang="zh-CN" altLang="en-US" b="1">
                <a:solidFill>
                  <a:schemeClr val="tx1"/>
                </a:solidFill>
                <a:latin typeface="FangSong" panose="02010609060101010101" pitchFamily="49" charset="-122"/>
                <a:ea typeface="FangSong" panose="02010609060101010101" pitchFamily="49" charset="-122"/>
              </a:endParaRPr>
            </a:p>
          </p:txBody>
        </p:sp>
        <p:cxnSp>
          <p:nvCxnSpPr>
            <p:cNvPr id="27" name="肘形连接符 26">
              <a:extLst>
                <a:ext uri="{FF2B5EF4-FFF2-40B4-BE49-F238E27FC236}">
                  <a16:creationId xmlns:a16="http://schemas.microsoft.com/office/drawing/2014/main" id="{0A3D56B3-7DE8-2C46-A19C-8366936ECF5D}"/>
                </a:ext>
              </a:extLst>
            </p:cNvPr>
            <p:cNvCxnSpPr>
              <a:cxnSpLocks/>
              <a:stCxn id="25" idx="0"/>
              <a:endCxn id="37" idx="3"/>
            </p:cNvCxnSpPr>
            <p:nvPr/>
          </p:nvCxnSpPr>
          <p:spPr>
            <a:xfrm rot="16200000" flipV="1">
              <a:off x="8907145" y="1311814"/>
              <a:ext cx="965200" cy="210185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25752C42-A2F4-A94F-B558-C23684487327}"/>
                </a:ext>
              </a:extLst>
            </p:cNvPr>
            <p:cNvCxnSpPr>
              <a:cxnSpLocks/>
              <a:stCxn id="37" idx="2"/>
              <a:endCxn id="26" idx="0"/>
            </p:cNvCxnSpPr>
            <p:nvPr/>
          </p:nvCxnSpPr>
          <p:spPr>
            <a:xfrm>
              <a:off x="7608569" y="2197640"/>
              <a:ext cx="0" cy="635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C6F243B-6EB1-3A42-90C8-D461C22F097C}"/>
                </a:ext>
              </a:extLst>
            </p:cNvPr>
            <p:cNvSpPr txBox="1"/>
            <p:nvPr/>
          </p:nvSpPr>
          <p:spPr>
            <a:xfrm>
              <a:off x="6275069" y="2308735"/>
              <a:ext cx="1333500" cy="390748"/>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发起请求</a:t>
              </a:r>
            </a:p>
          </p:txBody>
        </p:sp>
        <p:sp>
          <p:nvSpPr>
            <p:cNvPr id="30" name="矩形 29">
              <a:extLst>
                <a:ext uri="{FF2B5EF4-FFF2-40B4-BE49-F238E27FC236}">
                  <a16:creationId xmlns:a16="http://schemas.microsoft.com/office/drawing/2014/main" id="{2FFBBCCD-003D-0040-B508-C22667DA56B0}"/>
                </a:ext>
              </a:extLst>
            </p:cNvPr>
            <p:cNvSpPr/>
            <p:nvPr/>
          </p:nvSpPr>
          <p:spPr>
            <a:xfrm>
              <a:off x="6878319" y="4299490"/>
              <a:ext cx="1460500" cy="635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Model</a:t>
              </a:r>
              <a:endParaRPr kumimoji="1" lang="zh-CN" altLang="en-US" b="1">
                <a:solidFill>
                  <a:schemeClr val="tx1"/>
                </a:solidFill>
                <a:latin typeface="FangSong" panose="02010609060101010101" pitchFamily="49" charset="-122"/>
                <a:ea typeface="FangSong" panose="02010609060101010101" pitchFamily="49" charset="-122"/>
              </a:endParaRPr>
            </a:p>
          </p:txBody>
        </p:sp>
        <p:sp>
          <p:nvSpPr>
            <p:cNvPr id="31" name="罐形 30">
              <a:extLst>
                <a:ext uri="{FF2B5EF4-FFF2-40B4-BE49-F238E27FC236}">
                  <a16:creationId xmlns:a16="http://schemas.microsoft.com/office/drawing/2014/main" id="{F1004CB6-D317-D94A-8983-3409594D8C5C}"/>
                </a:ext>
              </a:extLst>
            </p:cNvPr>
            <p:cNvSpPr/>
            <p:nvPr/>
          </p:nvSpPr>
          <p:spPr>
            <a:xfrm>
              <a:off x="9202420" y="4267740"/>
              <a:ext cx="1460500" cy="6985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1"/>
                  </a:solidFill>
                  <a:latin typeface="FangSong" panose="02010609060101010101" pitchFamily="49" charset="-122"/>
                  <a:ea typeface="FangSong" panose="02010609060101010101" pitchFamily="49" charset="-122"/>
                </a:rPr>
                <a:t>数据库</a:t>
              </a:r>
            </a:p>
          </p:txBody>
        </p:sp>
        <p:cxnSp>
          <p:nvCxnSpPr>
            <p:cNvPr id="32" name="直线箭头连接符 31">
              <a:extLst>
                <a:ext uri="{FF2B5EF4-FFF2-40B4-BE49-F238E27FC236}">
                  <a16:creationId xmlns:a16="http://schemas.microsoft.com/office/drawing/2014/main" id="{65722ECE-5E96-ED4B-BF32-2953EABB8562}"/>
                </a:ext>
              </a:extLst>
            </p:cNvPr>
            <p:cNvCxnSpPr>
              <a:cxnSpLocks/>
            </p:cNvCxnSpPr>
            <p:nvPr/>
          </p:nvCxnSpPr>
          <p:spPr>
            <a:xfrm>
              <a:off x="8338819" y="4769390"/>
              <a:ext cx="857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CD31D4B7-4778-2A44-8DCA-837116921868}"/>
                </a:ext>
              </a:extLst>
            </p:cNvPr>
            <p:cNvCxnSpPr>
              <a:cxnSpLocks/>
            </p:cNvCxnSpPr>
            <p:nvPr/>
          </p:nvCxnSpPr>
          <p:spPr>
            <a:xfrm flipH="1">
              <a:off x="8338819" y="4480466"/>
              <a:ext cx="857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E32638D-F883-2F4B-9B7F-8B51EAD15A1E}"/>
                </a:ext>
              </a:extLst>
            </p:cNvPr>
            <p:cNvSpPr txBox="1"/>
            <p:nvPr/>
          </p:nvSpPr>
          <p:spPr>
            <a:xfrm>
              <a:off x="8100694" y="4947161"/>
              <a:ext cx="1333500" cy="390748"/>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数据存取</a:t>
              </a:r>
            </a:p>
          </p:txBody>
        </p:sp>
        <p:cxnSp>
          <p:nvCxnSpPr>
            <p:cNvPr id="35" name="直线箭头连接符 34">
              <a:extLst>
                <a:ext uri="{FF2B5EF4-FFF2-40B4-BE49-F238E27FC236}">
                  <a16:creationId xmlns:a16="http://schemas.microsoft.com/office/drawing/2014/main" id="{22BA5E4A-FE9C-774B-B53F-2CD1E492771F}"/>
                </a:ext>
              </a:extLst>
            </p:cNvPr>
            <p:cNvCxnSpPr>
              <a:cxnSpLocks/>
            </p:cNvCxnSpPr>
            <p:nvPr/>
          </p:nvCxnSpPr>
          <p:spPr>
            <a:xfrm>
              <a:off x="7449819" y="3467640"/>
              <a:ext cx="0" cy="844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23AE21A-5A66-A142-87EC-2A3F89EC8855}"/>
                </a:ext>
              </a:extLst>
            </p:cNvPr>
            <p:cNvCxnSpPr>
              <a:cxnSpLocks/>
            </p:cNvCxnSpPr>
            <p:nvPr/>
          </p:nvCxnSpPr>
          <p:spPr>
            <a:xfrm flipV="1">
              <a:off x="7741919" y="3467640"/>
              <a:ext cx="0" cy="844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7B31CA0-99B4-5C44-9529-18AC06010454}"/>
                </a:ext>
              </a:extLst>
            </p:cNvPr>
            <p:cNvSpPr/>
            <p:nvPr/>
          </p:nvSpPr>
          <p:spPr>
            <a:xfrm>
              <a:off x="6878319" y="1562640"/>
              <a:ext cx="1460500" cy="635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b="1">
                  <a:solidFill>
                    <a:schemeClr val="tx1"/>
                  </a:solidFill>
                  <a:latin typeface="FangSong" panose="02010609060101010101" pitchFamily="49" charset="-122"/>
                  <a:ea typeface="FangSong" panose="02010609060101010101" pitchFamily="49" charset="-122"/>
                </a:rPr>
                <a:t>User</a:t>
              </a:r>
              <a:endParaRPr kumimoji="1" lang="zh-CN" altLang="en-US" b="1">
                <a:solidFill>
                  <a:schemeClr val="tx1"/>
                </a:solidFill>
                <a:latin typeface="FangSong" panose="02010609060101010101" pitchFamily="49" charset="-122"/>
                <a:ea typeface="FangSong" panose="02010609060101010101" pitchFamily="49" charset="-122"/>
              </a:endParaRPr>
            </a:p>
          </p:txBody>
        </p:sp>
        <p:cxnSp>
          <p:nvCxnSpPr>
            <p:cNvPr id="38" name="直线箭头连接符 37">
              <a:extLst>
                <a:ext uri="{FF2B5EF4-FFF2-40B4-BE49-F238E27FC236}">
                  <a16:creationId xmlns:a16="http://schemas.microsoft.com/office/drawing/2014/main" id="{07DCD5B6-B6B4-0149-983F-8D1E1A9F2400}"/>
                </a:ext>
              </a:extLst>
            </p:cNvPr>
            <p:cNvCxnSpPr>
              <a:cxnSpLocks/>
              <a:endCxn id="25" idx="1"/>
            </p:cNvCxnSpPr>
            <p:nvPr/>
          </p:nvCxnSpPr>
          <p:spPr>
            <a:xfrm>
              <a:off x="8338819" y="3162840"/>
              <a:ext cx="13716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4C8563E-380D-A241-9BC5-8B8CF323764C}"/>
                </a:ext>
              </a:extLst>
            </p:cNvPr>
            <p:cNvSpPr txBox="1"/>
            <p:nvPr/>
          </p:nvSpPr>
          <p:spPr>
            <a:xfrm>
              <a:off x="8465819" y="2721426"/>
              <a:ext cx="1333500" cy="390748"/>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模板渲染</a:t>
              </a:r>
            </a:p>
          </p:txBody>
        </p:sp>
        <p:sp>
          <p:nvSpPr>
            <p:cNvPr id="40" name="矩形 39">
              <a:extLst>
                <a:ext uri="{FF2B5EF4-FFF2-40B4-BE49-F238E27FC236}">
                  <a16:creationId xmlns:a16="http://schemas.microsoft.com/office/drawing/2014/main" id="{CB394282-2088-7C40-A4D2-F0B573536A74}"/>
                </a:ext>
              </a:extLst>
            </p:cNvPr>
            <p:cNvSpPr/>
            <p:nvPr/>
          </p:nvSpPr>
          <p:spPr>
            <a:xfrm>
              <a:off x="10510521" y="2178073"/>
              <a:ext cx="1216907" cy="390748"/>
            </a:xfrm>
            <a:prstGeom prst="rect">
              <a:avLst/>
            </a:prstGeom>
          </p:spPr>
          <p:txBody>
            <a:bodyPr wrap="none">
              <a:spAutoFit/>
            </a:bodyPr>
            <a:lstStyle/>
            <a:p>
              <a:r>
                <a:rPr kumimoji="1" lang="zh-CN" altLang="en-US" b="1">
                  <a:latin typeface="FangSong" panose="02010609060101010101" pitchFamily="49" charset="-122"/>
                  <a:ea typeface="FangSong" panose="02010609060101010101" pitchFamily="49" charset="-122"/>
                </a:rPr>
                <a:t>返回响应</a:t>
              </a:r>
              <a:endParaRPr lang="zh-CN" altLang="en-US">
                <a:latin typeface="FangSong" panose="02010609060101010101" pitchFamily="49" charset="-122"/>
                <a:ea typeface="FangSong" panose="02010609060101010101" pitchFamily="49" charset="-122"/>
              </a:endParaRPr>
            </a:p>
          </p:txBody>
        </p:sp>
        <p:sp>
          <p:nvSpPr>
            <p:cNvPr id="41" name="文本框 40">
              <a:extLst>
                <a:ext uri="{FF2B5EF4-FFF2-40B4-BE49-F238E27FC236}">
                  <a16:creationId xmlns:a16="http://schemas.microsoft.com/office/drawing/2014/main" id="{0BDF89FC-109B-2B4C-BBA0-EAAE43DF9644}"/>
                </a:ext>
              </a:extLst>
            </p:cNvPr>
            <p:cNvSpPr txBox="1"/>
            <p:nvPr/>
          </p:nvSpPr>
          <p:spPr>
            <a:xfrm>
              <a:off x="7805420" y="3664490"/>
              <a:ext cx="1333500" cy="390748"/>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业务数据</a:t>
              </a:r>
            </a:p>
          </p:txBody>
        </p:sp>
        <p:sp>
          <p:nvSpPr>
            <p:cNvPr id="42" name="文本框 41">
              <a:extLst>
                <a:ext uri="{FF2B5EF4-FFF2-40B4-BE49-F238E27FC236}">
                  <a16:creationId xmlns:a16="http://schemas.microsoft.com/office/drawing/2014/main" id="{28DC3C11-F90F-FF41-A2FD-8B6FB47A9DB1}"/>
                </a:ext>
              </a:extLst>
            </p:cNvPr>
            <p:cNvSpPr txBox="1"/>
            <p:nvPr/>
          </p:nvSpPr>
          <p:spPr>
            <a:xfrm>
              <a:off x="6217919" y="3664490"/>
              <a:ext cx="1333500" cy="390748"/>
            </a:xfrm>
            <a:prstGeom prst="rect">
              <a:avLst/>
            </a:prstGeom>
            <a:noFill/>
          </p:spPr>
          <p:txBody>
            <a:bodyPr wrap="square" rtlCol="0">
              <a:spAutoFit/>
            </a:bodyPr>
            <a:lstStyle/>
            <a:p>
              <a:r>
                <a:rPr kumimoji="1" lang="zh-CN" altLang="en-US" b="1">
                  <a:latin typeface="FangSong" panose="02010609060101010101" pitchFamily="49" charset="-122"/>
                  <a:ea typeface="FangSong" panose="02010609060101010101" pitchFamily="49" charset="-122"/>
                </a:rPr>
                <a:t>发送指令</a:t>
              </a:r>
            </a:p>
          </p:txBody>
        </p:sp>
      </p:grpSp>
      <p:sp>
        <p:nvSpPr>
          <p:cNvPr id="44" name="矩形 43">
            <a:extLst>
              <a:ext uri="{FF2B5EF4-FFF2-40B4-BE49-F238E27FC236}">
                <a16:creationId xmlns:a16="http://schemas.microsoft.com/office/drawing/2014/main" id="{FC4B67C9-3414-224F-9D68-97B07FB16E1C}"/>
              </a:ext>
            </a:extLst>
          </p:cNvPr>
          <p:cNvSpPr/>
          <p:nvPr/>
        </p:nvSpPr>
        <p:spPr>
          <a:xfrm>
            <a:off x="1262000" y="6096284"/>
            <a:ext cx="3692036" cy="461665"/>
          </a:xfrm>
          <a:prstGeom prst="rect">
            <a:avLst/>
          </a:prstGeom>
        </p:spPr>
        <p:txBody>
          <a:bodyPr wrap="none">
            <a:spAutoFit/>
          </a:bodyPr>
          <a:lstStyle/>
          <a:p>
            <a:r>
              <a:rPr kumimoji="1" lang="en-US" altLang="zh-CN" sz="2400" b="1" i="1">
                <a:solidFill>
                  <a:srgbClr val="C00000"/>
                </a:solidFill>
                <a:latin typeface="FangSong" panose="02010609060101010101" pitchFamily="49" charset="-122"/>
                <a:ea typeface="FangSong" panose="02010609060101010101" pitchFamily="49" charset="-122"/>
              </a:rPr>
              <a:t>MTV</a:t>
            </a:r>
            <a:r>
              <a:rPr kumimoji="1" lang="zh-CN" altLang="en-US" sz="2400" b="1" i="1">
                <a:solidFill>
                  <a:srgbClr val="C00000"/>
                </a:solidFill>
                <a:latin typeface="FangSong" panose="02010609060101010101" pitchFamily="49" charset="-122"/>
                <a:ea typeface="FangSong" panose="02010609060101010101" pitchFamily="49" charset="-122"/>
              </a:rPr>
              <a:t> 设计模式的交互过程</a:t>
            </a:r>
          </a:p>
        </p:txBody>
      </p:sp>
      <p:sp>
        <p:nvSpPr>
          <p:cNvPr id="45" name="矩形 44">
            <a:extLst>
              <a:ext uri="{FF2B5EF4-FFF2-40B4-BE49-F238E27FC236}">
                <a16:creationId xmlns:a16="http://schemas.microsoft.com/office/drawing/2014/main" id="{81A2F845-AF87-124E-AFA5-0066F8349512}"/>
              </a:ext>
            </a:extLst>
          </p:cNvPr>
          <p:cNvSpPr/>
          <p:nvPr/>
        </p:nvSpPr>
        <p:spPr>
          <a:xfrm>
            <a:off x="5927588" y="2489980"/>
            <a:ext cx="5934212" cy="2862322"/>
          </a:xfrm>
          <a:prstGeom prst="rect">
            <a:avLst/>
          </a:prstGeom>
        </p:spPr>
        <p:txBody>
          <a:bodyPr wrap="square">
            <a:spAutoFit/>
          </a:bodyPr>
          <a:lstStyle/>
          <a:p>
            <a:r>
              <a:rPr kumimoji="1" lang="zh-CN" altLang="en-US" sz="2000" b="1" i="1">
                <a:solidFill>
                  <a:srgbClr val="C00000"/>
                </a:solidFill>
                <a:latin typeface="FangSong" panose="02010609060101010101" pitchFamily="49" charset="-122"/>
                <a:ea typeface="FangSong" panose="02010609060101010101" pitchFamily="49" charset="-122"/>
              </a:rPr>
              <a:t>对于 </a:t>
            </a:r>
            <a:r>
              <a:rPr kumimoji="1" lang="en-US" altLang="zh-CN" sz="2000" b="1" i="1">
                <a:solidFill>
                  <a:srgbClr val="C00000"/>
                </a:solidFill>
                <a:latin typeface="FangSong" panose="02010609060101010101" pitchFamily="49" charset="-122"/>
                <a:ea typeface="FangSong" panose="02010609060101010101" pitchFamily="49" charset="-122"/>
              </a:rPr>
              <a:t>MTV</a:t>
            </a:r>
            <a:r>
              <a:rPr kumimoji="1" lang="zh-CN" altLang="en-US" sz="2000" b="1" i="1">
                <a:solidFill>
                  <a:srgbClr val="C00000"/>
                </a:solidFill>
                <a:latin typeface="FangSong" panose="02010609060101010101" pitchFamily="49" charset="-122"/>
                <a:ea typeface="FangSong" panose="02010609060101010101" pitchFamily="49" charset="-122"/>
              </a:rPr>
              <a:t> 设计模式：</a:t>
            </a:r>
            <a:endParaRPr kumimoji="1" lang="en-US" altLang="zh-CN" sz="2000" b="1" i="1">
              <a:solidFill>
                <a:srgbClr val="C00000"/>
              </a:solidFill>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M</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Model</a:t>
            </a:r>
            <a:r>
              <a:rPr kumimoji="1" lang="zh-CN" altLang="en-US" sz="2000" b="1">
                <a:latin typeface="FangSong" panose="02010609060101010101" pitchFamily="49" charset="-122"/>
                <a:ea typeface="FangSong" panose="02010609060101010101" pitchFamily="49" charset="-122"/>
              </a:rPr>
              <a:t>，数据存取层，这一层里处理所有与数据相关的事务，提供在数据库中管理 （添加、修改、删除）和查询记录的机制；</a:t>
            </a:r>
            <a:endParaRPr kumimoji="1" lang="en-US" altLang="zh-CN" sz="2000" b="1">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T</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Template</a:t>
            </a:r>
            <a:r>
              <a:rPr kumimoji="1" lang="zh-CN" altLang="en-US" sz="2000" b="1">
                <a:latin typeface="FangSong" panose="02010609060101010101" pitchFamily="49" charset="-122"/>
                <a:ea typeface="FangSong" panose="02010609060101010101" pitchFamily="49" charset="-122"/>
              </a:rPr>
              <a:t>，表现层，处理页面的显示，即所有与表现相关的决定都由这一层去处理；</a:t>
            </a:r>
            <a:endParaRPr kumimoji="1" lang="en-US" altLang="zh-CN" sz="2000" b="1">
              <a:latin typeface="FangSong" panose="02010609060101010101" pitchFamily="49" charset="-122"/>
              <a:ea typeface="FangSong" panose="02010609060101010101" pitchFamily="49" charset="-122"/>
            </a:endParaRPr>
          </a:p>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V</a:t>
            </a:r>
            <a:r>
              <a:rPr kumimoji="1" lang="zh-CN" altLang="en-US" sz="2000" b="1">
                <a:latin typeface="FangSong" panose="02010609060101010101" pitchFamily="49" charset="-122"/>
                <a:ea typeface="FangSong" panose="02010609060101010101" pitchFamily="49" charset="-122"/>
              </a:rPr>
              <a:t> 即 </a:t>
            </a:r>
            <a:r>
              <a:rPr kumimoji="1" lang="en-US" altLang="zh-CN" sz="2000" b="1">
                <a:latin typeface="FangSong" panose="02010609060101010101" pitchFamily="49" charset="-122"/>
                <a:ea typeface="FangSong" panose="02010609060101010101" pitchFamily="49" charset="-122"/>
              </a:rPr>
              <a:t>View</a:t>
            </a:r>
            <a:r>
              <a:rPr kumimoji="1" lang="zh-CN" altLang="en-US" sz="2000" b="1">
                <a:latin typeface="FangSong" panose="02010609060101010101" pitchFamily="49" charset="-122"/>
                <a:ea typeface="FangSong" panose="02010609060101010101" pitchFamily="49" charset="-122"/>
              </a:rPr>
              <a:t>，业务逻辑层，负责处理业务逻辑，会在适当的时候将 </a:t>
            </a:r>
            <a:r>
              <a:rPr kumimoji="1" lang="en-US" altLang="zh-CN" sz="2000" b="1">
                <a:latin typeface="FangSong" panose="02010609060101010101" pitchFamily="49" charset="-122"/>
                <a:ea typeface="FangSong" panose="02010609060101010101" pitchFamily="49" charset="-122"/>
              </a:rPr>
              <a:t>Model </a:t>
            </a:r>
            <a:r>
              <a:rPr kumimoji="1" lang="zh-CN" altLang="en-US" sz="2000" b="1">
                <a:latin typeface="FangSong" panose="02010609060101010101" pitchFamily="49" charset="-122"/>
                <a:ea typeface="FangSong" panose="02010609060101010101" pitchFamily="49" charset="-122"/>
              </a:rPr>
              <a:t>与 </a:t>
            </a:r>
            <a:r>
              <a:rPr kumimoji="1" lang="en-US" altLang="zh-CN" sz="2000" b="1">
                <a:latin typeface="FangSong" panose="02010609060101010101" pitchFamily="49" charset="-122"/>
                <a:ea typeface="FangSong" panose="02010609060101010101" pitchFamily="49" charset="-122"/>
              </a:rPr>
              <a:t>Template </a:t>
            </a:r>
            <a:r>
              <a:rPr kumimoji="1" lang="zh-CN" altLang="en-US" sz="2000" b="1">
                <a:latin typeface="FangSong" panose="02010609060101010101" pitchFamily="49" charset="-122"/>
                <a:ea typeface="FangSong" panose="02010609060101010101" pitchFamily="49" charset="-122"/>
              </a:rPr>
              <a:t>组 合在一起，通常被认为是联通 </a:t>
            </a:r>
            <a:r>
              <a:rPr kumimoji="1" lang="en-US" altLang="zh-CN" sz="2000" b="1">
                <a:latin typeface="FangSong" panose="02010609060101010101" pitchFamily="49" charset="-122"/>
                <a:ea typeface="FangSong" panose="02010609060101010101" pitchFamily="49" charset="-122"/>
              </a:rPr>
              <a:t>M </a:t>
            </a:r>
            <a:r>
              <a:rPr kumimoji="1" lang="zh-CN" altLang="en-US" sz="2000" b="1">
                <a:latin typeface="FangSong" panose="02010609060101010101" pitchFamily="49" charset="-122"/>
                <a:ea typeface="FangSong" panose="02010609060101010101" pitchFamily="49" charset="-122"/>
              </a:rPr>
              <a:t>与 </a:t>
            </a:r>
            <a:r>
              <a:rPr kumimoji="1" lang="en-US" altLang="zh-CN" sz="2000" b="1">
                <a:latin typeface="FangSong" panose="02010609060101010101" pitchFamily="49" charset="-122"/>
                <a:ea typeface="FangSong" panose="02010609060101010101" pitchFamily="49" charset="-122"/>
              </a:rPr>
              <a:t>T </a:t>
            </a:r>
            <a:r>
              <a:rPr kumimoji="1" lang="zh-CN" altLang="en-US" sz="2000" b="1">
                <a:latin typeface="FangSong" panose="02010609060101010101" pitchFamily="49" charset="-122"/>
                <a:ea typeface="FangSong" panose="02010609060101010101" pitchFamily="49" charset="-122"/>
              </a:rPr>
              <a:t>的桥梁。</a:t>
            </a:r>
            <a:endParaRPr kumimoji="1"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40066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247499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认识表单</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86851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一个简单的表单</a:t>
            </a:r>
            <a:endParaRPr lang="en-US" altLang="zh-CN" sz="2400" b="1">
              <a:latin typeface="FangSong" panose="02010609060101010101" pitchFamily="49" charset="-122"/>
              <a:ea typeface="FangSong" panose="02010609060101010101" pitchFamily="49" charset="-122"/>
            </a:endParaRPr>
          </a:p>
        </p:txBody>
      </p:sp>
      <p:sp>
        <p:nvSpPr>
          <p:cNvPr id="6" name="文本框 5">
            <a:extLst>
              <a:ext uri="{FF2B5EF4-FFF2-40B4-BE49-F238E27FC236}">
                <a16:creationId xmlns:a16="http://schemas.microsoft.com/office/drawing/2014/main" id="{8258FA41-C83A-BA40-86FA-DB88537FD81F}"/>
              </a:ext>
            </a:extLst>
          </p:cNvPr>
          <p:cNvSpPr txBox="1"/>
          <p:nvPr/>
        </p:nvSpPr>
        <p:spPr>
          <a:xfrm>
            <a:off x="708479" y="1340058"/>
            <a:ext cx="11198512" cy="1477328"/>
          </a:xfrm>
          <a:prstGeom prst="rect">
            <a:avLst/>
          </a:prstGeom>
          <a:noFill/>
        </p:spPr>
        <p:txBody>
          <a:bodyPr wrap="square" rtlCol="0">
            <a:spAutoFit/>
          </a:bodyPr>
          <a:lstStyle/>
          <a:p>
            <a:r>
              <a:rPr lang="en-US" altLang="zh-CN" b="1">
                <a:latin typeface="FangSong" panose="02010609060101010101" pitchFamily="49" charset="-122"/>
                <a:ea typeface="FangSong" panose="02010609060101010101" pitchFamily="49" charset="-122"/>
              </a:rPr>
              <a:t>    </a:t>
            </a:r>
            <a:r>
              <a:rPr lang="zh-CN" altLang="en-US" b="1">
                <a:latin typeface="FangSong" panose="02010609060101010101" pitchFamily="49" charset="-122"/>
                <a:ea typeface="FangSong" panose="02010609060101010101" pitchFamily="49" charset="-122"/>
              </a:rPr>
              <a:t>在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站点中与后端服务进行交互，通常使用表单提交的方式。表单提交数据到达后端，首先要对数据做校验，对于不合法的数据需要拒绝并提示给前端，通过校验之后才能执行服务返回响应。这就是常见的表单创建与处理流程。如果不使用 </a:t>
            </a:r>
            <a:r>
              <a:rPr lang="en-US" altLang="zh-CN" b="1">
                <a:latin typeface="FangSong" panose="02010609060101010101" pitchFamily="49" charset="-122"/>
                <a:ea typeface="FangSong" panose="02010609060101010101" pitchFamily="49" charset="-122"/>
              </a:rPr>
              <a:t>Django</a:t>
            </a:r>
            <a:r>
              <a:rPr lang="zh-CN" altLang="en-US" b="1">
                <a:latin typeface="FangSong" panose="02010609060101010101" pitchFamily="49" charset="-122"/>
                <a:ea typeface="FangSong" panose="02010609060101010101" pitchFamily="49" charset="-122"/>
              </a:rPr>
              <a:t> 的表单系统，实现步骤可以大致总结为：</a:t>
            </a:r>
            <a:endParaRPr lang="en-US" altLang="zh-CN" b="1">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a:latin typeface="FangSong" panose="02010609060101010101" pitchFamily="49" charset="-122"/>
                <a:ea typeface="FangSong" panose="02010609060101010101" pitchFamily="49" charset="-122"/>
              </a:rPr>
              <a:t>创建模板文件用于提交表单数据</a:t>
            </a:r>
            <a:endParaRPr lang="en-US" altLang="zh-CN" b="1">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a:latin typeface="FangSong" panose="02010609060101010101" pitchFamily="49" charset="-122"/>
                <a:ea typeface="FangSong" panose="02010609060101010101" pitchFamily="49" charset="-122"/>
              </a:rPr>
              <a:t>显示表单与对表单数据处理的业务逻辑</a:t>
            </a:r>
            <a:endParaRPr lang="en-US" altLang="zh-CN" b="1">
              <a:latin typeface="FangSong" panose="02010609060101010101" pitchFamily="49" charset="-122"/>
              <a:ea typeface="FangSong" panose="02010609060101010101" pitchFamily="49" charset="-122"/>
            </a:endParaRPr>
          </a:p>
        </p:txBody>
      </p:sp>
      <p:sp>
        <p:nvSpPr>
          <p:cNvPr id="7" name="矩形 6">
            <a:extLst>
              <a:ext uri="{FF2B5EF4-FFF2-40B4-BE49-F238E27FC236}">
                <a16:creationId xmlns:a16="http://schemas.microsoft.com/office/drawing/2014/main" id="{AE574D8C-6825-9D41-BE3A-D0F023FC8505}"/>
              </a:ext>
            </a:extLst>
          </p:cNvPr>
          <p:cNvSpPr/>
          <p:nvPr/>
        </p:nvSpPr>
        <p:spPr>
          <a:xfrm>
            <a:off x="458239" y="2836906"/>
            <a:ext cx="11286457" cy="1938992"/>
          </a:xfrm>
          <a:prstGeom prst="rect">
            <a:avLst/>
          </a:prstGeom>
        </p:spPr>
        <p:txBody>
          <a:bodyPr wrap="square">
            <a:spAutoFit/>
          </a:bodyPr>
          <a:lstStyle/>
          <a:p>
            <a:r>
              <a:rPr kumimoji="1" lang="zh-CN" altLang="en-US" sz="2000" b="1">
                <a:solidFill>
                  <a:srgbClr val="C00000"/>
                </a:solidFill>
                <a:latin typeface="FangSong" panose="02010609060101010101" pitchFamily="49" charset="-122"/>
                <a:ea typeface="FangSong" panose="02010609060101010101" pitchFamily="49" charset="-122"/>
              </a:rPr>
              <a:t>    但是实现这样的表单，需要假设用户熟悉这个功能，不会输入错误。但是，实际情况是，用户可能没输入查询词就点击搜索按钮，导致搜索结果出错。同时，也没有告知用户问题出在了哪里。所以，这就暴露出当前对表单的处理存在这样的一些问题：</a:t>
            </a:r>
            <a:endParaRPr kumimoji="1" lang="en-US" altLang="zh-CN" sz="2000" b="1">
              <a:solidFill>
                <a:srgbClr val="C00000"/>
              </a:solidFill>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表单页面没有错误提示</a:t>
            </a:r>
            <a:endParaRPr kumimoji="1"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kumimoji="1" lang="zh-CN" altLang="en-US" sz="2000" b="1">
                <a:latin typeface="FangSong" panose="02010609060101010101" pitchFamily="49" charset="-122"/>
                <a:ea typeface="FangSong" panose="02010609060101010101" pitchFamily="49" charset="-122"/>
              </a:rPr>
              <a:t>视图中缺少校验逻辑，即对用户的输入没有做校验，例如：是否为空、数据格式是否正确、类型是否满足条件等等</a:t>
            </a:r>
          </a:p>
        </p:txBody>
      </p:sp>
      <p:sp>
        <p:nvSpPr>
          <p:cNvPr id="4" name="下箭头 3">
            <a:extLst>
              <a:ext uri="{FF2B5EF4-FFF2-40B4-BE49-F238E27FC236}">
                <a16:creationId xmlns:a16="http://schemas.microsoft.com/office/drawing/2014/main" id="{793F8E34-1F27-7C4D-B57B-DADCC6B5A921}"/>
              </a:ext>
            </a:extLst>
          </p:cNvPr>
          <p:cNvSpPr/>
          <p:nvPr/>
        </p:nvSpPr>
        <p:spPr>
          <a:xfrm>
            <a:off x="4821382" y="4655127"/>
            <a:ext cx="451262" cy="700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1B92D0E5-06D0-1E45-AC21-14D300EF8D74}"/>
              </a:ext>
            </a:extLst>
          </p:cNvPr>
          <p:cNvSpPr/>
          <p:nvPr/>
        </p:nvSpPr>
        <p:spPr>
          <a:xfrm>
            <a:off x="5272644" y="4669020"/>
            <a:ext cx="4830240" cy="400110"/>
          </a:xfrm>
          <a:prstGeom prst="rect">
            <a:avLst/>
          </a:prstGeom>
        </p:spPr>
        <p:txBody>
          <a:bodyPr wrap="square">
            <a:spAutoFit/>
          </a:bodyPr>
          <a:lstStyle/>
          <a:p>
            <a:r>
              <a:rPr kumimoji="1" lang="zh-CN" altLang="en-US" sz="2000" b="1" i="1">
                <a:solidFill>
                  <a:srgbClr val="C00000"/>
                </a:solidFill>
                <a:latin typeface="FangSong" panose="02010609060101010101" pitchFamily="49" charset="-122"/>
                <a:ea typeface="FangSong" panose="02010609060101010101" pitchFamily="49" charset="-122"/>
              </a:rPr>
              <a:t>所以，自己实现一个可用的表单，需要</a:t>
            </a:r>
          </a:p>
        </p:txBody>
      </p:sp>
      <p:sp>
        <p:nvSpPr>
          <p:cNvPr id="15" name="矩形 14">
            <a:extLst>
              <a:ext uri="{FF2B5EF4-FFF2-40B4-BE49-F238E27FC236}">
                <a16:creationId xmlns:a16="http://schemas.microsoft.com/office/drawing/2014/main" id="{FC6AF013-96F9-EC44-B22B-289B3C7FDB5A}"/>
              </a:ext>
            </a:extLst>
          </p:cNvPr>
          <p:cNvSpPr/>
          <p:nvPr/>
        </p:nvSpPr>
        <p:spPr>
          <a:xfrm>
            <a:off x="458239" y="5369664"/>
            <a:ext cx="11286457" cy="1015663"/>
          </a:xfrm>
          <a:prstGeom prst="rect">
            <a:avLst/>
          </a:prstGeom>
        </p:spPr>
        <p:txBody>
          <a:bodyPr wrap="square">
            <a:spAutoFit/>
          </a:bodyPr>
          <a:lstStyle/>
          <a:p>
            <a:pPr marL="457200" indent="-457200">
              <a:buFont typeface="+mj-ea"/>
              <a:buAutoNum type="circleNumDbPlain"/>
            </a:pPr>
            <a:r>
              <a:rPr kumimoji="1" lang="zh-CN" altLang="en-US" sz="2000" b="1">
                <a:latin typeface="FangSong" panose="02010609060101010101" pitchFamily="49" charset="-122"/>
                <a:ea typeface="FangSong" panose="02010609060101010101" pitchFamily="49" charset="-122"/>
              </a:rPr>
              <a:t>创建表单模板，模板中包含需要提交给后端处理的数据以及对错误提示信息的显示</a:t>
            </a:r>
            <a:endParaRPr kumimoji="1" lang="en-US" altLang="zh-CN" sz="20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zh-CN" altLang="en-US" sz="2000" b="1">
                <a:latin typeface="FangSong" panose="02010609060101010101" pitchFamily="49" charset="-122"/>
                <a:ea typeface="FangSong" panose="02010609060101010101" pitchFamily="49" charset="-122"/>
              </a:rPr>
              <a:t>处理提交表单的视图，视图中包含对表单数据的校验和业务处理逻辑，当表单数据不合法时，还需要给前端提示</a:t>
            </a:r>
          </a:p>
        </p:txBody>
      </p:sp>
    </p:spTree>
    <p:extLst>
      <p:ext uri="{BB962C8B-B14F-4D97-AF65-F5344CB8AC3E}">
        <p14:creationId xmlns:p14="http://schemas.microsoft.com/office/powerpoint/2010/main" val="3190479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使用表单系统实现表单</a:t>
            </a:r>
            <a:endParaRPr kumimoji="1" lang="en-US" altLang="zh-CN" sz="36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F1A6498-AB71-8D42-8DFD-520940919DC1}"/>
              </a:ext>
            </a:extLst>
          </p:cNvPr>
          <p:cNvSpPr txBox="1"/>
          <p:nvPr/>
        </p:nvSpPr>
        <p:spPr>
          <a:xfrm>
            <a:off x="1028086" y="1003861"/>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使用 </a:t>
            </a:r>
            <a:r>
              <a:rPr lang="en-US" altLang="zh-CN" sz="2400" b="1">
                <a:latin typeface="FangSong" panose="02010609060101010101" pitchFamily="49" charset="-122"/>
                <a:ea typeface="FangSong" panose="02010609060101010101" pitchFamily="49" charset="-122"/>
              </a:rPr>
              <a:t>Form</a:t>
            </a:r>
            <a:r>
              <a:rPr lang="zh-CN" altLang="en-US" sz="2400" b="1">
                <a:latin typeface="FangSong" panose="02010609060101010101" pitchFamily="49" charset="-122"/>
                <a:ea typeface="FangSong" panose="02010609060101010101" pitchFamily="49" charset="-122"/>
              </a:rPr>
              <a:t> 对象定义表单</a:t>
            </a:r>
            <a:endParaRPr lang="en-US" altLang="zh-CN" sz="24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ADC9D466-2875-1540-8AF1-97586ED21655}"/>
              </a:ext>
            </a:extLst>
          </p:cNvPr>
          <p:cNvSpPr txBox="1"/>
          <p:nvPr/>
        </p:nvSpPr>
        <p:spPr>
          <a:xfrm>
            <a:off x="1028086" y="256740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常用的表单字段类型</a:t>
            </a:r>
            <a:endParaRPr lang="en-US" altLang="zh-CN" sz="2400"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CE95536A-C725-9A45-899F-B2038ADA229A}"/>
              </a:ext>
            </a:extLst>
          </p:cNvPr>
          <p:cNvSpPr/>
          <p:nvPr/>
        </p:nvSpPr>
        <p:spPr>
          <a:xfrm>
            <a:off x="1292161" y="1587864"/>
            <a:ext cx="10491672"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实现对所有字段的验证：</a:t>
            </a:r>
            <a:r>
              <a:rPr lang="en-US" altLang="zh-CN" sz="2000" b="1">
                <a:latin typeface="FangSong" panose="02010609060101010101" pitchFamily="49" charset="-122"/>
                <a:ea typeface="FangSong" panose="02010609060101010101" pitchFamily="49" charset="-122"/>
              </a:rPr>
              <a:t>Form</a:t>
            </a:r>
            <a:r>
              <a:rPr lang="zh-CN" altLang="en-US" sz="2000" b="1">
                <a:latin typeface="FangSong" panose="02010609060101010101" pitchFamily="49" charset="-122"/>
                <a:ea typeface="FangSong" panose="02010609060101010101" pitchFamily="49" charset="-122"/>
              </a:rPr>
              <a:t> 对象实例的 </a:t>
            </a:r>
            <a:r>
              <a:rPr lang="en-US" altLang="zh-CN" sz="2000" b="1">
                <a:latin typeface="FangSong" panose="02010609060101010101" pitchFamily="49" charset="-122"/>
                <a:ea typeface="FangSong" panose="02010609060101010101" pitchFamily="49" charset="-122"/>
              </a:rPr>
              <a:t>is_valid</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64BF62BC-D3B2-FF41-9A54-860BF187FEA2}"/>
              </a:ext>
            </a:extLst>
          </p:cNvPr>
          <p:cNvSpPr/>
          <p:nvPr/>
        </p:nvSpPr>
        <p:spPr>
          <a:xfrm>
            <a:off x="1292161" y="2047583"/>
            <a:ext cx="3706464"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根据字段定义生成 </a:t>
            </a:r>
            <a:r>
              <a:rPr lang="en-US" altLang="zh-CN" sz="2000" b="1">
                <a:latin typeface="FangSong" panose="02010609060101010101" pitchFamily="49" charset="-122"/>
                <a:ea typeface="FangSong" panose="02010609060101010101" pitchFamily="49" charset="-122"/>
              </a:rPr>
              <a:t>HTML</a:t>
            </a:r>
          </a:p>
        </p:txBody>
      </p:sp>
      <p:sp>
        <p:nvSpPr>
          <p:cNvPr id="9" name="矩形 8">
            <a:extLst>
              <a:ext uri="{FF2B5EF4-FFF2-40B4-BE49-F238E27FC236}">
                <a16:creationId xmlns:a16="http://schemas.microsoft.com/office/drawing/2014/main" id="{CA596B8F-F9E5-D142-BDBA-14ABE0C9A5D8}"/>
              </a:ext>
            </a:extLst>
          </p:cNvPr>
          <p:cNvSpPr/>
          <p:nvPr/>
        </p:nvSpPr>
        <p:spPr>
          <a:xfrm>
            <a:off x="1292162" y="3149459"/>
            <a:ext cx="6379298"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表单字段类型的基类 </a:t>
            </a:r>
            <a:r>
              <a:rPr lang="en-US" altLang="zh-CN" sz="2000" b="1">
                <a:latin typeface="FangSong" panose="02010609060101010101" pitchFamily="49" charset="-122"/>
                <a:ea typeface="FangSong" panose="02010609060101010101" pitchFamily="49" charset="-122"/>
              </a:rPr>
              <a:t>Field</a:t>
            </a:r>
            <a:r>
              <a:rPr lang="zh-CN" altLang="en-US" sz="2000" b="1">
                <a:latin typeface="FangSong" panose="02010609060101010101" pitchFamily="49" charset="-122"/>
                <a:ea typeface="FangSong" panose="02010609060101010101" pitchFamily="49" charset="-122"/>
              </a:rPr>
              <a:t> 常见的属性字段</a:t>
            </a:r>
            <a:endParaRPr lang="en-US" altLang="zh-CN" sz="2000" b="1">
              <a:latin typeface="FangSong" panose="02010609060101010101" pitchFamily="49" charset="-122"/>
              <a:ea typeface="FangSong" panose="02010609060101010101" pitchFamily="49" charset="-122"/>
            </a:endParaRPr>
          </a:p>
        </p:txBody>
      </p:sp>
      <p:sp>
        <p:nvSpPr>
          <p:cNvPr id="10" name="圆角矩形">
            <a:extLst>
              <a:ext uri="{FF2B5EF4-FFF2-40B4-BE49-F238E27FC236}">
                <a16:creationId xmlns:a16="http://schemas.microsoft.com/office/drawing/2014/main" id="{18D199DA-AC3A-CF4B-93BE-923713ECB148}"/>
              </a:ext>
            </a:extLst>
          </p:cNvPr>
          <p:cNvSpPr>
            <a:spLocks/>
          </p:cNvSpPr>
          <p:nvPr/>
        </p:nvSpPr>
        <p:spPr>
          <a:xfrm>
            <a:off x="2357411"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required</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3" name="圆角矩形">
            <a:extLst>
              <a:ext uri="{FF2B5EF4-FFF2-40B4-BE49-F238E27FC236}">
                <a16:creationId xmlns:a16="http://schemas.microsoft.com/office/drawing/2014/main" id="{9B4BEBC9-84F6-1049-A218-EADBB263B134}"/>
              </a:ext>
            </a:extLst>
          </p:cNvPr>
          <p:cNvSpPr>
            <a:spLocks/>
          </p:cNvSpPr>
          <p:nvPr/>
        </p:nvSpPr>
        <p:spPr>
          <a:xfrm>
            <a:off x="3662423"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widget</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4" name="圆角矩形">
            <a:extLst>
              <a:ext uri="{FF2B5EF4-FFF2-40B4-BE49-F238E27FC236}">
                <a16:creationId xmlns:a16="http://schemas.microsoft.com/office/drawing/2014/main" id="{249F9B9D-D0A4-364C-AAAD-506AD8D4C57E}"/>
              </a:ext>
            </a:extLst>
          </p:cNvPr>
          <p:cNvSpPr>
            <a:spLocks/>
          </p:cNvSpPr>
          <p:nvPr/>
        </p:nvSpPr>
        <p:spPr>
          <a:xfrm>
            <a:off x="4967435"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label</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5" name="圆角矩形">
            <a:extLst>
              <a:ext uri="{FF2B5EF4-FFF2-40B4-BE49-F238E27FC236}">
                <a16:creationId xmlns:a16="http://schemas.microsoft.com/office/drawing/2014/main" id="{8ADD747A-6D62-5D44-BF24-015D1F2E4582}"/>
              </a:ext>
            </a:extLst>
          </p:cNvPr>
          <p:cNvSpPr>
            <a:spLocks/>
          </p:cNvSpPr>
          <p:nvPr/>
        </p:nvSpPr>
        <p:spPr>
          <a:xfrm>
            <a:off x="6272447"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initial</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6" name="圆角矩形">
            <a:extLst>
              <a:ext uri="{FF2B5EF4-FFF2-40B4-BE49-F238E27FC236}">
                <a16:creationId xmlns:a16="http://schemas.microsoft.com/office/drawing/2014/main" id="{B9C11519-2E28-574A-A68A-2C32E25A7CA9}"/>
              </a:ext>
            </a:extLst>
          </p:cNvPr>
          <p:cNvSpPr>
            <a:spLocks/>
          </p:cNvSpPr>
          <p:nvPr/>
        </p:nvSpPr>
        <p:spPr>
          <a:xfrm>
            <a:off x="7577459"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help_text</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7" name="圆角矩形">
            <a:extLst>
              <a:ext uri="{FF2B5EF4-FFF2-40B4-BE49-F238E27FC236}">
                <a16:creationId xmlns:a16="http://schemas.microsoft.com/office/drawing/2014/main" id="{8C931A72-13FE-534E-A42A-3C4BA9C7441A}"/>
              </a:ext>
            </a:extLst>
          </p:cNvPr>
          <p:cNvSpPr>
            <a:spLocks/>
          </p:cNvSpPr>
          <p:nvPr/>
        </p:nvSpPr>
        <p:spPr>
          <a:xfrm>
            <a:off x="8882471" y="3617263"/>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8" name="矩形 17">
            <a:extLst>
              <a:ext uri="{FF2B5EF4-FFF2-40B4-BE49-F238E27FC236}">
                <a16:creationId xmlns:a16="http://schemas.microsoft.com/office/drawing/2014/main" id="{6E4FE038-2564-534B-8DBD-527F1EF4BA9C}"/>
              </a:ext>
            </a:extLst>
          </p:cNvPr>
          <p:cNvSpPr/>
          <p:nvPr/>
        </p:nvSpPr>
        <p:spPr>
          <a:xfrm>
            <a:off x="1292161" y="4130943"/>
            <a:ext cx="3315331"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常用的表单字段类型</a:t>
            </a:r>
            <a:endParaRPr lang="en-US" altLang="zh-CN" sz="2000" b="1">
              <a:latin typeface="FangSong" panose="02010609060101010101" pitchFamily="49" charset="-122"/>
              <a:ea typeface="FangSong" panose="02010609060101010101" pitchFamily="49" charset="-122"/>
            </a:endParaRPr>
          </a:p>
        </p:txBody>
      </p:sp>
      <p:sp>
        <p:nvSpPr>
          <p:cNvPr id="19" name="圆角矩形">
            <a:extLst>
              <a:ext uri="{FF2B5EF4-FFF2-40B4-BE49-F238E27FC236}">
                <a16:creationId xmlns:a16="http://schemas.microsoft.com/office/drawing/2014/main" id="{C726948A-2759-1746-B2C7-E33BAC4F9058}"/>
              </a:ext>
            </a:extLst>
          </p:cNvPr>
          <p:cNvSpPr>
            <a:spLocks/>
          </p:cNvSpPr>
          <p:nvPr/>
        </p:nvSpPr>
        <p:spPr>
          <a:xfrm>
            <a:off x="2357411"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CharField</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0" name="圆角矩形">
            <a:extLst>
              <a:ext uri="{FF2B5EF4-FFF2-40B4-BE49-F238E27FC236}">
                <a16:creationId xmlns:a16="http://schemas.microsoft.com/office/drawing/2014/main" id="{79B4A58B-710B-0543-A266-B4ECB6DB1187}"/>
              </a:ext>
            </a:extLst>
          </p:cNvPr>
          <p:cNvSpPr>
            <a:spLocks/>
          </p:cNvSpPr>
          <p:nvPr/>
        </p:nvSpPr>
        <p:spPr>
          <a:xfrm>
            <a:off x="3662423"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250" b="1" dirty="0">
                <a:solidFill>
                  <a:schemeClr val="bg1"/>
                </a:solidFill>
                <a:latin typeface="FangSong" panose="02010609060101010101" pitchFamily="49" charset="-122"/>
                <a:ea typeface="FangSong" panose="02010609060101010101" pitchFamily="49" charset="-122"/>
                <a:cs typeface="微软雅黑" charset="0"/>
              </a:rPr>
              <a:t>IntegerField</a:t>
            </a:r>
            <a:endParaRPr lang="zh-CN" altLang="en-US" sz="125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1" name="圆角矩形">
            <a:extLst>
              <a:ext uri="{FF2B5EF4-FFF2-40B4-BE49-F238E27FC236}">
                <a16:creationId xmlns:a16="http://schemas.microsoft.com/office/drawing/2014/main" id="{DE38D6F7-7DC6-BB44-AF9F-37E910A1430A}"/>
              </a:ext>
            </a:extLst>
          </p:cNvPr>
          <p:cNvSpPr>
            <a:spLocks/>
          </p:cNvSpPr>
          <p:nvPr/>
        </p:nvSpPr>
        <p:spPr>
          <a:xfrm>
            <a:off x="4967435"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250" b="1" dirty="0">
                <a:solidFill>
                  <a:schemeClr val="bg1"/>
                </a:solidFill>
                <a:latin typeface="FangSong" panose="02010609060101010101" pitchFamily="49" charset="-122"/>
                <a:ea typeface="FangSong" panose="02010609060101010101" pitchFamily="49" charset="-122"/>
                <a:cs typeface="微软雅黑" charset="0"/>
              </a:rPr>
              <a:t>BooleanField</a:t>
            </a:r>
            <a:endParaRPr lang="zh-CN" altLang="en-US" sz="125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3" name="圆角矩形">
            <a:extLst>
              <a:ext uri="{FF2B5EF4-FFF2-40B4-BE49-F238E27FC236}">
                <a16:creationId xmlns:a16="http://schemas.microsoft.com/office/drawing/2014/main" id="{52F236C1-6E7D-944E-8D59-F3B330222FEF}"/>
              </a:ext>
            </a:extLst>
          </p:cNvPr>
          <p:cNvSpPr>
            <a:spLocks/>
          </p:cNvSpPr>
          <p:nvPr/>
        </p:nvSpPr>
        <p:spPr>
          <a:xfrm>
            <a:off x="6272447"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ChoiceField</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6" name="圆角矩形">
            <a:extLst>
              <a:ext uri="{FF2B5EF4-FFF2-40B4-BE49-F238E27FC236}">
                <a16:creationId xmlns:a16="http://schemas.microsoft.com/office/drawing/2014/main" id="{5930ACEB-2283-074C-8E13-14C182679BF7}"/>
              </a:ext>
            </a:extLst>
          </p:cNvPr>
          <p:cNvSpPr>
            <a:spLocks/>
          </p:cNvSpPr>
          <p:nvPr/>
        </p:nvSpPr>
        <p:spPr>
          <a:xfrm>
            <a:off x="7577459"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EmailField</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7" name="圆角矩形">
            <a:extLst>
              <a:ext uri="{FF2B5EF4-FFF2-40B4-BE49-F238E27FC236}">
                <a16:creationId xmlns:a16="http://schemas.microsoft.com/office/drawing/2014/main" id="{E993395C-6939-C342-AF34-ACB2F10A714A}"/>
              </a:ext>
            </a:extLst>
          </p:cNvPr>
          <p:cNvSpPr>
            <a:spLocks/>
          </p:cNvSpPr>
          <p:nvPr/>
        </p:nvSpPr>
        <p:spPr>
          <a:xfrm>
            <a:off x="8882471" y="4610650"/>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8" name="矩形 27">
            <a:extLst>
              <a:ext uri="{FF2B5EF4-FFF2-40B4-BE49-F238E27FC236}">
                <a16:creationId xmlns:a16="http://schemas.microsoft.com/office/drawing/2014/main" id="{40A3ED19-DF21-5147-ADE9-4D2197DEBF22}"/>
              </a:ext>
            </a:extLst>
          </p:cNvPr>
          <p:cNvSpPr/>
          <p:nvPr/>
        </p:nvSpPr>
        <p:spPr>
          <a:xfrm>
            <a:off x="1292161" y="5112427"/>
            <a:ext cx="5514651"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自定义表单字段类型：实现 </a:t>
            </a:r>
            <a:r>
              <a:rPr lang="en-US" altLang="zh-CN" sz="2000" b="1">
                <a:latin typeface="FangSong" panose="02010609060101010101" pitchFamily="49" charset="-122"/>
                <a:ea typeface="FangSong" panose="02010609060101010101" pitchFamily="49" charset="-122"/>
              </a:rPr>
              <a:t>clean</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29" name="矩形 28">
            <a:extLst>
              <a:ext uri="{FF2B5EF4-FFF2-40B4-BE49-F238E27FC236}">
                <a16:creationId xmlns:a16="http://schemas.microsoft.com/office/drawing/2014/main" id="{3C48155A-7779-774E-86DC-F20D8BD66BAC}"/>
              </a:ext>
            </a:extLst>
          </p:cNvPr>
          <p:cNvSpPr/>
          <p:nvPr/>
        </p:nvSpPr>
        <p:spPr>
          <a:xfrm>
            <a:off x="1292160" y="5632929"/>
            <a:ext cx="7967246"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自定义表单的验证规则：以 </a:t>
            </a:r>
            <a:r>
              <a:rPr lang="en-US" altLang="zh-CN" sz="2000" b="1">
                <a:latin typeface="FangSong" panose="02010609060101010101" pitchFamily="49" charset="-122"/>
                <a:ea typeface="FangSong" panose="02010609060101010101" pitchFamily="49" charset="-122"/>
              </a:rPr>
              <a:t>clean_</a:t>
            </a:r>
            <a:r>
              <a:rPr lang="zh-CN" altLang="en-US" sz="2000" b="1">
                <a:latin typeface="FangSong" panose="02010609060101010101" pitchFamily="49" charset="-122"/>
                <a:ea typeface="FangSong" panose="02010609060101010101" pitchFamily="49" charset="-122"/>
              </a:rPr>
              <a:t> 开头、字段名结尾的方法</a:t>
            </a:r>
            <a:endParaRPr lang="en-US" altLang="zh-CN" sz="2000" b="1">
              <a:latin typeface="FangSong" panose="02010609060101010101" pitchFamily="49" charset="-122"/>
              <a:ea typeface="FangSong" panose="02010609060101010101" pitchFamily="49" charset="-122"/>
            </a:endParaRPr>
          </a:p>
        </p:txBody>
      </p:sp>
      <p:sp>
        <p:nvSpPr>
          <p:cNvPr id="30" name="矩形 29">
            <a:extLst>
              <a:ext uri="{FF2B5EF4-FFF2-40B4-BE49-F238E27FC236}">
                <a16:creationId xmlns:a16="http://schemas.microsoft.com/office/drawing/2014/main" id="{28E79547-5C3F-1F4C-BC90-97C8CB3A1D8A}"/>
              </a:ext>
            </a:extLst>
          </p:cNvPr>
          <p:cNvSpPr/>
          <p:nvPr/>
        </p:nvSpPr>
        <p:spPr>
          <a:xfrm>
            <a:off x="1292160" y="6157738"/>
            <a:ext cx="3708066" cy="400110"/>
          </a:xfrm>
          <a:prstGeom prst="rect">
            <a:avLst/>
          </a:prstGeom>
        </p:spPr>
        <p:txBody>
          <a:bodyPr wrap="non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基于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定制的表单</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417513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表单系统的工作原理</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表单对象的创建过程</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1" y="1900479"/>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Form</a:t>
            </a:r>
            <a:r>
              <a:rPr lang="zh-CN" altLang="en-US" sz="2000" b="1">
                <a:latin typeface="FangSong" panose="02010609060101010101" pitchFamily="49" charset="-122"/>
                <a:ea typeface="FangSong" panose="02010609060101010101" pitchFamily="49" charset="-122"/>
              </a:rPr>
              <a:t>：所有的表单对象都继承自 </a:t>
            </a:r>
            <a:r>
              <a:rPr lang="en-US" altLang="zh-CN" sz="2000" b="1">
                <a:latin typeface="FangSong" panose="02010609060101010101" pitchFamily="49" charset="-122"/>
                <a:ea typeface="FangSong" panose="02010609060101010101" pitchFamily="49" charset="-122"/>
              </a:rPr>
              <a:t>Form</a:t>
            </a:r>
            <a:endParaRPr lang="zh-CN"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6" y="2466888"/>
            <a:ext cx="424729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表单对象校验的实现过程</a:t>
            </a:r>
            <a:endParaRPr lang="en-US" altLang="zh-CN" sz="2400" b="1">
              <a:latin typeface="FangSong" panose="02010609060101010101" pitchFamily="49" charset="-122"/>
              <a:ea typeface="FangSong" panose="02010609060101010101" pitchFamily="49" charset="-122"/>
            </a:endParaRPr>
          </a:p>
        </p:txBody>
      </p:sp>
      <p:sp>
        <p:nvSpPr>
          <p:cNvPr id="35" name="矩形 34">
            <a:extLst>
              <a:ext uri="{FF2B5EF4-FFF2-40B4-BE49-F238E27FC236}">
                <a16:creationId xmlns:a16="http://schemas.microsoft.com/office/drawing/2014/main" id="{2176C5BE-BA21-5E41-AB41-5EB1105E1CA1}"/>
              </a:ext>
            </a:extLst>
          </p:cNvPr>
          <p:cNvSpPr/>
          <p:nvPr/>
        </p:nvSpPr>
        <p:spPr>
          <a:xfrm>
            <a:off x="1292161" y="3029007"/>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is_valid</a:t>
            </a:r>
            <a:r>
              <a:rPr lang="zh-CN" altLang="en-US" sz="2000" b="1">
                <a:latin typeface="FangSong" panose="02010609060101010101" pitchFamily="49" charset="-122"/>
                <a:ea typeface="FangSong" panose="02010609060101010101" pitchFamily="49" charset="-122"/>
              </a:rPr>
              <a:t> 方法：定义于 </a:t>
            </a:r>
            <a:r>
              <a:rPr lang="en-US" altLang="zh-CN" sz="2000" b="1">
                <a:latin typeface="FangSong" panose="02010609060101010101" pitchFamily="49" charset="-122"/>
                <a:ea typeface="FangSong" panose="02010609060101010101" pitchFamily="49" charset="-122"/>
              </a:rPr>
              <a:t>BaseForm</a:t>
            </a:r>
            <a:r>
              <a:rPr lang="zh-CN" altLang="en-US" sz="2000" b="1">
                <a:latin typeface="FangSong" panose="02010609060101010101" pitchFamily="49" charset="-122"/>
                <a:ea typeface="FangSong" panose="02010609060101010101" pitchFamily="49" charset="-122"/>
              </a:rPr>
              <a:t> 中，校验过程的实现就是 </a:t>
            </a:r>
            <a:r>
              <a:rPr lang="en-US" altLang="zh-CN" sz="2000" b="1">
                <a:latin typeface="FangSong" panose="02010609060101010101" pitchFamily="49" charset="-122"/>
                <a:ea typeface="FangSong" panose="02010609060101010101" pitchFamily="49" charset="-122"/>
              </a:rPr>
              <a:t>is_valid</a:t>
            </a:r>
            <a:r>
              <a:rPr lang="zh-CN" altLang="en-US" sz="2000" b="1">
                <a:latin typeface="FangSong" panose="02010609060101010101" pitchFamily="49" charset="-122"/>
                <a:ea typeface="FangSong" panose="02010609060101010101" pitchFamily="49" charset="-122"/>
              </a:rPr>
              <a:t> 方法的实现</a:t>
            </a:r>
            <a:endParaRPr lang="en-US"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429BFF01-5525-5241-B862-4E7AEAA336CB}"/>
              </a:ext>
            </a:extLst>
          </p:cNvPr>
          <p:cNvSpPr txBox="1"/>
          <p:nvPr/>
        </p:nvSpPr>
        <p:spPr>
          <a:xfrm>
            <a:off x="1028085" y="3656971"/>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表单对象生成 </a:t>
            </a:r>
            <a:r>
              <a:rPr lang="en-US" altLang="zh-CN" sz="2400" b="1">
                <a:latin typeface="FangSong" panose="02010609060101010101" pitchFamily="49" charset="-122"/>
                <a:ea typeface="FangSong" panose="02010609060101010101" pitchFamily="49" charset="-122"/>
              </a:rPr>
              <a:t>HTML</a:t>
            </a:r>
            <a:r>
              <a:rPr lang="zh-CN" altLang="en-US" sz="2400" b="1">
                <a:latin typeface="FangSong" panose="02010609060101010101" pitchFamily="49" charset="-122"/>
                <a:ea typeface="FangSong" panose="02010609060101010101" pitchFamily="49" charset="-122"/>
              </a:rPr>
              <a:t> 的实现过程</a:t>
            </a:r>
            <a:endParaRPr lang="en-US" altLang="zh-CN" sz="24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79FC9C3A-B9CE-0A46-A6C4-BF9924F2E39E}"/>
              </a:ext>
            </a:extLst>
          </p:cNvPr>
          <p:cNvSpPr/>
          <p:nvPr/>
        </p:nvSpPr>
        <p:spPr>
          <a:xfrm>
            <a:off x="1292161" y="4223380"/>
            <a:ext cx="10571185"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__str__</a:t>
            </a:r>
            <a:r>
              <a:rPr lang="zh-CN" altLang="en-US" sz="2000" b="1">
                <a:latin typeface="FangSong" panose="02010609060101010101" pitchFamily="49" charset="-122"/>
                <a:ea typeface="FangSong" panose="02010609060101010101" pitchFamily="49" charset="-122"/>
              </a:rPr>
              <a:t> 方法：</a:t>
            </a:r>
            <a:r>
              <a:rPr lang="en-US" altLang="zh-CN" sz="2000" b="1">
                <a:latin typeface="FangSong" panose="02010609060101010101" pitchFamily="49" charset="-122"/>
                <a:ea typeface="FangSong" panose="02010609060101010101" pitchFamily="49" charset="-122"/>
              </a:rPr>
              <a:t>print</a:t>
            </a:r>
            <a:r>
              <a:rPr lang="zh-CN" altLang="en-US" sz="2000" b="1">
                <a:latin typeface="FangSong" panose="02010609060101010101" pitchFamily="49" charset="-122"/>
                <a:ea typeface="FangSong" panose="02010609060101010101" pitchFamily="49" charset="-122"/>
              </a:rPr>
              <a:t> 打印对象实例，会调用 </a:t>
            </a:r>
            <a:r>
              <a:rPr lang="en-US" altLang="zh-CN" sz="2000" b="1">
                <a:latin typeface="FangSong" panose="02010609060101010101" pitchFamily="49" charset="-122"/>
                <a:ea typeface="FangSong" panose="02010609060101010101" pitchFamily="49" charset="-122"/>
              </a:rPr>
              <a:t>__str__</a:t>
            </a:r>
            <a:r>
              <a:rPr lang="zh-CN" altLang="en-US" sz="2000" b="1">
                <a:latin typeface="FangSong" panose="02010609060101010101" pitchFamily="49" charset="-122"/>
                <a:ea typeface="FangSong" panose="02010609060101010101" pitchFamily="49" charset="-122"/>
              </a:rPr>
              <a:t> 方法，其中调用了 </a:t>
            </a:r>
            <a:r>
              <a:rPr lang="en-US" altLang="zh-CN" sz="2000" b="1">
                <a:latin typeface="FangSong" panose="02010609060101010101" pitchFamily="49" charset="-122"/>
                <a:ea typeface="FangSong" panose="02010609060101010101" pitchFamily="49" charset="-122"/>
              </a:rPr>
              <a:t>as_table</a:t>
            </a:r>
            <a:r>
              <a:rPr lang="zh-CN" altLang="en-US" sz="2000" b="1">
                <a:latin typeface="FangSong" panose="02010609060101010101" pitchFamily="49" charset="-122"/>
                <a:ea typeface="FangSong" panose="02010609060101010101" pitchFamily="49" charset="-122"/>
              </a:rPr>
              <a:t> 方法</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EEFF75D8-2887-0B4E-BEEC-8A057D03BADB}"/>
              </a:ext>
            </a:extLst>
          </p:cNvPr>
          <p:cNvSpPr txBox="1"/>
          <p:nvPr/>
        </p:nvSpPr>
        <p:spPr>
          <a:xfrm>
            <a:off x="1028085" y="5036010"/>
            <a:ext cx="6159894"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ModelForm</a:t>
            </a:r>
            <a:r>
              <a:rPr lang="zh-CN" altLang="en-US" sz="2400" b="1">
                <a:latin typeface="FangSong" panose="02010609060101010101" pitchFamily="49" charset="-122"/>
                <a:ea typeface="FangSong" panose="02010609060101010101" pitchFamily="49" charset="-122"/>
              </a:rPr>
              <a:t> 翻译 </a:t>
            </a:r>
            <a:r>
              <a:rPr lang="en-US" altLang="zh-CN" sz="2400" b="1">
                <a:latin typeface="FangSong" panose="02010609060101010101" pitchFamily="49" charset="-122"/>
                <a:ea typeface="FangSong" panose="02010609060101010101" pitchFamily="49" charset="-122"/>
              </a:rPr>
              <a:t>Model</a:t>
            </a:r>
            <a:r>
              <a:rPr lang="zh-CN" altLang="en-US" sz="2400" b="1">
                <a:latin typeface="FangSong" panose="02010609060101010101" pitchFamily="49" charset="-122"/>
                <a:ea typeface="FangSong" panose="02010609060101010101" pitchFamily="49" charset="-122"/>
              </a:rPr>
              <a:t> 的实现过程</a:t>
            </a:r>
            <a:endParaRPr lang="en-US" altLang="zh-CN" sz="24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570691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30" y="167315"/>
            <a:ext cx="5565532"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9</a:t>
            </a:r>
            <a:r>
              <a:rPr kumimoji="1" lang="zh-CN" altLang="en-US" sz="3600" b="1">
                <a:latin typeface="FangSong" panose="02010609060101010101" pitchFamily="49" charset="-122"/>
                <a:ea typeface="FangSong" panose="02010609060101010101" pitchFamily="49" charset="-122"/>
              </a:rPr>
              <a:t>章 用户认证系统</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292929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权限管理</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4354077"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用户认证系统的应用</a:t>
            </a: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3530134"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用户与身份验证</a:t>
            </a:r>
          </a:p>
        </p:txBody>
      </p:sp>
    </p:spTree>
    <p:extLst>
      <p:ext uri="{BB962C8B-B14F-4D97-AF65-F5344CB8AC3E}">
        <p14:creationId xmlns:p14="http://schemas.microsoft.com/office/powerpoint/2010/main" val="1939143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437535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用户与身份验证</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921208" y="90413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用户与用户组</a:t>
            </a:r>
            <a:endParaRPr lang="en-US" altLang="zh-CN" sz="2400" b="1">
              <a:latin typeface="FangSong" panose="02010609060101010101" pitchFamily="49" charset="-122"/>
              <a:ea typeface="FangSong" panose="02010609060101010101" pitchFamily="49" charset="-122"/>
            </a:endParaRPr>
          </a:p>
        </p:txBody>
      </p:sp>
      <p:sp>
        <p:nvSpPr>
          <p:cNvPr id="6" name="矩形 5">
            <a:extLst>
              <a:ext uri="{FF2B5EF4-FFF2-40B4-BE49-F238E27FC236}">
                <a16:creationId xmlns:a16="http://schemas.microsoft.com/office/drawing/2014/main" id="{44BB1F81-F2D9-7C46-8740-FA4337E39E6D}"/>
              </a:ext>
            </a:extLst>
          </p:cNvPr>
          <p:cNvSpPr/>
          <p:nvPr/>
        </p:nvSpPr>
        <p:spPr>
          <a:xfrm>
            <a:off x="679615" y="1370406"/>
            <a:ext cx="10756323" cy="707886"/>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用户认证系统中定义了三个 </a:t>
            </a:r>
            <a:r>
              <a:rPr kumimoji="1" lang="en-US" altLang="zh-CN" sz="2000" b="1">
                <a:latin typeface="FangSong" panose="02010609060101010101" pitchFamily="49" charset="-122"/>
                <a:ea typeface="FangSong" panose="02010609060101010101" pitchFamily="49" charset="-122"/>
              </a:rPr>
              <a:t>Model </a:t>
            </a:r>
            <a:r>
              <a:rPr kumimoji="1" lang="zh-CN" altLang="en-US" sz="2000" b="1">
                <a:latin typeface="FangSong" panose="02010609060101010101" pitchFamily="49" charset="-122"/>
                <a:ea typeface="FangSong" panose="02010609060101010101" pitchFamily="49" charset="-122"/>
              </a:rPr>
              <a:t>用来标识用户与用户关系，分别是 </a:t>
            </a:r>
            <a:r>
              <a:rPr kumimoji="1" lang="en-US" altLang="zh-CN" sz="2000" b="1">
                <a:latin typeface="FangSong" panose="02010609060101010101" pitchFamily="49" charset="-122"/>
                <a:ea typeface="FangSong" panose="02010609060101010101" pitchFamily="49" charset="-122"/>
              </a:rPr>
              <a:t>User</a:t>
            </a:r>
            <a:r>
              <a:rPr kumimoji="1" lang="zh-CN" altLang="en-US" sz="2000" b="1">
                <a:latin typeface="FangSong" panose="02010609060101010101" pitchFamily="49" charset="-122"/>
                <a:ea typeface="FangSong" panose="02010609060101010101" pitchFamily="49" charset="-122"/>
              </a:rPr>
              <a:t>（用户）、</a:t>
            </a:r>
            <a:r>
              <a:rPr kumimoji="1" lang="en-US" altLang="zh-CN" sz="2000" b="1">
                <a:latin typeface="FangSong" panose="02010609060101010101" pitchFamily="49" charset="-122"/>
                <a:ea typeface="FangSong" panose="02010609060101010101" pitchFamily="49" charset="-122"/>
              </a:rPr>
              <a:t>AnonymousUser</a:t>
            </a:r>
            <a:r>
              <a:rPr kumimoji="1" lang="zh-CN" altLang="en-US" sz="2000" b="1">
                <a:latin typeface="FangSong" panose="02010609060101010101" pitchFamily="49" charset="-122"/>
                <a:ea typeface="FangSong" panose="02010609060101010101" pitchFamily="49" charset="-122"/>
              </a:rPr>
              <a:t>（匿名用户）和 </a:t>
            </a:r>
            <a:r>
              <a:rPr kumimoji="1" lang="en-US" altLang="zh-CN" sz="2000" b="1">
                <a:latin typeface="FangSong" panose="02010609060101010101" pitchFamily="49" charset="-122"/>
                <a:ea typeface="FangSong" panose="02010609060101010101" pitchFamily="49" charset="-122"/>
              </a:rPr>
              <a:t>Group</a:t>
            </a:r>
            <a:r>
              <a:rPr kumimoji="1" lang="zh-CN" altLang="en-US" sz="2000" b="1">
                <a:latin typeface="FangSong" panose="02010609060101010101" pitchFamily="49" charset="-122"/>
                <a:ea typeface="FangSong" panose="02010609060101010101" pitchFamily="49" charset="-122"/>
              </a:rPr>
              <a:t>（用户组）。</a:t>
            </a:r>
          </a:p>
        </p:txBody>
      </p:sp>
      <p:pic>
        <p:nvPicPr>
          <p:cNvPr id="4" name="图片 3">
            <a:extLst>
              <a:ext uri="{FF2B5EF4-FFF2-40B4-BE49-F238E27FC236}">
                <a16:creationId xmlns:a16="http://schemas.microsoft.com/office/drawing/2014/main" id="{CD874DD4-B56D-6042-82E8-B0A78592AA24}"/>
              </a:ext>
            </a:extLst>
          </p:cNvPr>
          <p:cNvPicPr>
            <a:picLocks noChangeAspect="1"/>
          </p:cNvPicPr>
          <p:nvPr/>
        </p:nvPicPr>
        <p:blipFill>
          <a:blip r:embed="rId3"/>
          <a:stretch>
            <a:fillRect/>
          </a:stretch>
        </p:blipFill>
        <p:spPr>
          <a:xfrm>
            <a:off x="180737" y="2371244"/>
            <a:ext cx="5602098" cy="2904792"/>
          </a:xfrm>
          <a:prstGeom prst="rect">
            <a:avLst/>
          </a:prstGeom>
        </p:spPr>
      </p:pic>
      <p:sp>
        <p:nvSpPr>
          <p:cNvPr id="10" name="矩形 9">
            <a:extLst>
              <a:ext uri="{FF2B5EF4-FFF2-40B4-BE49-F238E27FC236}">
                <a16:creationId xmlns:a16="http://schemas.microsoft.com/office/drawing/2014/main" id="{9534F092-0A78-5247-B21B-4BA9E6F2462A}"/>
              </a:ext>
            </a:extLst>
          </p:cNvPr>
          <p:cNvSpPr/>
          <p:nvPr/>
        </p:nvSpPr>
        <p:spPr>
          <a:xfrm>
            <a:off x="1243469" y="5384322"/>
            <a:ext cx="3476634" cy="369332"/>
          </a:xfrm>
          <a:prstGeom prst="rect">
            <a:avLst/>
          </a:prstGeom>
        </p:spPr>
        <p:txBody>
          <a:bodyPr wrap="square">
            <a:spAutoFit/>
          </a:bodyPr>
          <a:lstStyle/>
          <a:p>
            <a:r>
              <a:rPr kumimoji="1" lang="en-US" altLang="zh-CN" b="1" i="1">
                <a:solidFill>
                  <a:srgbClr val="C00000"/>
                </a:solidFill>
                <a:latin typeface="FangSong" panose="02010609060101010101" pitchFamily="49" charset="-122"/>
                <a:ea typeface="FangSong" panose="02010609060101010101" pitchFamily="49" charset="-122"/>
              </a:rPr>
              <a:t>User</a:t>
            </a:r>
            <a:r>
              <a:rPr kumimoji="1" lang="zh-CN" altLang="en-US" b="1" i="1">
                <a:solidFill>
                  <a:srgbClr val="C00000"/>
                </a:solidFill>
                <a:latin typeface="FangSong" panose="02010609060101010101" pitchFamily="49" charset="-122"/>
                <a:ea typeface="FangSong" panose="02010609060101010101" pitchFamily="49" charset="-122"/>
              </a:rPr>
              <a:t> 对应的数据表 </a:t>
            </a:r>
            <a:r>
              <a:rPr kumimoji="1" lang="en-US" altLang="zh-CN" b="1" i="1">
                <a:solidFill>
                  <a:srgbClr val="C00000"/>
                </a:solidFill>
                <a:latin typeface="FangSong" panose="02010609060101010101" pitchFamily="49" charset="-122"/>
                <a:ea typeface="FangSong" panose="02010609060101010101" pitchFamily="49" charset="-122"/>
              </a:rPr>
              <a:t>auth_user</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A0A5B9C0-94F3-8847-B3BA-6E3580993150}"/>
              </a:ext>
            </a:extLst>
          </p:cNvPr>
          <p:cNvSpPr/>
          <p:nvPr/>
        </p:nvSpPr>
        <p:spPr>
          <a:xfrm>
            <a:off x="5928395" y="2469423"/>
            <a:ext cx="6113185" cy="2708434"/>
          </a:xfrm>
          <a:prstGeom prst="rect">
            <a:avLst/>
          </a:prstGeom>
        </p:spPr>
        <p:txBody>
          <a:bodyPr wrap="square">
            <a:spAutoFit/>
          </a:bodyPr>
          <a:lstStyle/>
          <a:p>
            <a:pPr marL="342900" indent="-342900">
              <a:buFont typeface="+mj-ea"/>
              <a:buAutoNum type="circleNumDbPlain"/>
            </a:pPr>
            <a:r>
              <a:rPr kumimoji="1" lang="en-US" altLang="zh-CN" sz="1700" b="1">
                <a:latin typeface="FangSong" panose="02010609060101010101" pitchFamily="49" charset="-122"/>
                <a:ea typeface="FangSong" panose="02010609060101010101" pitchFamily="49" charset="-122"/>
              </a:rPr>
              <a:t>username</a:t>
            </a:r>
            <a:r>
              <a:rPr kumimoji="1" lang="zh-CN" altLang="en-US" sz="1700" b="1">
                <a:latin typeface="FangSong" panose="02010609060101010101" pitchFamily="49" charset="-122"/>
                <a:ea typeface="FangSong" panose="02010609060101010101" pitchFamily="49" charset="-122"/>
              </a:rPr>
              <a:t>：用户名，具有唯一性限制，最大长度为 </a:t>
            </a:r>
            <a:r>
              <a:rPr kumimoji="1" lang="en-US" altLang="zh-CN" sz="1700" b="1">
                <a:latin typeface="FangSong" panose="02010609060101010101" pitchFamily="49" charset="-122"/>
                <a:ea typeface="FangSong" panose="02010609060101010101" pitchFamily="49" charset="-122"/>
              </a:rPr>
              <a:t>150 </a:t>
            </a:r>
            <a:r>
              <a:rPr kumimoji="1" lang="zh-CN" altLang="en-US" sz="1700" b="1">
                <a:latin typeface="FangSong" panose="02010609060101010101" pitchFamily="49" charset="-122"/>
                <a:ea typeface="FangSong" panose="02010609060101010101" pitchFamily="49" charset="-122"/>
              </a:rPr>
              <a:t>个字符，只可以包含字母、数字、</a:t>
            </a:r>
            <a:r>
              <a:rPr kumimoji="1" lang="en-US" altLang="zh-CN" sz="1700" b="1">
                <a:latin typeface="FangSong" panose="02010609060101010101" pitchFamily="49" charset="-122"/>
                <a:ea typeface="FangSong" panose="02010609060101010101" pitchFamily="49" charset="-122"/>
              </a:rPr>
              <a:t>@</a:t>
            </a:r>
            <a:r>
              <a:rPr kumimoji="1" lang="zh-CN" altLang="en-US" sz="1700" b="1">
                <a:latin typeface="FangSong" panose="02010609060101010101" pitchFamily="49" charset="-122"/>
                <a:ea typeface="FangSong" panose="02010609060101010101" pitchFamily="49" charset="-122"/>
              </a:rPr>
              <a:t>、</a:t>
            </a:r>
            <a:r>
              <a:rPr kumimoji="1" lang="en-US" altLang="zh-CN" sz="1700" b="1">
                <a:latin typeface="FangSong" panose="02010609060101010101" pitchFamily="49" charset="-122"/>
                <a:ea typeface="FangSong" panose="02010609060101010101" pitchFamily="49" charset="-122"/>
              </a:rPr>
              <a:t>.</a:t>
            </a:r>
            <a:r>
              <a:rPr kumimoji="1" lang="zh-CN" altLang="en-US" sz="1700" b="1">
                <a:latin typeface="FangSong" panose="02010609060101010101" pitchFamily="49" charset="-122"/>
                <a:ea typeface="FangSong" panose="02010609060101010101" pitchFamily="49" charset="-122"/>
              </a:rPr>
              <a:t>、</a:t>
            </a:r>
            <a:r>
              <a:rPr kumimoji="1" lang="en-US" altLang="zh-CN" sz="1700" b="1">
                <a:latin typeface="FangSong" panose="02010609060101010101" pitchFamily="49" charset="-122"/>
                <a:ea typeface="FangSong" panose="02010609060101010101" pitchFamily="49" charset="-122"/>
              </a:rPr>
              <a:t>+</a:t>
            </a:r>
            <a:r>
              <a:rPr kumimoji="1" lang="zh-CN" altLang="en-US" sz="1700" b="1">
                <a:latin typeface="FangSong" panose="02010609060101010101" pitchFamily="49" charset="-122"/>
                <a:ea typeface="FangSong" panose="02010609060101010101" pitchFamily="49" charset="-122"/>
              </a:rPr>
              <a:t>、</a:t>
            </a:r>
            <a:r>
              <a:rPr kumimoji="1" lang="en-US" altLang="zh-CN" sz="1700" b="1">
                <a:latin typeface="FangSong" panose="02010609060101010101" pitchFamily="49" charset="-122"/>
                <a:ea typeface="FangSong" panose="02010609060101010101" pitchFamily="49" charset="-122"/>
              </a:rPr>
              <a:t>-</a:t>
            </a:r>
            <a:r>
              <a:rPr kumimoji="1" lang="zh-CN" altLang="en-US" sz="1700" b="1">
                <a:latin typeface="FangSong" panose="02010609060101010101" pitchFamily="49" charset="-122"/>
                <a:ea typeface="FangSong" panose="02010609060101010101" pitchFamily="49" charset="-122"/>
              </a:rPr>
              <a:t>、</a:t>
            </a:r>
            <a:r>
              <a:rPr kumimoji="1" lang="en-US" altLang="zh-CN" sz="1700" b="1">
                <a:latin typeface="FangSong" panose="02010609060101010101" pitchFamily="49" charset="-122"/>
                <a:ea typeface="FangSong" panose="02010609060101010101" pitchFamily="49" charset="-122"/>
              </a:rPr>
              <a:t>_ </a:t>
            </a:r>
            <a:r>
              <a:rPr kumimoji="1" lang="zh-CN" altLang="en-US" sz="1700" b="1">
                <a:latin typeface="FangSong" panose="02010609060101010101" pitchFamily="49" charset="-122"/>
                <a:ea typeface="FangSong" panose="02010609060101010101" pitchFamily="49" charset="-122"/>
              </a:rPr>
              <a:t>这些字符</a:t>
            </a:r>
            <a:endParaRPr kumimoji="1" lang="en-US" altLang="zh-CN" sz="17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sz="1700" b="1">
                <a:latin typeface="FangSong" panose="02010609060101010101" pitchFamily="49" charset="-122"/>
                <a:ea typeface="FangSong" panose="02010609060101010101" pitchFamily="49" charset="-122"/>
              </a:rPr>
              <a:t>password</a:t>
            </a:r>
            <a:r>
              <a:rPr kumimoji="1" lang="zh-CN" altLang="en-US" sz="1700" b="1">
                <a:latin typeface="FangSong" panose="02010609060101010101" pitchFamily="49" charset="-122"/>
                <a:ea typeface="FangSong" panose="02010609060101010101" pitchFamily="49" charset="-122"/>
              </a:rPr>
              <a:t>：密码，</a:t>
            </a:r>
            <a:r>
              <a:rPr kumimoji="1" lang="en-US" altLang="zh-CN" sz="1700" b="1">
                <a:latin typeface="FangSong" panose="02010609060101010101" pitchFamily="49" charset="-122"/>
                <a:ea typeface="FangSong" panose="02010609060101010101" pitchFamily="49" charset="-122"/>
              </a:rPr>
              <a:t>Django </a:t>
            </a:r>
            <a:r>
              <a:rPr kumimoji="1" lang="zh-CN" altLang="en-US" sz="1700" b="1">
                <a:latin typeface="FangSong" panose="02010609060101010101" pitchFamily="49" charset="-122"/>
                <a:ea typeface="FangSong" panose="02010609060101010101" pitchFamily="49" charset="-122"/>
              </a:rPr>
              <a:t>并不会存储原始密码，存储的实际是原始密码经过哈希处 理之后的值</a:t>
            </a:r>
            <a:endParaRPr kumimoji="1" lang="en-US" altLang="zh-CN" sz="17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sz="1700" b="1">
                <a:latin typeface="FangSong" panose="02010609060101010101" pitchFamily="49" charset="-122"/>
                <a:ea typeface="FangSong" panose="02010609060101010101" pitchFamily="49" charset="-122"/>
              </a:rPr>
              <a:t>is_active</a:t>
            </a:r>
            <a:r>
              <a:rPr kumimoji="1" lang="zh-CN" altLang="en-US" sz="1700" b="1">
                <a:latin typeface="FangSong" panose="02010609060101010101" pitchFamily="49" charset="-122"/>
                <a:ea typeface="FangSong" panose="02010609060101010101" pitchFamily="49" charset="-122"/>
              </a:rPr>
              <a:t>：布尔值，标识当前用户是否处于激活状态，默认值是 </a:t>
            </a:r>
            <a:r>
              <a:rPr kumimoji="1" lang="en-US" altLang="zh-CN" sz="1700" b="1">
                <a:latin typeface="FangSong" panose="02010609060101010101" pitchFamily="49" charset="-122"/>
                <a:ea typeface="FangSong" panose="02010609060101010101" pitchFamily="49" charset="-122"/>
              </a:rPr>
              <a:t>True</a:t>
            </a:r>
          </a:p>
          <a:p>
            <a:pPr marL="342900" indent="-342900">
              <a:buFont typeface="+mj-ea"/>
              <a:buAutoNum type="circleNumDbPlain"/>
            </a:pPr>
            <a:r>
              <a:rPr kumimoji="1" lang="en-US" altLang="zh-CN" sz="1700" b="1">
                <a:latin typeface="FangSong" panose="02010609060101010101" pitchFamily="49" charset="-122"/>
                <a:ea typeface="FangSong" panose="02010609060101010101" pitchFamily="49" charset="-122"/>
              </a:rPr>
              <a:t>is_staff</a:t>
            </a:r>
            <a:r>
              <a:rPr kumimoji="1" lang="zh-CN" altLang="en-US" sz="1700" b="1">
                <a:latin typeface="FangSong" panose="02010609060101010101" pitchFamily="49" charset="-122"/>
                <a:ea typeface="FangSong" panose="02010609060101010101" pitchFamily="49" charset="-122"/>
              </a:rPr>
              <a:t>：布尔值，标识用户是否可以访问管理后台。默认为 </a:t>
            </a:r>
            <a:r>
              <a:rPr kumimoji="1" lang="en-US" altLang="zh-CN" sz="1700" b="1">
                <a:latin typeface="FangSong" panose="02010609060101010101" pitchFamily="49" charset="-122"/>
                <a:ea typeface="FangSong" panose="02010609060101010101" pitchFamily="49" charset="-122"/>
              </a:rPr>
              <a:t>False</a:t>
            </a:r>
            <a:r>
              <a:rPr kumimoji="1" lang="zh-CN" altLang="en-US" sz="1700" b="1">
                <a:latin typeface="FangSong" panose="02010609060101010101" pitchFamily="49" charset="-122"/>
                <a:ea typeface="FangSong" panose="02010609060101010101" pitchFamily="49" charset="-122"/>
              </a:rPr>
              <a:t>，即不可以</a:t>
            </a:r>
            <a:endParaRPr kumimoji="1" lang="en-US" altLang="zh-CN" sz="17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sz="1700" b="1">
                <a:latin typeface="FangSong" panose="02010609060101010101" pitchFamily="49" charset="-122"/>
                <a:ea typeface="FangSong" panose="02010609060101010101" pitchFamily="49" charset="-122"/>
              </a:rPr>
              <a:t>is_superuser</a:t>
            </a:r>
            <a:r>
              <a:rPr kumimoji="1" lang="zh-CN" altLang="en-US" sz="1700" b="1">
                <a:latin typeface="FangSong" panose="02010609060101010101" pitchFamily="49" charset="-122"/>
                <a:ea typeface="FangSong" panose="02010609060101010101" pitchFamily="49" charset="-122"/>
              </a:rPr>
              <a:t>：布尔值，标识是否是超级用户，代表用户拥有所有的权限。同样，默 认值是 </a:t>
            </a:r>
            <a:r>
              <a:rPr kumimoji="1" lang="en-US" altLang="zh-CN" sz="1700" b="1">
                <a:latin typeface="FangSong" panose="02010609060101010101" pitchFamily="49" charset="-122"/>
                <a:ea typeface="FangSong" panose="02010609060101010101" pitchFamily="49" charset="-122"/>
              </a:rPr>
              <a:t>False</a:t>
            </a:r>
          </a:p>
        </p:txBody>
      </p:sp>
      <p:sp>
        <p:nvSpPr>
          <p:cNvPr id="12" name="矩形 11">
            <a:extLst>
              <a:ext uri="{FF2B5EF4-FFF2-40B4-BE49-F238E27FC236}">
                <a16:creationId xmlns:a16="http://schemas.microsoft.com/office/drawing/2014/main" id="{37CF2DB2-16DB-0E41-A46B-4E538500A3F8}"/>
              </a:ext>
            </a:extLst>
          </p:cNvPr>
          <p:cNvSpPr/>
          <p:nvPr/>
        </p:nvSpPr>
        <p:spPr>
          <a:xfrm>
            <a:off x="4984196" y="5479982"/>
            <a:ext cx="6962381" cy="1200329"/>
          </a:xfrm>
          <a:prstGeom prst="rect">
            <a:avLst/>
          </a:prstGeom>
        </p:spPr>
        <p:txBody>
          <a:bodyPr wrap="square">
            <a:spAutoFit/>
          </a:bodyPr>
          <a:lstStyle/>
          <a:p>
            <a:r>
              <a:rPr kumimoji="1" lang="zh-CN" altLang="en-US" b="1" i="1">
                <a:solidFill>
                  <a:srgbClr val="C00000"/>
                </a:solidFill>
                <a:latin typeface="FangSong" panose="02010609060101010101" pitchFamily="49" charset="-122"/>
                <a:ea typeface="FangSong" panose="02010609060101010101" pitchFamily="49" charset="-122"/>
              </a:rPr>
              <a:t>除了基础属性之外，</a:t>
            </a:r>
            <a:r>
              <a:rPr kumimoji="1" lang="en-US" altLang="zh-CN" b="1" i="1">
                <a:solidFill>
                  <a:srgbClr val="C00000"/>
                </a:solidFill>
                <a:latin typeface="FangSong" panose="02010609060101010101" pitchFamily="49" charset="-122"/>
                <a:ea typeface="FangSong" panose="02010609060101010101" pitchFamily="49" charset="-122"/>
              </a:rPr>
              <a:t>User </a:t>
            </a:r>
            <a:r>
              <a:rPr kumimoji="1" lang="zh-CN" altLang="en-US" b="1" i="1">
                <a:solidFill>
                  <a:srgbClr val="C00000"/>
                </a:solidFill>
                <a:latin typeface="FangSong" panose="02010609060101010101" pitchFamily="49" charset="-122"/>
                <a:ea typeface="FangSong" panose="02010609060101010101" pitchFamily="49" charset="-122"/>
              </a:rPr>
              <a:t>中还定义了与 </a:t>
            </a:r>
            <a:r>
              <a:rPr kumimoji="1" lang="en-US" altLang="zh-CN" b="1" i="1">
                <a:solidFill>
                  <a:srgbClr val="C00000"/>
                </a:solidFill>
                <a:latin typeface="FangSong" panose="02010609060101010101" pitchFamily="49" charset="-122"/>
                <a:ea typeface="FangSong" panose="02010609060101010101" pitchFamily="49" charset="-122"/>
              </a:rPr>
              <a:t>Group </a:t>
            </a:r>
            <a:r>
              <a:rPr kumimoji="1" lang="zh-CN" altLang="en-US" b="1" i="1">
                <a:solidFill>
                  <a:srgbClr val="C00000"/>
                </a:solidFill>
                <a:latin typeface="FangSong" panose="02010609060101010101" pitchFamily="49" charset="-122"/>
                <a:ea typeface="FangSong" panose="02010609060101010101" pitchFamily="49" charset="-122"/>
              </a:rPr>
              <a:t>和 </a:t>
            </a:r>
            <a:r>
              <a:rPr kumimoji="1" lang="en-US" altLang="zh-CN" b="1" i="1">
                <a:solidFill>
                  <a:srgbClr val="C00000"/>
                </a:solidFill>
                <a:latin typeface="FangSong" panose="02010609060101010101" pitchFamily="49" charset="-122"/>
                <a:ea typeface="FangSong" panose="02010609060101010101" pitchFamily="49" charset="-122"/>
              </a:rPr>
              <a:t>Permission</a:t>
            </a:r>
            <a:r>
              <a:rPr kumimoji="1" lang="zh-CN" altLang="en-US" b="1" i="1">
                <a:solidFill>
                  <a:srgbClr val="C00000"/>
                </a:solidFill>
                <a:latin typeface="FangSong" panose="02010609060101010101" pitchFamily="49" charset="-122"/>
                <a:ea typeface="FangSong" panose="02010609060101010101" pitchFamily="49" charset="-122"/>
              </a:rPr>
              <a:t>（权限）之间的关联关系：</a:t>
            </a:r>
            <a:endParaRPr kumimoji="1" lang="en-US" altLang="zh-CN" b="1" i="1">
              <a:solidFill>
                <a:srgbClr val="C00000"/>
              </a:solidFill>
              <a:latin typeface="FangSong" panose="02010609060101010101" pitchFamily="49" charset="-122"/>
              <a:ea typeface="FangSong" panose="02010609060101010101" pitchFamily="49" charset="-122"/>
            </a:endParaRPr>
          </a:p>
          <a:p>
            <a:r>
              <a:rPr kumimoji="1" lang="en-US" altLang="zh-CN" b="1" i="1">
                <a:solidFill>
                  <a:srgbClr val="C00000"/>
                </a:solidFill>
                <a:latin typeface="FangSong" panose="02010609060101010101" pitchFamily="49" charset="-122"/>
                <a:ea typeface="FangSong" panose="02010609060101010101" pitchFamily="49" charset="-122"/>
              </a:rPr>
              <a:t>groups = models.ManyToManyField(Group, ...) user_permissions = models.ManyToManyField(Permission, ...)</a:t>
            </a:r>
            <a:endParaRPr kumimoji="1" lang="zh-CN" altLang="en-US" b="1" i="1">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480420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437535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用户与身份验证</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790579" y="89226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用户与用户组</a:t>
            </a:r>
            <a:endParaRPr lang="en-US" altLang="zh-CN" sz="2400" b="1">
              <a:latin typeface="FangSong" panose="02010609060101010101" pitchFamily="49" charset="-122"/>
              <a:ea typeface="FangSong" panose="02010609060101010101" pitchFamily="49" charset="-122"/>
            </a:endParaRPr>
          </a:p>
        </p:txBody>
      </p:sp>
      <p:sp>
        <p:nvSpPr>
          <p:cNvPr id="6" name="矩形 5">
            <a:extLst>
              <a:ext uri="{FF2B5EF4-FFF2-40B4-BE49-F238E27FC236}">
                <a16:creationId xmlns:a16="http://schemas.microsoft.com/office/drawing/2014/main" id="{92E184A9-3426-8848-92DA-9191C1B9B2BB}"/>
              </a:ext>
            </a:extLst>
          </p:cNvPr>
          <p:cNvSpPr/>
          <p:nvPr/>
        </p:nvSpPr>
        <p:spPr>
          <a:xfrm>
            <a:off x="679615" y="1370406"/>
            <a:ext cx="10756323" cy="707886"/>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AnonymousUser </a:t>
            </a:r>
            <a:r>
              <a:rPr kumimoji="1" lang="zh-CN" altLang="en-US" sz="2000" b="1">
                <a:latin typeface="FangSong" panose="02010609060101010101" pitchFamily="49" charset="-122"/>
                <a:ea typeface="FangSong" panose="02010609060101010101" pitchFamily="49" charset="-122"/>
              </a:rPr>
              <a:t>是实现了 </a:t>
            </a:r>
            <a:r>
              <a:rPr kumimoji="1" lang="en-US" altLang="zh-CN" sz="2000" b="1">
                <a:latin typeface="FangSong" panose="02010609060101010101" pitchFamily="49" charset="-122"/>
                <a:ea typeface="FangSong" panose="02010609060101010101" pitchFamily="49" charset="-122"/>
              </a:rPr>
              <a:t>User </a:t>
            </a:r>
            <a:r>
              <a:rPr kumimoji="1" lang="zh-CN" altLang="en-US" sz="2000" b="1">
                <a:latin typeface="FangSong" panose="02010609060101010101" pitchFamily="49" charset="-122"/>
                <a:ea typeface="FangSong" panose="02010609060101010101" pitchFamily="49" charset="-122"/>
              </a:rPr>
              <a:t>接口的类，它在业务代码中很少被直接使用到。最常见 的用法是对视图的请求，对于未登录用户，</a:t>
            </a:r>
            <a:r>
              <a:rPr kumimoji="1" lang="en-US" altLang="zh-CN" sz="2000" b="1">
                <a:latin typeface="FangSong" panose="02010609060101010101" pitchFamily="49" charset="-122"/>
                <a:ea typeface="FangSong" panose="02010609060101010101" pitchFamily="49" charset="-122"/>
              </a:rPr>
              <a:t>request </a:t>
            </a:r>
            <a:r>
              <a:rPr kumimoji="1" lang="zh-CN" altLang="en-US" sz="2000" b="1">
                <a:latin typeface="FangSong" panose="02010609060101010101" pitchFamily="49" charset="-122"/>
                <a:ea typeface="FangSong" panose="02010609060101010101" pitchFamily="49" charset="-122"/>
              </a:rPr>
              <a:t>的 </a:t>
            </a:r>
            <a:r>
              <a:rPr kumimoji="1" lang="en-US" altLang="zh-CN" sz="2000" b="1">
                <a:latin typeface="FangSong" panose="02010609060101010101" pitchFamily="49" charset="-122"/>
                <a:ea typeface="FangSong" panose="02010609060101010101" pitchFamily="49" charset="-122"/>
              </a:rPr>
              <a:t>user </a:t>
            </a:r>
            <a:r>
              <a:rPr kumimoji="1" lang="zh-CN" altLang="en-US" sz="2000" b="1">
                <a:latin typeface="FangSong" panose="02010609060101010101" pitchFamily="49" charset="-122"/>
                <a:ea typeface="FangSong" panose="02010609060101010101" pitchFamily="49" charset="-122"/>
              </a:rPr>
              <a:t>属性即指向 </a:t>
            </a:r>
            <a:r>
              <a:rPr kumimoji="1" lang="en-US" altLang="zh-CN" sz="2000" b="1">
                <a:latin typeface="FangSong" panose="02010609060101010101" pitchFamily="49" charset="-122"/>
                <a:ea typeface="FangSong" panose="02010609060101010101" pitchFamily="49" charset="-122"/>
              </a:rPr>
              <a:t>AnonymousUser</a:t>
            </a:r>
            <a:r>
              <a:rPr kumimoji="1" lang="zh-CN" altLang="en-US" sz="2000" b="1">
                <a:latin typeface="FangSong" panose="02010609060101010101" pitchFamily="49" charset="-122"/>
                <a:ea typeface="FangSong" panose="02010609060101010101" pitchFamily="49" charset="-122"/>
              </a:rPr>
              <a:t>。</a:t>
            </a:r>
          </a:p>
        </p:txBody>
      </p:sp>
      <p:pic>
        <p:nvPicPr>
          <p:cNvPr id="3" name="图片 2">
            <a:extLst>
              <a:ext uri="{FF2B5EF4-FFF2-40B4-BE49-F238E27FC236}">
                <a16:creationId xmlns:a16="http://schemas.microsoft.com/office/drawing/2014/main" id="{E84565D3-6C0E-B043-9BB6-C0B26C388893}"/>
              </a:ext>
            </a:extLst>
          </p:cNvPr>
          <p:cNvPicPr>
            <a:picLocks noChangeAspect="1"/>
          </p:cNvPicPr>
          <p:nvPr/>
        </p:nvPicPr>
        <p:blipFill>
          <a:blip r:embed="rId3"/>
          <a:stretch>
            <a:fillRect/>
          </a:stretch>
        </p:blipFill>
        <p:spPr>
          <a:xfrm>
            <a:off x="679615" y="2254827"/>
            <a:ext cx="3769261" cy="3846978"/>
          </a:xfrm>
          <a:prstGeom prst="rect">
            <a:avLst/>
          </a:prstGeom>
        </p:spPr>
      </p:pic>
      <p:sp>
        <p:nvSpPr>
          <p:cNvPr id="8" name="矩形 7">
            <a:extLst>
              <a:ext uri="{FF2B5EF4-FFF2-40B4-BE49-F238E27FC236}">
                <a16:creationId xmlns:a16="http://schemas.microsoft.com/office/drawing/2014/main" id="{6A395574-101E-694A-A176-E7AE359429D1}"/>
              </a:ext>
            </a:extLst>
          </p:cNvPr>
          <p:cNvSpPr/>
          <p:nvPr/>
        </p:nvSpPr>
        <p:spPr>
          <a:xfrm>
            <a:off x="1106959" y="6125555"/>
            <a:ext cx="2522914" cy="369332"/>
          </a:xfrm>
          <a:prstGeom prst="rect">
            <a:avLst/>
          </a:prstGeom>
        </p:spPr>
        <p:txBody>
          <a:bodyPr wrap="square">
            <a:spAutoFit/>
          </a:bodyPr>
          <a:lstStyle/>
          <a:p>
            <a:r>
              <a:rPr kumimoji="1" lang="en-US" altLang="zh-CN" b="1" i="1">
                <a:solidFill>
                  <a:srgbClr val="C00000"/>
                </a:solidFill>
                <a:latin typeface="FangSong" panose="02010609060101010101" pitchFamily="49" charset="-122"/>
                <a:ea typeface="FangSong" panose="02010609060101010101" pitchFamily="49" charset="-122"/>
              </a:rPr>
              <a:t>AnonymousUser</a:t>
            </a:r>
            <a:r>
              <a:rPr kumimoji="1" lang="zh-CN" altLang="en-US" b="1" i="1">
                <a:solidFill>
                  <a:srgbClr val="C00000"/>
                </a:solidFill>
                <a:latin typeface="FangSong" panose="02010609060101010101" pitchFamily="49" charset="-122"/>
                <a:ea typeface="FangSong" panose="02010609060101010101" pitchFamily="49" charset="-122"/>
              </a:rPr>
              <a:t> 定义</a:t>
            </a:r>
          </a:p>
        </p:txBody>
      </p:sp>
      <p:sp>
        <p:nvSpPr>
          <p:cNvPr id="10" name="矩形 9">
            <a:extLst>
              <a:ext uri="{FF2B5EF4-FFF2-40B4-BE49-F238E27FC236}">
                <a16:creationId xmlns:a16="http://schemas.microsoft.com/office/drawing/2014/main" id="{165CEEFA-6E03-EF45-B273-7ABFB71B945C}"/>
              </a:ext>
            </a:extLst>
          </p:cNvPr>
          <p:cNvSpPr/>
          <p:nvPr/>
        </p:nvSpPr>
        <p:spPr>
          <a:xfrm>
            <a:off x="4645974" y="3516596"/>
            <a:ext cx="7356021" cy="1323439"/>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AnonymousUser </a:t>
            </a:r>
            <a:r>
              <a:rPr kumimoji="1" lang="zh-CN" altLang="en-US" sz="2000" b="1">
                <a:latin typeface="FangSong" panose="02010609060101010101" pitchFamily="49" charset="-122"/>
                <a:ea typeface="FangSong" panose="02010609060101010101" pitchFamily="49" charset="-122"/>
              </a:rPr>
              <a:t>定义了 </a:t>
            </a:r>
            <a:r>
              <a:rPr kumimoji="1" lang="en-US" altLang="zh-CN" sz="2000" b="1">
                <a:latin typeface="FangSong" panose="02010609060101010101" pitchFamily="49" charset="-122"/>
                <a:ea typeface="FangSong" panose="02010609060101010101" pitchFamily="49" charset="-122"/>
              </a:rPr>
              <a:t>User </a:t>
            </a:r>
            <a:r>
              <a:rPr kumimoji="1" lang="zh-CN" altLang="en-US" sz="2000" b="1">
                <a:latin typeface="FangSong" panose="02010609060101010101" pitchFamily="49" charset="-122"/>
                <a:ea typeface="FangSong" panose="02010609060101010101" pitchFamily="49" charset="-122"/>
              </a:rPr>
              <a:t>的主要属性，且都设置为“不可用”状态。另外，对于 </a:t>
            </a:r>
            <a:r>
              <a:rPr kumimoji="1" lang="en-US" altLang="zh-CN" sz="2000" b="1">
                <a:latin typeface="FangSong" panose="02010609060101010101" pitchFamily="49" charset="-122"/>
                <a:ea typeface="FangSong" panose="02010609060101010101" pitchFamily="49" charset="-122"/>
              </a:rPr>
              <a:t>set_password</a:t>
            </a:r>
            <a:r>
              <a:rPr kumimoji="1" lang="zh-CN" altLang="en-US" sz="2000" b="1">
                <a:latin typeface="FangSong" panose="02010609060101010101" pitchFamily="49" charset="-122"/>
                <a:ea typeface="FangSong" panose="02010609060101010101" pitchFamily="49" charset="-122"/>
              </a:rPr>
              <a:t>、</a:t>
            </a:r>
            <a:r>
              <a:rPr kumimoji="1" lang="en-US" altLang="zh-CN" sz="2000" b="1">
                <a:latin typeface="FangSong" panose="02010609060101010101" pitchFamily="49" charset="-122"/>
                <a:ea typeface="FangSong" panose="02010609060101010101" pitchFamily="49" charset="-122"/>
              </a:rPr>
              <a:t>check_password</a:t>
            </a:r>
            <a:r>
              <a:rPr kumimoji="1" lang="zh-CN" altLang="en-US" sz="2000" b="1">
                <a:latin typeface="FangSong" panose="02010609060101010101" pitchFamily="49" charset="-122"/>
                <a:ea typeface="FangSong" panose="02010609060101010101" pitchFamily="49" charset="-122"/>
              </a:rPr>
              <a:t>、</a:t>
            </a:r>
            <a:r>
              <a:rPr kumimoji="1" lang="en-US" altLang="zh-CN" sz="2000" b="1">
                <a:latin typeface="FangSong" panose="02010609060101010101" pitchFamily="49" charset="-122"/>
                <a:ea typeface="FangSong" panose="02010609060101010101" pitchFamily="49" charset="-122"/>
              </a:rPr>
              <a:t>delete</a:t>
            </a:r>
            <a:r>
              <a:rPr kumimoji="1" lang="zh-CN" altLang="en-US" sz="2000" b="1">
                <a:latin typeface="FangSong" panose="02010609060101010101" pitchFamily="49" charset="-122"/>
                <a:ea typeface="FangSong" panose="02010609060101010101" pitchFamily="49" charset="-122"/>
              </a:rPr>
              <a:t>、</a:t>
            </a:r>
            <a:r>
              <a:rPr kumimoji="1" lang="en-US" altLang="zh-CN" sz="2000" b="1">
                <a:latin typeface="FangSong" panose="02010609060101010101" pitchFamily="49" charset="-122"/>
                <a:ea typeface="FangSong" panose="02010609060101010101" pitchFamily="49" charset="-122"/>
              </a:rPr>
              <a:t>save </a:t>
            </a:r>
            <a:r>
              <a:rPr kumimoji="1" lang="zh-CN" altLang="en-US" sz="2000" b="1">
                <a:latin typeface="FangSong" panose="02010609060101010101" pitchFamily="49" charset="-122"/>
                <a:ea typeface="FangSong" panose="02010609060101010101" pitchFamily="49" charset="-122"/>
              </a:rPr>
              <a:t>方法，都直接抛出了 </a:t>
            </a:r>
            <a:r>
              <a:rPr kumimoji="1" lang="en-US" altLang="zh-CN" sz="2000" b="1">
                <a:latin typeface="FangSong" panose="02010609060101010101" pitchFamily="49" charset="-122"/>
                <a:ea typeface="FangSong" panose="02010609060101010101" pitchFamily="49" charset="-122"/>
              </a:rPr>
              <a:t>NotImplementedError </a:t>
            </a:r>
            <a:r>
              <a:rPr kumimoji="1" lang="zh-CN" altLang="en-US" sz="2000" b="1">
                <a:latin typeface="FangSong" panose="02010609060101010101" pitchFamily="49" charset="-122"/>
                <a:ea typeface="FangSong" panose="02010609060101010101" pitchFamily="49" charset="-122"/>
              </a:rPr>
              <a:t>异常，并没有对应的实现。</a:t>
            </a:r>
          </a:p>
        </p:txBody>
      </p:sp>
    </p:spTree>
    <p:extLst>
      <p:ext uri="{BB962C8B-B14F-4D97-AF65-F5344CB8AC3E}">
        <p14:creationId xmlns:p14="http://schemas.microsoft.com/office/powerpoint/2010/main" val="24169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437535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用户与身份验证</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778704" y="97563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用户与用户组</a:t>
            </a:r>
            <a:endParaRPr lang="en-US" altLang="zh-CN" sz="2400" b="1">
              <a:latin typeface="FangSong" panose="02010609060101010101" pitchFamily="49" charset="-122"/>
              <a:ea typeface="FangSong" panose="02010609060101010101" pitchFamily="49" charset="-122"/>
            </a:endParaRPr>
          </a:p>
        </p:txBody>
      </p:sp>
      <p:sp>
        <p:nvSpPr>
          <p:cNvPr id="6" name="矩形 5">
            <a:extLst>
              <a:ext uri="{FF2B5EF4-FFF2-40B4-BE49-F238E27FC236}">
                <a16:creationId xmlns:a16="http://schemas.microsoft.com/office/drawing/2014/main" id="{6F238B6F-EB11-BF41-958F-50D59DC0FBD8}"/>
              </a:ext>
            </a:extLst>
          </p:cNvPr>
          <p:cNvSpPr/>
          <p:nvPr/>
        </p:nvSpPr>
        <p:spPr>
          <a:xfrm>
            <a:off x="667740" y="1437297"/>
            <a:ext cx="10756323" cy="400110"/>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Group</a:t>
            </a:r>
            <a:r>
              <a:rPr kumimoji="1" lang="zh-CN" altLang="en-US" sz="2000" b="1">
                <a:latin typeface="FangSong" panose="02010609060101010101" pitchFamily="49" charset="-122"/>
                <a:ea typeface="FangSong" panose="02010609060101010101" pitchFamily="49" charset="-122"/>
              </a:rPr>
              <a:t> 标识的是 </a:t>
            </a:r>
            <a:r>
              <a:rPr kumimoji="1" lang="en-US" altLang="zh-CN" sz="2000" b="1">
                <a:latin typeface="FangSong" panose="02010609060101010101" pitchFamily="49" charset="-122"/>
                <a:ea typeface="FangSong" panose="02010609060101010101" pitchFamily="49" charset="-122"/>
              </a:rPr>
              <a:t>User</a:t>
            </a:r>
            <a:r>
              <a:rPr kumimoji="1" lang="zh-CN" altLang="en-US" sz="2000" b="1">
                <a:latin typeface="FangSong" panose="02010609060101010101" pitchFamily="49" charset="-122"/>
                <a:ea typeface="FangSong" panose="02010609060101010101" pitchFamily="49" charset="-122"/>
              </a:rPr>
              <a:t> 的集合，属于同一个用户组的所有用户具有“一些”相同的属性。</a:t>
            </a:r>
          </a:p>
        </p:txBody>
      </p:sp>
      <p:pic>
        <p:nvPicPr>
          <p:cNvPr id="3" name="图片 2">
            <a:extLst>
              <a:ext uri="{FF2B5EF4-FFF2-40B4-BE49-F238E27FC236}">
                <a16:creationId xmlns:a16="http://schemas.microsoft.com/office/drawing/2014/main" id="{D11771C9-7E6B-934A-900D-293741F0802A}"/>
              </a:ext>
            </a:extLst>
          </p:cNvPr>
          <p:cNvPicPr>
            <a:picLocks noChangeAspect="1"/>
          </p:cNvPicPr>
          <p:nvPr/>
        </p:nvPicPr>
        <p:blipFill>
          <a:blip r:embed="rId3"/>
          <a:stretch>
            <a:fillRect/>
          </a:stretch>
        </p:blipFill>
        <p:spPr>
          <a:xfrm>
            <a:off x="180737" y="2006084"/>
            <a:ext cx="5244317" cy="2007590"/>
          </a:xfrm>
          <a:prstGeom prst="rect">
            <a:avLst/>
          </a:prstGeom>
        </p:spPr>
      </p:pic>
      <p:sp>
        <p:nvSpPr>
          <p:cNvPr id="8" name="矩形 7">
            <a:extLst>
              <a:ext uri="{FF2B5EF4-FFF2-40B4-BE49-F238E27FC236}">
                <a16:creationId xmlns:a16="http://schemas.microsoft.com/office/drawing/2014/main" id="{FC54EB2D-22FB-1D4A-AEA2-3B36225A1FE1}"/>
              </a:ext>
            </a:extLst>
          </p:cNvPr>
          <p:cNvSpPr/>
          <p:nvPr/>
        </p:nvSpPr>
        <p:spPr>
          <a:xfrm>
            <a:off x="1648888" y="4027975"/>
            <a:ext cx="2308014" cy="369332"/>
          </a:xfrm>
          <a:prstGeom prst="rect">
            <a:avLst/>
          </a:prstGeom>
        </p:spPr>
        <p:txBody>
          <a:bodyPr wrap="square">
            <a:spAutoFit/>
          </a:bodyPr>
          <a:lstStyle/>
          <a:p>
            <a:r>
              <a:rPr kumimoji="1" lang="en-US" altLang="zh-CN" b="1" i="1">
                <a:solidFill>
                  <a:srgbClr val="C00000"/>
                </a:solidFill>
                <a:latin typeface="FangSong" panose="02010609060101010101" pitchFamily="49" charset="-122"/>
                <a:ea typeface="FangSong" panose="02010609060101010101" pitchFamily="49" charset="-122"/>
              </a:rPr>
              <a:t>Group</a:t>
            </a:r>
            <a:r>
              <a:rPr kumimoji="1" lang="zh-CN" altLang="en-US" b="1" i="1">
                <a:solidFill>
                  <a:srgbClr val="C00000"/>
                </a:solidFill>
                <a:latin typeface="FangSong" panose="02010609060101010101" pitchFamily="49" charset="-122"/>
                <a:ea typeface="FangSong" panose="02010609060101010101" pitchFamily="49" charset="-122"/>
              </a:rPr>
              <a:t> </a:t>
            </a:r>
            <a:r>
              <a:rPr kumimoji="1" lang="en-US" altLang="zh-CN" b="1" i="1">
                <a:solidFill>
                  <a:srgbClr val="C00000"/>
                </a:solidFill>
                <a:latin typeface="FangSong" panose="02010609060101010101" pitchFamily="49" charset="-122"/>
                <a:ea typeface="FangSong" panose="02010609060101010101" pitchFamily="49" charset="-122"/>
              </a:rPr>
              <a:t>Model</a:t>
            </a:r>
            <a:r>
              <a:rPr kumimoji="1" lang="zh-CN" altLang="en-US" b="1" i="1">
                <a:solidFill>
                  <a:srgbClr val="C00000"/>
                </a:solidFill>
                <a:latin typeface="FangSong" panose="02010609060101010101" pitchFamily="49" charset="-122"/>
                <a:ea typeface="FangSong" panose="02010609060101010101" pitchFamily="49" charset="-122"/>
              </a:rPr>
              <a:t> 定义</a:t>
            </a:r>
          </a:p>
        </p:txBody>
      </p:sp>
      <p:sp>
        <p:nvSpPr>
          <p:cNvPr id="10" name="矩形 9">
            <a:extLst>
              <a:ext uri="{FF2B5EF4-FFF2-40B4-BE49-F238E27FC236}">
                <a16:creationId xmlns:a16="http://schemas.microsoft.com/office/drawing/2014/main" id="{113EEA6F-F73E-9C43-8D3F-FCB085370439}"/>
              </a:ext>
            </a:extLst>
          </p:cNvPr>
          <p:cNvSpPr/>
          <p:nvPr/>
        </p:nvSpPr>
        <p:spPr>
          <a:xfrm>
            <a:off x="5536623" y="2502047"/>
            <a:ext cx="6469329" cy="1015663"/>
          </a:xfrm>
          <a:prstGeom prst="rect">
            <a:avLst/>
          </a:prstGeom>
        </p:spPr>
        <p:txBody>
          <a:bodyPr wrap="square">
            <a:spAutoFit/>
          </a:bodyPr>
          <a:lstStyle/>
          <a:p>
            <a:r>
              <a:rPr kumimoji="1" lang="en-US" altLang="zh-CN" sz="2000" b="1">
                <a:latin typeface="FangSong" panose="02010609060101010101" pitchFamily="49" charset="-122"/>
                <a:ea typeface="FangSong" panose="02010609060101010101" pitchFamily="49" charset="-122"/>
              </a:rPr>
              <a:t>Group </a:t>
            </a:r>
            <a:r>
              <a:rPr kumimoji="1" lang="zh-CN" altLang="en-US" sz="2000" b="1">
                <a:latin typeface="FangSong" panose="02010609060101010101" pitchFamily="49" charset="-122"/>
                <a:ea typeface="FangSong" panose="02010609060101010101" pitchFamily="49" charset="-122"/>
              </a:rPr>
              <a:t>只定义了一个基础属性字段：</a:t>
            </a:r>
            <a:r>
              <a:rPr kumimoji="1" lang="en-US" altLang="zh-CN" sz="2000" b="1">
                <a:latin typeface="FangSong" panose="02010609060101010101" pitchFamily="49" charset="-122"/>
                <a:ea typeface="FangSong" panose="02010609060101010101" pitchFamily="49" charset="-122"/>
              </a:rPr>
              <a:t>name</a:t>
            </a:r>
            <a:r>
              <a:rPr kumimoji="1" lang="zh-CN" altLang="en-US" sz="2000" b="1">
                <a:latin typeface="FangSong" panose="02010609060101010101" pitchFamily="49" charset="-122"/>
                <a:ea typeface="FangSong" panose="02010609060101010101" pitchFamily="49" charset="-122"/>
              </a:rPr>
              <a:t>，用于标识组名。</a:t>
            </a:r>
            <a:r>
              <a:rPr kumimoji="1" lang="en-US" altLang="zh-CN" sz="2000" b="1">
                <a:latin typeface="FangSong" panose="02010609060101010101" pitchFamily="49" charset="-122"/>
                <a:ea typeface="FangSong" panose="02010609060101010101" pitchFamily="49" charset="-122"/>
              </a:rPr>
              <a:t>name </a:t>
            </a:r>
            <a:r>
              <a:rPr kumimoji="1" lang="zh-CN" altLang="en-US" sz="2000" b="1">
                <a:latin typeface="FangSong" panose="02010609060101010101" pitchFamily="49" charset="-122"/>
                <a:ea typeface="FangSong" panose="02010609060101010101" pitchFamily="49" charset="-122"/>
              </a:rPr>
              <a:t>被限制为最长 </a:t>
            </a:r>
            <a:r>
              <a:rPr kumimoji="1" lang="en-US" altLang="zh-CN" sz="2000" b="1">
                <a:latin typeface="FangSong" panose="02010609060101010101" pitchFamily="49" charset="-122"/>
                <a:ea typeface="FangSong" panose="02010609060101010101" pitchFamily="49" charset="-122"/>
              </a:rPr>
              <a:t>80 </a:t>
            </a:r>
            <a:r>
              <a:rPr kumimoji="1" lang="zh-CN" altLang="en-US" sz="2000" b="1">
                <a:latin typeface="FangSong" panose="02010609060101010101" pitchFamily="49" charset="-122"/>
                <a:ea typeface="FangSong" panose="02010609060101010101" pitchFamily="49" charset="-122"/>
              </a:rPr>
              <a:t>个字符，要求唯一性，但是对于字符内容并没有做要求。</a:t>
            </a:r>
          </a:p>
        </p:txBody>
      </p:sp>
      <p:sp>
        <p:nvSpPr>
          <p:cNvPr id="11" name="矩形 10">
            <a:extLst>
              <a:ext uri="{FF2B5EF4-FFF2-40B4-BE49-F238E27FC236}">
                <a16:creationId xmlns:a16="http://schemas.microsoft.com/office/drawing/2014/main" id="{E6E27110-9E3A-8D49-98BA-DF72715DFB30}"/>
              </a:ext>
            </a:extLst>
          </p:cNvPr>
          <p:cNvSpPr/>
          <p:nvPr/>
        </p:nvSpPr>
        <p:spPr>
          <a:xfrm>
            <a:off x="310589" y="4374898"/>
            <a:ext cx="11956621" cy="369332"/>
          </a:xfrm>
          <a:prstGeom prst="rect">
            <a:avLst/>
          </a:prstGeom>
        </p:spPr>
        <p:txBody>
          <a:bodyPr wrap="square">
            <a:spAutoFit/>
          </a:bodyPr>
          <a:lstStyle/>
          <a:p>
            <a:r>
              <a:rPr kumimoji="1" lang="en-US" altLang="zh-CN" b="1">
                <a:latin typeface="FangSong" panose="02010609060101010101" pitchFamily="49" charset="-122"/>
                <a:ea typeface="FangSong" panose="02010609060101010101" pitchFamily="49" charset="-122"/>
              </a:rPr>
              <a:t>Group </a:t>
            </a:r>
            <a:r>
              <a:rPr kumimoji="1" lang="zh-CN" altLang="en-US" b="1">
                <a:latin typeface="FangSong" panose="02010609060101010101" pitchFamily="49" charset="-122"/>
                <a:ea typeface="FangSong" panose="02010609060101010101" pitchFamily="49" charset="-122"/>
              </a:rPr>
              <a:t>还定义了与 </a:t>
            </a:r>
            <a:r>
              <a:rPr kumimoji="1" lang="en-US" altLang="zh-CN" b="1">
                <a:latin typeface="FangSong" panose="02010609060101010101" pitchFamily="49" charset="-122"/>
                <a:ea typeface="FangSong" panose="02010609060101010101" pitchFamily="49" charset="-122"/>
              </a:rPr>
              <a:t>Permission </a:t>
            </a:r>
            <a:r>
              <a:rPr kumimoji="1" lang="zh-CN" altLang="en-US" b="1">
                <a:latin typeface="FangSong" panose="02010609060101010101" pitchFamily="49" charset="-122"/>
                <a:ea typeface="FangSong" panose="02010609060101010101" pitchFamily="49" charset="-122"/>
              </a:rPr>
              <a:t>之间的关联关系， 所以， 它还会有一张关联表： </a:t>
            </a:r>
            <a:r>
              <a:rPr kumimoji="1" lang="en-US" altLang="zh-CN" b="1">
                <a:latin typeface="FangSong" panose="02010609060101010101" pitchFamily="49" charset="-122"/>
                <a:ea typeface="FangSong" panose="02010609060101010101" pitchFamily="49" charset="-122"/>
              </a:rPr>
              <a:t>auth_group_permissions</a:t>
            </a:r>
            <a:endParaRPr kumimoji="1" lang="zh-CN" altLang="en-US" b="1">
              <a:latin typeface="FangSong" panose="02010609060101010101" pitchFamily="49" charset="-122"/>
              <a:ea typeface="FangSong" panose="02010609060101010101" pitchFamily="49" charset="-122"/>
            </a:endParaRPr>
          </a:p>
        </p:txBody>
      </p:sp>
      <p:pic>
        <p:nvPicPr>
          <p:cNvPr id="5" name="图片 4">
            <a:extLst>
              <a:ext uri="{FF2B5EF4-FFF2-40B4-BE49-F238E27FC236}">
                <a16:creationId xmlns:a16="http://schemas.microsoft.com/office/drawing/2014/main" id="{EDB8F20E-3C99-DF4C-BA3C-609084BC7F27}"/>
              </a:ext>
            </a:extLst>
          </p:cNvPr>
          <p:cNvPicPr>
            <a:picLocks noChangeAspect="1"/>
          </p:cNvPicPr>
          <p:nvPr/>
        </p:nvPicPr>
        <p:blipFill>
          <a:blip r:embed="rId4"/>
          <a:stretch>
            <a:fillRect/>
          </a:stretch>
        </p:blipFill>
        <p:spPr>
          <a:xfrm>
            <a:off x="180737" y="4839996"/>
            <a:ext cx="5538437" cy="1522844"/>
          </a:xfrm>
          <a:prstGeom prst="rect">
            <a:avLst/>
          </a:prstGeom>
        </p:spPr>
      </p:pic>
      <p:sp>
        <p:nvSpPr>
          <p:cNvPr id="15" name="矩形 14">
            <a:extLst>
              <a:ext uri="{FF2B5EF4-FFF2-40B4-BE49-F238E27FC236}">
                <a16:creationId xmlns:a16="http://schemas.microsoft.com/office/drawing/2014/main" id="{ED14F7D5-16B4-4B40-81A2-BE371EEF8A55}"/>
              </a:ext>
            </a:extLst>
          </p:cNvPr>
          <p:cNvSpPr/>
          <p:nvPr/>
        </p:nvSpPr>
        <p:spPr>
          <a:xfrm>
            <a:off x="943516" y="6366499"/>
            <a:ext cx="3718758" cy="369332"/>
          </a:xfrm>
          <a:prstGeom prst="rect">
            <a:avLst/>
          </a:prstGeom>
        </p:spPr>
        <p:txBody>
          <a:bodyPr wrap="square">
            <a:spAutoFit/>
          </a:bodyPr>
          <a:lstStyle/>
          <a:p>
            <a:r>
              <a:rPr kumimoji="1" lang="en-US" altLang="zh-CN" b="1" i="1">
                <a:solidFill>
                  <a:srgbClr val="C00000"/>
                </a:solidFill>
                <a:latin typeface="FangSong" panose="02010609060101010101" pitchFamily="49" charset="-122"/>
                <a:ea typeface="FangSong" panose="02010609060101010101" pitchFamily="49" charset="-122"/>
              </a:rPr>
              <a:t>auth_group_permissions</a:t>
            </a:r>
            <a:r>
              <a:rPr kumimoji="1" lang="zh-CN" altLang="en-US" b="1" i="1">
                <a:solidFill>
                  <a:srgbClr val="C00000"/>
                </a:solidFill>
                <a:latin typeface="FangSong" panose="02010609060101010101" pitchFamily="49" charset="-122"/>
                <a:ea typeface="FangSong" panose="02010609060101010101" pitchFamily="49" charset="-122"/>
              </a:rPr>
              <a:t> 表结构</a:t>
            </a:r>
          </a:p>
        </p:txBody>
      </p:sp>
      <p:sp>
        <p:nvSpPr>
          <p:cNvPr id="16" name="矩形 15">
            <a:extLst>
              <a:ext uri="{FF2B5EF4-FFF2-40B4-BE49-F238E27FC236}">
                <a16:creationId xmlns:a16="http://schemas.microsoft.com/office/drawing/2014/main" id="{CE68D88A-BDCD-5E44-9386-54E1574AD329}"/>
              </a:ext>
            </a:extLst>
          </p:cNvPr>
          <p:cNvSpPr/>
          <p:nvPr/>
        </p:nvSpPr>
        <p:spPr>
          <a:xfrm>
            <a:off x="5900801" y="4889172"/>
            <a:ext cx="6291199" cy="1661993"/>
          </a:xfrm>
          <a:prstGeom prst="rect">
            <a:avLst/>
          </a:prstGeom>
        </p:spPr>
        <p:txBody>
          <a:bodyPr wrap="square">
            <a:spAutoFit/>
          </a:bodyPr>
          <a:lstStyle/>
          <a:p>
            <a:r>
              <a:rPr kumimoji="1" lang="zh-CN" altLang="en-US" sz="1700" b="1">
                <a:latin typeface="FangSong" panose="02010609060101010101" pitchFamily="49" charset="-122"/>
                <a:ea typeface="FangSong" panose="02010609060101010101" pitchFamily="49" charset="-122"/>
              </a:rPr>
              <a:t>用户组的概念主要有两个作用：</a:t>
            </a:r>
            <a:endParaRPr kumimoji="1" lang="en-US" altLang="zh-CN" sz="17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zh-CN" altLang="en-US" sz="1700" b="1">
                <a:latin typeface="FangSong" panose="02010609060101010101" pitchFamily="49" charset="-122"/>
                <a:ea typeface="FangSong" panose="02010609060101010101" pitchFamily="49" charset="-122"/>
              </a:rPr>
              <a:t>将一类用户加入到一个用户组中，方便对这一类用户的统一操作。例如：发送邮件可以指定用户组而不需要逐个添加用户</a:t>
            </a:r>
            <a:endParaRPr kumimoji="1" lang="en-US" altLang="zh-CN" sz="17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zh-CN" altLang="en-US" sz="1700" b="1">
                <a:latin typeface="FangSong" panose="02010609060101010101" pitchFamily="49" charset="-122"/>
                <a:ea typeface="FangSong" panose="02010609060101010101" pitchFamily="49" charset="-122"/>
              </a:rPr>
              <a:t>加入到某一个用户组的用户自动获得当前用户组所拥有的权限</a:t>
            </a:r>
          </a:p>
        </p:txBody>
      </p:sp>
    </p:spTree>
    <p:extLst>
      <p:ext uri="{BB962C8B-B14F-4D97-AF65-F5344CB8AC3E}">
        <p14:creationId xmlns:p14="http://schemas.microsoft.com/office/powerpoint/2010/main" val="1287751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437535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用户与身份验证</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731203" y="987507"/>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用户与用户组</a:t>
            </a:r>
            <a:endParaRPr lang="en-US" altLang="zh-CN" sz="2400" b="1">
              <a:latin typeface="FangSong" panose="02010609060101010101" pitchFamily="49" charset="-122"/>
              <a:ea typeface="FangSong" panose="02010609060101010101" pitchFamily="49" charset="-122"/>
            </a:endParaRPr>
          </a:p>
        </p:txBody>
      </p:sp>
      <p:sp>
        <p:nvSpPr>
          <p:cNvPr id="6" name="矩形 5">
            <a:extLst>
              <a:ext uri="{FF2B5EF4-FFF2-40B4-BE49-F238E27FC236}">
                <a16:creationId xmlns:a16="http://schemas.microsoft.com/office/drawing/2014/main" id="{9D59A0FD-F901-3746-ABA1-A07111E30152}"/>
              </a:ext>
            </a:extLst>
          </p:cNvPr>
          <p:cNvSpPr/>
          <p:nvPr/>
        </p:nvSpPr>
        <p:spPr>
          <a:xfrm>
            <a:off x="525236" y="1497056"/>
            <a:ext cx="11088831" cy="1015663"/>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根据给定的条件或属性尝试获取用户对象的行为被称为用户认证。这也是非常常见的功能，为此，</a:t>
            </a:r>
            <a:r>
              <a:rPr kumimoji="1" lang="en-US" altLang="zh-CN" sz="2000" b="1">
                <a:latin typeface="FangSong" panose="02010609060101010101" pitchFamily="49" charset="-122"/>
                <a:ea typeface="FangSong" panose="02010609060101010101" pitchFamily="49" charset="-122"/>
              </a:rPr>
              <a:t>Django </a:t>
            </a:r>
            <a:r>
              <a:rPr kumimoji="1" lang="zh-CN" altLang="en-US" sz="2000" b="1">
                <a:latin typeface="FangSong" panose="02010609060101010101" pitchFamily="49" charset="-122"/>
                <a:ea typeface="FangSong" panose="02010609060101010101" pitchFamily="49" charset="-122"/>
              </a:rPr>
              <a:t>提供了 </a:t>
            </a:r>
            <a:r>
              <a:rPr kumimoji="1" lang="en-US" altLang="zh-CN" sz="2000" b="1">
                <a:latin typeface="FangSong" panose="02010609060101010101" pitchFamily="49" charset="-122"/>
                <a:ea typeface="FangSong" panose="02010609060101010101" pitchFamily="49" charset="-122"/>
              </a:rPr>
              <a:t>authenticate </a:t>
            </a:r>
            <a:r>
              <a:rPr kumimoji="1" lang="zh-CN" altLang="en-US" sz="2000" b="1">
                <a:latin typeface="FangSong" panose="02010609060101010101" pitchFamily="49" charset="-122"/>
                <a:ea typeface="FangSong" panose="02010609060101010101" pitchFamily="49" charset="-122"/>
              </a:rPr>
              <a:t>方法用于对用户身份进行认证。可以在 </a:t>
            </a:r>
            <a:r>
              <a:rPr kumimoji="1" lang="en-US" altLang="zh-CN" sz="2000" b="1">
                <a:latin typeface="FangSong" panose="02010609060101010101" pitchFamily="49" charset="-122"/>
                <a:ea typeface="FangSong" panose="02010609060101010101" pitchFamily="49" charset="-122"/>
              </a:rPr>
              <a:t>Shell </a:t>
            </a:r>
            <a:r>
              <a:rPr kumimoji="1" lang="zh-CN" altLang="en-US" sz="2000" b="1">
                <a:latin typeface="FangSong" panose="02010609060101010101" pitchFamily="49" charset="-122"/>
                <a:ea typeface="FangSong" panose="02010609060101010101" pitchFamily="49" charset="-122"/>
              </a:rPr>
              <a:t>环境中简单使用这个方法：</a:t>
            </a:r>
          </a:p>
        </p:txBody>
      </p:sp>
      <p:pic>
        <p:nvPicPr>
          <p:cNvPr id="3" name="图片 2">
            <a:extLst>
              <a:ext uri="{FF2B5EF4-FFF2-40B4-BE49-F238E27FC236}">
                <a16:creationId xmlns:a16="http://schemas.microsoft.com/office/drawing/2014/main" id="{D08D23DF-0222-BD47-9919-872BF0160FA4}"/>
              </a:ext>
            </a:extLst>
          </p:cNvPr>
          <p:cNvPicPr>
            <a:picLocks noChangeAspect="1"/>
          </p:cNvPicPr>
          <p:nvPr/>
        </p:nvPicPr>
        <p:blipFill>
          <a:blip r:embed="rId3"/>
          <a:stretch>
            <a:fillRect/>
          </a:stretch>
        </p:blipFill>
        <p:spPr>
          <a:xfrm>
            <a:off x="2454481" y="2382090"/>
            <a:ext cx="6986402" cy="2959831"/>
          </a:xfrm>
          <a:prstGeom prst="rect">
            <a:avLst/>
          </a:prstGeom>
        </p:spPr>
      </p:pic>
      <p:sp>
        <p:nvSpPr>
          <p:cNvPr id="8" name="矩形 7">
            <a:extLst>
              <a:ext uri="{FF2B5EF4-FFF2-40B4-BE49-F238E27FC236}">
                <a16:creationId xmlns:a16="http://schemas.microsoft.com/office/drawing/2014/main" id="{8AC919A8-076F-1942-8C51-E201200C0F4A}"/>
              </a:ext>
            </a:extLst>
          </p:cNvPr>
          <p:cNvSpPr/>
          <p:nvPr/>
        </p:nvSpPr>
        <p:spPr>
          <a:xfrm>
            <a:off x="3247283" y="5429264"/>
            <a:ext cx="5644735" cy="369332"/>
          </a:xfrm>
          <a:prstGeom prst="rect">
            <a:avLst/>
          </a:prstGeom>
        </p:spPr>
        <p:txBody>
          <a:bodyPr wrap="square">
            <a:spAutoFit/>
          </a:bodyPr>
          <a:lstStyle/>
          <a:p>
            <a:r>
              <a:rPr kumimoji="1" lang="zh-CN" altLang="en-US" b="1" i="1">
                <a:solidFill>
                  <a:srgbClr val="C00000"/>
                </a:solidFill>
                <a:latin typeface="FangSong" panose="02010609060101010101" pitchFamily="49" charset="-122"/>
                <a:ea typeface="FangSong" panose="02010609060101010101" pitchFamily="49" charset="-122"/>
              </a:rPr>
              <a:t>在 </a:t>
            </a:r>
            <a:r>
              <a:rPr kumimoji="1" lang="en-US" altLang="zh-CN" b="1" i="1">
                <a:solidFill>
                  <a:srgbClr val="C00000"/>
                </a:solidFill>
                <a:latin typeface="FangSong" panose="02010609060101010101" pitchFamily="49" charset="-122"/>
                <a:ea typeface="FangSong" panose="02010609060101010101" pitchFamily="49" charset="-122"/>
              </a:rPr>
              <a:t>Shell</a:t>
            </a:r>
            <a:r>
              <a:rPr kumimoji="1" lang="zh-CN" altLang="en-US" b="1" i="1">
                <a:solidFill>
                  <a:srgbClr val="C00000"/>
                </a:solidFill>
                <a:latin typeface="FangSong" panose="02010609060101010101" pitchFamily="49" charset="-122"/>
                <a:ea typeface="FangSong" panose="02010609060101010101" pitchFamily="49" charset="-122"/>
              </a:rPr>
              <a:t> 中使用 </a:t>
            </a:r>
            <a:r>
              <a:rPr kumimoji="1" lang="en-US" altLang="zh-CN" b="1" i="1">
                <a:solidFill>
                  <a:srgbClr val="C00000"/>
                </a:solidFill>
                <a:latin typeface="FangSong" panose="02010609060101010101" pitchFamily="49" charset="-122"/>
                <a:ea typeface="FangSong" panose="02010609060101010101" pitchFamily="49" charset="-122"/>
              </a:rPr>
              <a:t>authenticate</a:t>
            </a:r>
            <a:r>
              <a:rPr kumimoji="1" lang="zh-CN" altLang="en-US" b="1" i="1">
                <a:solidFill>
                  <a:srgbClr val="C00000"/>
                </a:solidFill>
                <a:latin typeface="FangSong" panose="02010609060101010101" pitchFamily="49" charset="-122"/>
                <a:ea typeface="FangSong" panose="02010609060101010101" pitchFamily="49" charset="-122"/>
              </a:rPr>
              <a:t> 方法验证用户身份 </a:t>
            </a:r>
          </a:p>
        </p:txBody>
      </p:sp>
      <p:sp>
        <p:nvSpPr>
          <p:cNvPr id="10" name="矩形 9">
            <a:extLst>
              <a:ext uri="{FF2B5EF4-FFF2-40B4-BE49-F238E27FC236}">
                <a16:creationId xmlns:a16="http://schemas.microsoft.com/office/drawing/2014/main" id="{F0289481-90F3-5E40-8FBA-D21902F6D2E9}"/>
              </a:ext>
            </a:extLst>
          </p:cNvPr>
          <p:cNvSpPr/>
          <p:nvPr/>
        </p:nvSpPr>
        <p:spPr>
          <a:xfrm>
            <a:off x="403266" y="5889377"/>
            <a:ext cx="11088831" cy="707886"/>
          </a:xfrm>
          <a:prstGeom prst="rect">
            <a:avLst/>
          </a:prstGeom>
        </p:spPr>
        <p:txBody>
          <a:bodyPr wrap="square">
            <a:spAutoFit/>
          </a:bodyPr>
          <a:lstStyle/>
          <a:p>
            <a:r>
              <a:rPr kumimoji="1" lang="zh-CN" altLang="en-US" sz="2000" b="1">
                <a:latin typeface="FangSong" panose="02010609060101010101" pitchFamily="49" charset="-122"/>
                <a:ea typeface="FangSong" panose="02010609060101010101" pitchFamily="49" charset="-122"/>
              </a:rPr>
              <a:t>     </a:t>
            </a:r>
            <a:r>
              <a:rPr kumimoji="1" lang="en-US" altLang="zh-CN" sz="2000" b="1">
                <a:latin typeface="FangSong" panose="02010609060101010101" pitchFamily="49" charset="-122"/>
                <a:ea typeface="FangSong" panose="02010609060101010101" pitchFamily="49" charset="-122"/>
              </a:rPr>
              <a:t>authenticate </a:t>
            </a:r>
            <a:r>
              <a:rPr kumimoji="1" lang="zh-CN" altLang="en-US" sz="2000" b="1">
                <a:latin typeface="FangSong" panose="02010609060101010101" pitchFamily="49" charset="-122"/>
                <a:ea typeface="FangSong" panose="02010609060101010101" pitchFamily="49" charset="-122"/>
              </a:rPr>
              <a:t>通常接受 </a:t>
            </a:r>
            <a:r>
              <a:rPr kumimoji="1" lang="en-US" altLang="zh-CN" sz="2000" b="1">
                <a:latin typeface="FangSong" panose="02010609060101010101" pitchFamily="49" charset="-122"/>
                <a:ea typeface="FangSong" panose="02010609060101010101" pitchFamily="49" charset="-122"/>
              </a:rPr>
              <a:t>username </a:t>
            </a:r>
            <a:r>
              <a:rPr kumimoji="1" lang="zh-CN" altLang="en-US" sz="2000" b="1">
                <a:latin typeface="FangSong" panose="02010609060101010101" pitchFamily="49" charset="-122"/>
                <a:ea typeface="FangSong" panose="02010609060101010101" pitchFamily="49" charset="-122"/>
              </a:rPr>
              <a:t>与 </a:t>
            </a:r>
            <a:r>
              <a:rPr kumimoji="1" lang="en-US" altLang="zh-CN" sz="2000" b="1">
                <a:latin typeface="FangSong" panose="02010609060101010101" pitchFamily="49" charset="-122"/>
                <a:ea typeface="FangSong" panose="02010609060101010101" pitchFamily="49" charset="-122"/>
              </a:rPr>
              <a:t>password </a:t>
            </a:r>
            <a:r>
              <a:rPr kumimoji="1" lang="zh-CN" altLang="en-US" sz="2000" b="1">
                <a:latin typeface="FangSong" panose="02010609060101010101" pitchFamily="49" charset="-122"/>
                <a:ea typeface="FangSong" panose="02010609060101010101" pitchFamily="49" charset="-122"/>
              </a:rPr>
              <a:t>作为参数，如果通过认证，则会返回 </a:t>
            </a:r>
            <a:r>
              <a:rPr kumimoji="1" lang="en-US" altLang="zh-CN" sz="2000" b="1">
                <a:latin typeface="FangSong" panose="02010609060101010101" pitchFamily="49" charset="-122"/>
                <a:ea typeface="FangSong" panose="02010609060101010101" pitchFamily="49" charset="-122"/>
              </a:rPr>
              <a:t>User </a:t>
            </a:r>
            <a:r>
              <a:rPr kumimoji="1" lang="zh-CN" altLang="en-US" sz="2000" b="1">
                <a:latin typeface="FangSong" panose="02010609060101010101" pitchFamily="49" charset="-122"/>
                <a:ea typeface="FangSong" panose="02010609060101010101" pitchFamily="49" charset="-122"/>
              </a:rPr>
              <a:t>对象，否则，返回 </a:t>
            </a:r>
            <a:r>
              <a:rPr kumimoji="1" lang="en-US" altLang="zh-CN" sz="2000" b="1">
                <a:latin typeface="FangSong" panose="02010609060101010101" pitchFamily="49" charset="-122"/>
                <a:ea typeface="FangSong" panose="02010609060101010101" pitchFamily="49" charset="-122"/>
              </a:rPr>
              <a:t>None</a:t>
            </a:r>
            <a:r>
              <a:rPr kumimoji="1" lang="zh-CN" altLang="en-US" sz="2000" b="1">
                <a:latin typeface="FangSong" panose="02010609060101010101" pitchFamily="49" charset="-122"/>
                <a:ea typeface="FangSong" panose="02010609060101010101" pitchFamily="49" charset="-122"/>
              </a:rPr>
              <a:t>。</a:t>
            </a:r>
          </a:p>
        </p:txBody>
      </p:sp>
    </p:spTree>
    <p:extLst>
      <p:ext uri="{BB962C8B-B14F-4D97-AF65-F5344CB8AC3E}">
        <p14:creationId xmlns:p14="http://schemas.microsoft.com/office/powerpoint/2010/main" val="333111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权限管理</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846752" y="80160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权限管理</a:t>
            </a:r>
            <a:endParaRPr lang="en-US" altLang="zh-CN" sz="2400" b="1">
              <a:latin typeface="FangSong" panose="02010609060101010101" pitchFamily="49" charset="-122"/>
              <a:ea typeface="FangSong" panose="02010609060101010101" pitchFamily="49" charset="-122"/>
            </a:endParaRPr>
          </a:p>
        </p:txBody>
      </p:sp>
      <p:sp>
        <p:nvSpPr>
          <p:cNvPr id="32" name="文本框 31">
            <a:extLst>
              <a:ext uri="{FF2B5EF4-FFF2-40B4-BE49-F238E27FC236}">
                <a16:creationId xmlns:a16="http://schemas.microsoft.com/office/drawing/2014/main" id="{26A3A1B1-B255-CD49-A691-1E5F7DF60CC7}"/>
              </a:ext>
            </a:extLst>
          </p:cNvPr>
          <p:cNvSpPr txBox="1"/>
          <p:nvPr/>
        </p:nvSpPr>
        <p:spPr>
          <a:xfrm>
            <a:off x="983823" y="1188399"/>
            <a:ext cx="10006261"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定义权限的数据表：</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利用 </a:t>
            </a:r>
            <a:r>
              <a:rPr lang="en-US" altLang="zh-CN" sz="2000" b="1">
                <a:latin typeface="FangSong" panose="02010609060101010101" pitchFamily="49" charset="-122"/>
                <a:ea typeface="FangSong" panose="02010609060101010101" pitchFamily="49" charset="-122"/>
              </a:rPr>
              <a:t>Permission </a:t>
            </a:r>
            <a:r>
              <a:rPr lang="zh-CN" altLang="en-US" sz="2000" b="1">
                <a:latin typeface="FangSong" panose="02010609060101010101" pitchFamily="49" charset="-122"/>
                <a:ea typeface="FangSong" panose="02010609060101010101" pitchFamily="49" charset="-122"/>
              </a:rPr>
              <a:t>表定义权限</a:t>
            </a:r>
            <a:endParaRPr lang="en-US" altLang="zh-CN" sz="2000"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DB1AA7C4-6A27-0540-9F3B-5BC5E1F4C681}"/>
              </a:ext>
            </a:extLst>
          </p:cNvPr>
          <p:cNvPicPr>
            <a:picLocks noChangeAspect="1"/>
          </p:cNvPicPr>
          <p:nvPr/>
        </p:nvPicPr>
        <p:blipFill>
          <a:blip r:embed="rId3"/>
          <a:stretch>
            <a:fillRect/>
          </a:stretch>
        </p:blipFill>
        <p:spPr>
          <a:xfrm>
            <a:off x="180740" y="1765696"/>
            <a:ext cx="6826119" cy="1930004"/>
          </a:xfrm>
          <a:prstGeom prst="rect">
            <a:avLst/>
          </a:prstGeom>
        </p:spPr>
      </p:pic>
      <p:sp>
        <p:nvSpPr>
          <p:cNvPr id="10" name="矩形 9">
            <a:extLst>
              <a:ext uri="{FF2B5EF4-FFF2-40B4-BE49-F238E27FC236}">
                <a16:creationId xmlns:a16="http://schemas.microsoft.com/office/drawing/2014/main" id="{7C9DA3BD-2360-8C44-95A2-3989FE8EFD9A}"/>
              </a:ext>
            </a:extLst>
          </p:cNvPr>
          <p:cNvSpPr/>
          <p:nvPr/>
        </p:nvSpPr>
        <p:spPr>
          <a:xfrm>
            <a:off x="1021923" y="3720487"/>
            <a:ext cx="4778469" cy="369332"/>
          </a:xfrm>
          <a:prstGeom prst="rect">
            <a:avLst/>
          </a:prstGeom>
        </p:spPr>
        <p:txBody>
          <a:bodyPr wrap="square">
            <a:spAutoFit/>
          </a:bodyPr>
          <a:lstStyle/>
          <a:p>
            <a:r>
              <a:rPr lang="en-US" altLang="zh-CN" b="1" i="1">
                <a:solidFill>
                  <a:srgbClr val="C00000"/>
                </a:solidFill>
                <a:latin typeface="FangSong" panose="02010609060101010101" pitchFamily="49" charset="-122"/>
                <a:ea typeface="FangSong" panose="02010609060101010101" pitchFamily="49" charset="-122"/>
              </a:rPr>
              <a:t>Permission </a:t>
            </a:r>
            <a:r>
              <a:rPr lang="zh-CN" altLang="en-US" b="1" i="1">
                <a:solidFill>
                  <a:srgbClr val="C00000"/>
                </a:solidFill>
                <a:latin typeface="FangSong" panose="02010609060101010101" pitchFamily="49" charset="-122"/>
                <a:ea typeface="FangSong" panose="02010609060101010101" pitchFamily="49" charset="-122"/>
              </a:rPr>
              <a:t>对应的数据表 </a:t>
            </a:r>
            <a:r>
              <a:rPr kumimoji="1" lang="en-US" altLang="zh-CN" b="1" i="1">
                <a:solidFill>
                  <a:srgbClr val="C00000"/>
                </a:solidFill>
                <a:latin typeface="FangSong" panose="02010609060101010101" pitchFamily="49" charset="-122"/>
                <a:ea typeface="FangSong" panose="02010609060101010101" pitchFamily="49" charset="-122"/>
              </a:rPr>
              <a:t>auth_permission</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D6F83901-7013-6049-8BDB-BAF2A38F9A4F}"/>
              </a:ext>
            </a:extLst>
          </p:cNvPr>
          <p:cNvSpPr/>
          <p:nvPr/>
        </p:nvSpPr>
        <p:spPr>
          <a:xfrm>
            <a:off x="7135845" y="1945868"/>
            <a:ext cx="4895639" cy="1569660"/>
          </a:xfrm>
          <a:prstGeom prst="rect">
            <a:avLst/>
          </a:prstGeom>
        </p:spPr>
        <p:txBody>
          <a:bodyPr wrap="square">
            <a:spAutoFit/>
          </a:bodyPr>
          <a:lstStyle/>
          <a:p>
            <a:r>
              <a:rPr kumimoji="1" lang="en-US" altLang="zh-CN" sz="1600" b="1">
                <a:latin typeface="FangSong" panose="02010609060101010101" pitchFamily="49" charset="-122"/>
                <a:ea typeface="FangSong" panose="02010609060101010101" pitchFamily="49" charset="-122"/>
              </a:rPr>
              <a:t>Permission </a:t>
            </a:r>
            <a:r>
              <a:rPr kumimoji="1" lang="zh-CN" altLang="en-US" sz="1600" b="1">
                <a:latin typeface="FangSong" panose="02010609060101010101" pitchFamily="49" charset="-122"/>
                <a:ea typeface="FangSong" panose="02010609060101010101" pitchFamily="49" charset="-122"/>
              </a:rPr>
              <a:t>表的定义非常简单，只有三个属性：</a:t>
            </a:r>
            <a:endParaRPr kumimoji="1" lang="en-US" altLang="zh-CN" sz="16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en-US" altLang="zh-CN" sz="1600" b="1">
                <a:latin typeface="FangSong" panose="02010609060101010101" pitchFamily="49" charset="-122"/>
                <a:ea typeface="FangSong" panose="02010609060101010101" pitchFamily="49" charset="-122"/>
              </a:rPr>
              <a:t>name</a:t>
            </a:r>
            <a:r>
              <a:rPr kumimoji="1" lang="zh-CN" altLang="en-US" sz="1600" b="1">
                <a:latin typeface="FangSong" panose="02010609060101010101" pitchFamily="49" charset="-122"/>
                <a:ea typeface="FangSong" panose="02010609060101010101" pitchFamily="49" charset="-122"/>
              </a:rPr>
              <a:t>：权限显示的名称，最多允许 </a:t>
            </a:r>
            <a:r>
              <a:rPr kumimoji="1" lang="en-US" altLang="zh-CN" sz="1600" b="1">
                <a:latin typeface="FangSong" panose="02010609060101010101" pitchFamily="49" charset="-122"/>
                <a:ea typeface="FangSong" panose="02010609060101010101" pitchFamily="49" charset="-122"/>
              </a:rPr>
              <a:t>255 </a:t>
            </a:r>
            <a:r>
              <a:rPr kumimoji="1" lang="zh-CN" altLang="en-US" sz="1600" b="1">
                <a:latin typeface="FangSong" panose="02010609060101010101" pitchFamily="49" charset="-122"/>
                <a:ea typeface="FangSong" panose="02010609060101010101" pitchFamily="49" charset="-122"/>
              </a:rPr>
              <a:t>个字符</a:t>
            </a:r>
            <a:endParaRPr kumimoji="1" lang="en-US" altLang="zh-CN" sz="16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en-US" altLang="zh-CN" sz="1600" b="1">
                <a:latin typeface="FangSong" panose="02010609060101010101" pitchFamily="49" charset="-122"/>
                <a:ea typeface="FangSong" panose="02010609060101010101" pitchFamily="49" charset="-122"/>
              </a:rPr>
              <a:t>content_type</a:t>
            </a:r>
            <a:r>
              <a:rPr kumimoji="1" lang="zh-CN" altLang="en-US" sz="1600" b="1">
                <a:latin typeface="FangSong" panose="02010609060101010101" pitchFamily="49" charset="-122"/>
                <a:ea typeface="FangSong" panose="02010609060101010101" pitchFamily="49" charset="-122"/>
              </a:rPr>
              <a:t>：关联 </a:t>
            </a:r>
            <a:r>
              <a:rPr kumimoji="1" lang="en-US" altLang="zh-CN" sz="1600" b="1">
                <a:latin typeface="FangSong" panose="02010609060101010101" pitchFamily="49" charset="-122"/>
                <a:ea typeface="FangSong" panose="02010609060101010101" pitchFamily="49" charset="-122"/>
              </a:rPr>
              <a:t>ContentType</a:t>
            </a:r>
            <a:r>
              <a:rPr kumimoji="1" lang="zh-CN" altLang="en-US" sz="1600" b="1">
                <a:latin typeface="FangSong" panose="02010609060101010101" pitchFamily="49" charset="-122"/>
                <a:ea typeface="FangSong" panose="02010609060101010101" pitchFamily="49" charset="-122"/>
              </a:rPr>
              <a:t>（记录 </a:t>
            </a:r>
            <a:r>
              <a:rPr kumimoji="1" lang="en-US" altLang="zh-CN" sz="1600" b="1">
                <a:latin typeface="FangSong" panose="02010609060101010101" pitchFamily="49" charset="-122"/>
                <a:ea typeface="FangSong" panose="02010609060101010101" pitchFamily="49" charset="-122"/>
              </a:rPr>
              <a:t>app </a:t>
            </a:r>
            <a:r>
              <a:rPr kumimoji="1" lang="zh-CN" altLang="en-US" sz="1600" b="1">
                <a:latin typeface="FangSong" panose="02010609060101010101" pitchFamily="49" charset="-122"/>
                <a:ea typeface="FangSong" panose="02010609060101010101" pitchFamily="49" charset="-122"/>
              </a:rPr>
              <a:t>与 </a:t>
            </a:r>
            <a:r>
              <a:rPr kumimoji="1" lang="en-US" altLang="zh-CN" sz="1600" b="1">
                <a:latin typeface="FangSong" panose="02010609060101010101" pitchFamily="49" charset="-122"/>
                <a:ea typeface="FangSong" panose="02010609060101010101" pitchFamily="49" charset="-122"/>
              </a:rPr>
              <a:t>model </a:t>
            </a:r>
            <a:r>
              <a:rPr kumimoji="1" lang="zh-CN" altLang="en-US" sz="1600" b="1">
                <a:latin typeface="FangSong" panose="02010609060101010101" pitchFamily="49" charset="-122"/>
                <a:ea typeface="FangSong" panose="02010609060101010101" pitchFamily="49" charset="-122"/>
              </a:rPr>
              <a:t>的信息）</a:t>
            </a:r>
            <a:endParaRPr kumimoji="1" lang="en-US" altLang="zh-CN" sz="1600" b="1">
              <a:latin typeface="FangSong" panose="02010609060101010101" pitchFamily="49" charset="-122"/>
              <a:ea typeface="FangSong" panose="02010609060101010101" pitchFamily="49" charset="-122"/>
            </a:endParaRPr>
          </a:p>
          <a:p>
            <a:pPr marL="457200" indent="-457200">
              <a:buFont typeface="+mj-ea"/>
              <a:buAutoNum type="circleNumDbPlain"/>
            </a:pPr>
            <a:r>
              <a:rPr kumimoji="1" lang="en-US" altLang="zh-CN" sz="1600" b="1">
                <a:latin typeface="FangSong" panose="02010609060101010101" pitchFamily="49" charset="-122"/>
                <a:ea typeface="FangSong" panose="02010609060101010101" pitchFamily="49" charset="-122"/>
              </a:rPr>
              <a:t>codename</a:t>
            </a:r>
            <a:r>
              <a:rPr kumimoji="1" lang="zh-CN" altLang="en-US" sz="1600" b="1">
                <a:latin typeface="FangSong" panose="02010609060101010101" pitchFamily="49" charset="-122"/>
                <a:ea typeface="FangSong" panose="02010609060101010101" pitchFamily="49" charset="-122"/>
              </a:rPr>
              <a:t>：权限的名称编码，最多允许 </a:t>
            </a:r>
            <a:r>
              <a:rPr kumimoji="1" lang="en-US" altLang="zh-CN" sz="1600" b="1">
                <a:latin typeface="FangSong" panose="02010609060101010101" pitchFamily="49" charset="-122"/>
                <a:ea typeface="FangSong" panose="02010609060101010101" pitchFamily="49" charset="-122"/>
              </a:rPr>
              <a:t>100 </a:t>
            </a:r>
            <a:r>
              <a:rPr kumimoji="1" lang="zh-CN" altLang="en-US" sz="1600" b="1">
                <a:latin typeface="FangSong" panose="02010609060101010101" pitchFamily="49" charset="-122"/>
                <a:ea typeface="FangSong" panose="02010609060101010101" pitchFamily="49" charset="-122"/>
              </a:rPr>
              <a:t>个字符</a:t>
            </a:r>
          </a:p>
        </p:txBody>
      </p:sp>
      <p:sp>
        <p:nvSpPr>
          <p:cNvPr id="12" name="文本框 11">
            <a:extLst>
              <a:ext uri="{FF2B5EF4-FFF2-40B4-BE49-F238E27FC236}">
                <a16:creationId xmlns:a16="http://schemas.microsoft.com/office/drawing/2014/main" id="{BBB52653-4197-024B-BE49-841803515136}"/>
              </a:ext>
            </a:extLst>
          </p:cNvPr>
          <p:cNvSpPr txBox="1"/>
          <p:nvPr/>
        </p:nvSpPr>
        <p:spPr>
          <a:xfrm>
            <a:off x="983823" y="4198129"/>
            <a:ext cx="11047661" cy="707886"/>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给 </a:t>
            </a:r>
            <a:r>
              <a:rPr lang="en-US" altLang="zh-CN" sz="2000" b="1">
                <a:latin typeface="FangSong" panose="02010609060101010101" pitchFamily="49" charset="-122"/>
                <a:ea typeface="FangSong" panose="02010609060101010101" pitchFamily="49" charset="-122"/>
              </a:rPr>
              <a:t>Model</a:t>
            </a:r>
            <a:r>
              <a:rPr lang="zh-CN" altLang="en-US" sz="2000" b="1">
                <a:latin typeface="FangSong" panose="02010609060101010101" pitchFamily="49" charset="-122"/>
                <a:ea typeface="FangSong" panose="02010609060101010101" pitchFamily="49" charset="-122"/>
              </a:rPr>
              <a:t> 添加自定义的权限：</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也允许在定义 </a:t>
            </a:r>
            <a:r>
              <a:rPr lang="en-US" altLang="zh-CN" sz="2000" b="1">
                <a:latin typeface="FangSong" panose="02010609060101010101" pitchFamily="49" charset="-122"/>
                <a:ea typeface="FangSong" panose="02010609060101010101" pitchFamily="49" charset="-122"/>
              </a:rPr>
              <a:t>Model </a:t>
            </a:r>
            <a:r>
              <a:rPr lang="zh-CN" altLang="en-US" sz="2000" b="1">
                <a:latin typeface="FangSong" panose="02010609060101010101" pitchFamily="49" charset="-122"/>
                <a:ea typeface="FangSong" panose="02010609060101010101" pitchFamily="49" charset="-122"/>
              </a:rPr>
              <a:t>时指定自定义的权限，只需要在 </a:t>
            </a:r>
            <a:r>
              <a:rPr lang="en-US" altLang="zh-CN" sz="2000" b="1">
                <a:latin typeface="FangSong" panose="02010609060101010101" pitchFamily="49" charset="-122"/>
                <a:ea typeface="FangSong" panose="02010609060101010101" pitchFamily="49" charset="-122"/>
              </a:rPr>
              <a:t>Model </a:t>
            </a:r>
            <a:r>
              <a:rPr lang="zh-CN" altLang="en-US" sz="2000" b="1">
                <a:latin typeface="FangSong" panose="02010609060101010101" pitchFamily="49" charset="-122"/>
                <a:ea typeface="FangSong" panose="02010609060101010101" pitchFamily="49" charset="-122"/>
              </a:rPr>
              <a:t>的 </a:t>
            </a:r>
            <a:r>
              <a:rPr lang="en-US" altLang="zh-CN" sz="2000" b="1">
                <a:latin typeface="FangSong" panose="02010609060101010101" pitchFamily="49" charset="-122"/>
                <a:ea typeface="FangSong" panose="02010609060101010101" pitchFamily="49" charset="-122"/>
              </a:rPr>
              <a:t>Meta </a:t>
            </a:r>
            <a:r>
              <a:rPr lang="zh-CN" altLang="en-US" sz="2000" b="1">
                <a:latin typeface="FangSong" panose="02010609060101010101" pitchFamily="49" charset="-122"/>
                <a:ea typeface="FangSong" panose="02010609060101010101" pitchFamily="49" charset="-122"/>
              </a:rPr>
              <a:t>中声明即 可。</a:t>
            </a:r>
            <a:endParaRPr lang="en-US" altLang="zh-CN" sz="2000" b="1">
              <a:latin typeface="FangSong" panose="02010609060101010101" pitchFamily="49" charset="-122"/>
              <a:ea typeface="FangSong" panose="02010609060101010101" pitchFamily="49" charset="-122"/>
            </a:endParaRPr>
          </a:p>
        </p:txBody>
      </p:sp>
      <p:pic>
        <p:nvPicPr>
          <p:cNvPr id="5" name="图片 4">
            <a:extLst>
              <a:ext uri="{FF2B5EF4-FFF2-40B4-BE49-F238E27FC236}">
                <a16:creationId xmlns:a16="http://schemas.microsoft.com/office/drawing/2014/main" id="{6640FB72-6E30-EB4E-96D2-37672F7826FC}"/>
              </a:ext>
            </a:extLst>
          </p:cNvPr>
          <p:cNvPicPr>
            <a:picLocks noChangeAspect="1"/>
          </p:cNvPicPr>
          <p:nvPr/>
        </p:nvPicPr>
        <p:blipFill>
          <a:blip r:embed="rId4"/>
          <a:stretch>
            <a:fillRect/>
          </a:stretch>
        </p:blipFill>
        <p:spPr>
          <a:xfrm>
            <a:off x="1365250" y="5018663"/>
            <a:ext cx="3619688" cy="1349351"/>
          </a:xfrm>
          <a:prstGeom prst="rect">
            <a:avLst/>
          </a:prstGeom>
        </p:spPr>
      </p:pic>
      <p:sp>
        <p:nvSpPr>
          <p:cNvPr id="14" name="矩形 13">
            <a:extLst>
              <a:ext uri="{FF2B5EF4-FFF2-40B4-BE49-F238E27FC236}">
                <a16:creationId xmlns:a16="http://schemas.microsoft.com/office/drawing/2014/main" id="{0E048461-7D40-0D42-8C64-048ED51A486F}"/>
              </a:ext>
            </a:extLst>
          </p:cNvPr>
          <p:cNvSpPr/>
          <p:nvPr/>
        </p:nvSpPr>
        <p:spPr>
          <a:xfrm>
            <a:off x="1469905" y="6368014"/>
            <a:ext cx="3410377" cy="369332"/>
          </a:xfrm>
          <a:prstGeom prst="rect">
            <a:avLst/>
          </a:prstGeom>
        </p:spPr>
        <p:txBody>
          <a:bodyPr wrap="square">
            <a:spAutoFit/>
          </a:bodyPr>
          <a:lstStyle/>
          <a:p>
            <a:r>
              <a:rPr lang="zh-CN" altLang="en-US" b="1" i="1">
                <a:solidFill>
                  <a:srgbClr val="C00000"/>
                </a:solidFill>
                <a:latin typeface="FangSong" panose="02010609060101010101" pitchFamily="49" charset="-122"/>
                <a:ea typeface="FangSong" panose="02010609060101010101" pitchFamily="49" charset="-122"/>
              </a:rPr>
              <a:t>给 </a:t>
            </a:r>
            <a:r>
              <a:rPr lang="en-US" altLang="zh-CN" b="1" i="1">
                <a:solidFill>
                  <a:srgbClr val="C00000"/>
                </a:solidFill>
                <a:latin typeface="FangSong" panose="02010609060101010101" pitchFamily="49" charset="-122"/>
                <a:ea typeface="FangSong" panose="02010609060101010101" pitchFamily="49" charset="-122"/>
              </a:rPr>
              <a:t>Topic </a:t>
            </a:r>
            <a:r>
              <a:rPr lang="zh-CN" altLang="en-US" b="1" i="1">
                <a:solidFill>
                  <a:srgbClr val="C00000"/>
                </a:solidFill>
                <a:latin typeface="FangSong" panose="02010609060101010101" pitchFamily="49" charset="-122"/>
                <a:ea typeface="FangSong" panose="02010609060101010101" pitchFamily="49" charset="-122"/>
              </a:rPr>
              <a:t>添加一个查看的权限</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D2E91DFE-E685-4A47-A6AE-7F04848A35C5}"/>
              </a:ext>
            </a:extLst>
          </p:cNvPr>
          <p:cNvSpPr/>
          <p:nvPr/>
        </p:nvSpPr>
        <p:spPr>
          <a:xfrm>
            <a:off x="5141945" y="5123426"/>
            <a:ext cx="6656355" cy="584775"/>
          </a:xfrm>
          <a:prstGeom prst="rect">
            <a:avLst/>
          </a:prstGeom>
        </p:spPr>
        <p:txBody>
          <a:bodyPr wrap="square">
            <a:spAutoFit/>
          </a:bodyPr>
          <a:lstStyle/>
          <a:p>
            <a:r>
              <a:rPr kumimoji="1" lang="en-US" altLang="zh-CN" sz="1600" b="1">
                <a:latin typeface="FangSong" panose="02010609060101010101" pitchFamily="49" charset="-122"/>
                <a:ea typeface="FangSong" panose="02010609060101010101" pitchFamily="49" charset="-122"/>
              </a:rPr>
              <a:t>permissions </a:t>
            </a:r>
            <a:r>
              <a:rPr kumimoji="1" lang="zh-CN" altLang="en-US" sz="1600" b="1">
                <a:latin typeface="FangSong" panose="02010609060101010101" pitchFamily="49" charset="-122"/>
                <a:ea typeface="FangSong" panose="02010609060101010101" pitchFamily="49" charset="-122"/>
              </a:rPr>
              <a:t>元选项中定义一个二元组，这个二元组的第一个元素指定了权限 的 </a:t>
            </a:r>
            <a:r>
              <a:rPr kumimoji="1" lang="en-US" altLang="zh-CN" sz="1600" b="1">
                <a:latin typeface="FangSong" panose="02010609060101010101" pitchFamily="49" charset="-122"/>
                <a:ea typeface="FangSong" panose="02010609060101010101" pitchFamily="49" charset="-122"/>
              </a:rPr>
              <a:t>codename</a:t>
            </a:r>
            <a:r>
              <a:rPr kumimoji="1" lang="zh-CN" altLang="en-US" sz="1600" b="1">
                <a:latin typeface="FangSong" panose="02010609060101010101" pitchFamily="49" charset="-122"/>
                <a:ea typeface="FangSong" panose="02010609060101010101" pitchFamily="49" charset="-122"/>
              </a:rPr>
              <a:t>，第二个元素指定了权限的 </a:t>
            </a:r>
            <a:r>
              <a:rPr kumimoji="1" lang="en-US" altLang="zh-CN" sz="1600" b="1">
                <a:latin typeface="FangSong" panose="02010609060101010101" pitchFamily="49" charset="-122"/>
                <a:ea typeface="FangSong" panose="02010609060101010101" pitchFamily="49" charset="-122"/>
              </a:rPr>
              <a:t>name</a:t>
            </a:r>
            <a:r>
              <a:rPr kumimoji="1" lang="zh-CN" altLang="en-US" sz="1600" b="1">
                <a:latin typeface="FangSong" panose="02010609060101010101" pitchFamily="49" charset="-122"/>
                <a:ea typeface="FangSong" panose="02010609060101010101" pitchFamily="49" charset="-122"/>
              </a:rPr>
              <a:t>。</a:t>
            </a:r>
          </a:p>
        </p:txBody>
      </p:sp>
      <p:sp>
        <p:nvSpPr>
          <p:cNvPr id="16" name="矩形 15">
            <a:extLst>
              <a:ext uri="{FF2B5EF4-FFF2-40B4-BE49-F238E27FC236}">
                <a16:creationId xmlns:a16="http://schemas.microsoft.com/office/drawing/2014/main" id="{87406F90-0037-A447-B6BD-DF557F3AF0AF}"/>
              </a:ext>
            </a:extLst>
          </p:cNvPr>
          <p:cNvSpPr/>
          <p:nvPr/>
        </p:nvSpPr>
        <p:spPr>
          <a:xfrm>
            <a:off x="5141945" y="6044848"/>
            <a:ext cx="6740217" cy="646331"/>
          </a:xfrm>
          <a:prstGeom prst="rect">
            <a:avLst/>
          </a:prstGeom>
        </p:spPr>
        <p:txBody>
          <a:bodyPr wrap="square">
            <a:spAutoFit/>
          </a:bodyPr>
          <a:lstStyle/>
          <a:p>
            <a:r>
              <a:rPr lang="zh-CN" altLang="en-US" b="1" i="1">
                <a:solidFill>
                  <a:srgbClr val="C00000"/>
                </a:solidFill>
                <a:latin typeface="FangSong" panose="02010609060101010101" pitchFamily="49" charset="-122"/>
                <a:ea typeface="FangSong" panose="02010609060101010101" pitchFamily="49" charset="-122"/>
              </a:rPr>
              <a:t>注意：想要让自定义的权限生效，需要再次执行 </a:t>
            </a:r>
            <a:r>
              <a:rPr lang="en-US" altLang="zh-CN" b="1" i="1">
                <a:solidFill>
                  <a:srgbClr val="C00000"/>
                </a:solidFill>
                <a:latin typeface="FangSong" panose="02010609060101010101" pitchFamily="49" charset="-122"/>
                <a:ea typeface="FangSong" panose="02010609060101010101" pitchFamily="49" charset="-122"/>
              </a:rPr>
              <a:t>migrate</a:t>
            </a:r>
            <a:r>
              <a:rPr lang="zh-CN" altLang="en-US" b="1" i="1">
                <a:solidFill>
                  <a:srgbClr val="C00000"/>
                </a:solidFill>
                <a:latin typeface="FangSong" panose="02010609060101010101" pitchFamily="49" charset="-122"/>
                <a:ea typeface="FangSong" panose="02010609060101010101" pitchFamily="49" charset="-122"/>
              </a:rPr>
              <a:t> 操作，将修改同步到数据库中</a:t>
            </a:r>
            <a:endParaRPr kumimoji="1" lang="zh-CN" altLang="en-US" b="1" i="1">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56724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权限管理</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808652" y="91666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权限管理</a:t>
            </a:r>
            <a:endParaRPr lang="en-US" altLang="zh-CN" sz="2400" b="1">
              <a:latin typeface="FangSong" panose="02010609060101010101" pitchFamily="49" charset="-122"/>
              <a:ea typeface="FangSong" panose="02010609060101010101" pitchFamily="49" charset="-122"/>
            </a:endParaRPr>
          </a:p>
        </p:txBody>
      </p:sp>
      <p:sp>
        <p:nvSpPr>
          <p:cNvPr id="34" name="文本框 33">
            <a:extLst>
              <a:ext uri="{FF2B5EF4-FFF2-40B4-BE49-F238E27FC236}">
                <a16:creationId xmlns:a16="http://schemas.microsoft.com/office/drawing/2014/main" id="{760A20FA-6810-1C48-9EE0-6EBE88513270}"/>
              </a:ext>
            </a:extLst>
          </p:cNvPr>
          <p:cNvSpPr txBox="1"/>
          <p:nvPr/>
        </p:nvSpPr>
        <p:spPr>
          <a:xfrm>
            <a:off x="1085420" y="1325695"/>
            <a:ext cx="10006261"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权限的授予：添加、删除以及清空权限</a:t>
            </a:r>
            <a:endParaRPr lang="en-US" altLang="zh-CN" sz="2000" b="1">
              <a:latin typeface="FangSong" panose="02010609060101010101" pitchFamily="49" charset="-122"/>
              <a:ea typeface="FangSong" panose="02010609060101010101" pitchFamily="49" charset="-122"/>
            </a:endParaRPr>
          </a:p>
        </p:txBody>
      </p:sp>
      <p:sp>
        <p:nvSpPr>
          <p:cNvPr id="35" name="文本框 34">
            <a:extLst>
              <a:ext uri="{FF2B5EF4-FFF2-40B4-BE49-F238E27FC236}">
                <a16:creationId xmlns:a16="http://schemas.microsoft.com/office/drawing/2014/main" id="{5743F6CB-C5EB-B24A-8144-967CD5DC8C83}"/>
              </a:ext>
            </a:extLst>
          </p:cNvPr>
          <p:cNvSpPr txBox="1"/>
          <p:nvPr/>
        </p:nvSpPr>
        <p:spPr>
          <a:xfrm>
            <a:off x="1085420" y="4559544"/>
            <a:ext cx="10006261" cy="1015663"/>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权限获取与校验的实现过程：</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User</a:t>
            </a:r>
            <a:r>
              <a:rPr lang="zh-CN" altLang="en-US" sz="2000" b="1">
                <a:latin typeface="FangSong" panose="02010609060101010101" pitchFamily="49" charset="-122"/>
                <a:ea typeface="FangSong" panose="02010609060101010101" pitchFamily="49" charset="-122"/>
              </a:rPr>
              <a:t> 实例的 </a:t>
            </a:r>
            <a:r>
              <a:rPr lang="en-US" altLang="zh-CN" sz="2000" b="1">
                <a:latin typeface="FangSong" panose="02010609060101010101" pitchFamily="49" charset="-122"/>
                <a:ea typeface="FangSong" panose="02010609060101010101" pitchFamily="49" charset="-122"/>
              </a:rPr>
              <a:t>get_all_permissions</a:t>
            </a:r>
            <a:r>
              <a:rPr lang="zh-CN" altLang="en-US" sz="2000" b="1">
                <a:latin typeface="FangSong" panose="02010609060101010101" pitchFamily="49" charset="-122"/>
                <a:ea typeface="FangSong" panose="02010609060101010101" pitchFamily="49" charset="-122"/>
              </a:rPr>
              <a:t> 方法用于获取用户的权限；</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has_perm(s)</a:t>
            </a:r>
            <a:r>
              <a:rPr lang="zh-CN" altLang="en-US" sz="2000" b="1">
                <a:latin typeface="FangSong" panose="02010609060101010101" pitchFamily="49" charset="-122"/>
                <a:ea typeface="FangSong" panose="02010609060101010101" pitchFamily="49" charset="-122"/>
              </a:rPr>
              <a:t> 方法用于校验用户是否拥有对应权限</a:t>
            </a:r>
            <a:endParaRPr lang="en-US" altLang="zh-CN" sz="2000" b="1">
              <a:latin typeface="FangSong" panose="02010609060101010101" pitchFamily="49" charset="-122"/>
              <a:ea typeface="FangSong" panose="02010609060101010101" pitchFamily="49" charset="-122"/>
            </a:endParaRPr>
          </a:p>
        </p:txBody>
      </p:sp>
      <p:sp>
        <p:nvSpPr>
          <p:cNvPr id="8" name="矩形 7">
            <a:extLst>
              <a:ext uri="{FF2B5EF4-FFF2-40B4-BE49-F238E27FC236}">
                <a16:creationId xmlns:a16="http://schemas.microsoft.com/office/drawing/2014/main" id="{8CBDE6B1-8600-0748-A302-CC47D174FA87}"/>
              </a:ext>
            </a:extLst>
          </p:cNvPr>
          <p:cNvSpPr/>
          <p:nvPr/>
        </p:nvSpPr>
        <p:spPr>
          <a:xfrm>
            <a:off x="808652" y="1778588"/>
            <a:ext cx="10463407" cy="2031325"/>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权限的授予对象可以是用户，也可以是用户组。如果是用户组，则对组中的所有用户生效。用户与用户组权限授予的方式：</a:t>
            </a:r>
            <a:endParaRPr kumimoji="1" lang="en-US" altLang="zh-CN" b="1">
              <a:latin typeface="FangSong" panose="02010609060101010101" pitchFamily="49" charset="-122"/>
              <a:ea typeface="FangSong" panose="02010609060101010101" pitchFamily="49" charset="-122"/>
            </a:endParaRPr>
          </a:p>
          <a:p>
            <a:r>
              <a:rPr kumimoji="1" lang="en-US" altLang="zh-CN" b="1">
                <a:latin typeface="FangSong" panose="02010609060101010101" pitchFamily="49" charset="-122"/>
                <a:ea typeface="FangSong" panose="02010609060101010101" pitchFamily="49" charset="-122"/>
              </a:rPr>
              <a:t>	</a:t>
            </a:r>
            <a:r>
              <a:rPr kumimoji="1" lang="zh-CN" altLang="en-US" b="1">
                <a:solidFill>
                  <a:srgbClr val="C00000"/>
                </a:solidFill>
                <a:latin typeface="FangSong" panose="02010609060101010101" pitchFamily="49" charset="-122"/>
                <a:ea typeface="FangSong" panose="02010609060101010101" pitchFamily="49" charset="-122"/>
              </a:rPr>
              <a:t>用户</a:t>
            </a:r>
            <a:r>
              <a:rPr kumimoji="1" lang="zh-CN" altLang="en-US" b="1">
                <a:latin typeface="FangSong" panose="02010609060101010101" pitchFamily="49" charset="-122"/>
                <a:ea typeface="FangSong" panose="02010609060101010101" pitchFamily="49" charset="-122"/>
              </a:rPr>
              <a:t>（利用 </a:t>
            </a:r>
            <a:r>
              <a:rPr kumimoji="1" lang="en-US" altLang="zh-CN" b="1">
                <a:latin typeface="FangSong" panose="02010609060101010101" pitchFamily="49" charset="-122"/>
                <a:ea typeface="FangSong" panose="02010609060101010101" pitchFamily="49" charset="-122"/>
              </a:rPr>
              <a:t>User</a:t>
            </a:r>
            <a:r>
              <a:rPr kumimoji="1" lang="zh-CN" altLang="en-US" b="1">
                <a:latin typeface="FangSong" panose="02010609060101010101" pitchFamily="49" charset="-122"/>
                <a:ea typeface="FangSong" panose="02010609060101010101" pitchFamily="49" charset="-122"/>
              </a:rPr>
              <a:t> 对象的 </a:t>
            </a:r>
            <a:r>
              <a:rPr kumimoji="1" lang="en-US" altLang="zh-CN" b="1">
                <a:latin typeface="FangSong" panose="02010609060101010101" pitchFamily="49" charset="-122"/>
                <a:ea typeface="FangSong" panose="02010609060101010101" pitchFamily="49" charset="-122"/>
              </a:rPr>
              <a:t>user_permissions</a:t>
            </a:r>
            <a:r>
              <a:rPr kumimoji="1" lang="zh-CN" altLang="en-US" b="1">
                <a:latin typeface="FangSong" panose="02010609060101010101" pitchFamily="49" charset="-122"/>
                <a:ea typeface="FangSong" panose="02010609060101010101" pitchFamily="49" charset="-122"/>
              </a:rPr>
              <a:t> 实现）：</a:t>
            </a:r>
            <a:endParaRPr kumimoji="1" lang="en-US" altLang="zh-CN" b="1">
              <a:latin typeface="FangSong" panose="02010609060101010101" pitchFamily="49" charset="-122"/>
              <a:ea typeface="FangSong" panose="02010609060101010101" pitchFamily="49" charset="-122"/>
            </a:endParaRPr>
          </a:p>
          <a:p>
            <a:pPr marL="1714500" lvl="3" indent="-342900">
              <a:buFont typeface="+mj-ea"/>
              <a:buAutoNum type="circleNumDbPlain"/>
            </a:pPr>
            <a:r>
              <a:rPr kumimoji="1" lang="en-US" altLang="zh-CN" b="1">
                <a:latin typeface="FangSong" panose="02010609060101010101" pitchFamily="49" charset="-122"/>
                <a:ea typeface="FangSong" panose="02010609060101010101" pitchFamily="49" charset="-122"/>
              </a:rPr>
              <a:t>user_permissions.set([…])</a:t>
            </a:r>
            <a:r>
              <a:rPr kumimoji="1" lang="zh-CN" altLang="en-US" b="1">
                <a:latin typeface="FangSong" panose="02010609060101010101" pitchFamily="49" charset="-122"/>
                <a:ea typeface="FangSong" panose="02010609060101010101" pitchFamily="49" charset="-122"/>
              </a:rPr>
              <a:t>：将当前用户的权限设置为指定的值</a:t>
            </a:r>
            <a:endParaRPr kumimoji="1" lang="en-US" altLang="zh-CN" b="1">
              <a:latin typeface="FangSong" panose="02010609060101010101" pitchFamily="49" charset="-122"/>
              <a:ea typeface="FangSong" panose="02010609060101010101" pitchFamily="49" charset="-122"/>
            </a:endParaRPr>
          </a:p>
          <a:p>
            <a:pPr marL="1714500" lvl="3" indent="-342900">
              <a:buFont typeface="+mj-ea"/>
              <a:buAutoNum type="circleNumDbPlain"/>
            </a:pPr>
            <a:r>
              <a:rPr kumimoji="1" lang="en-US" altLang="zh-CN" b="1">
                <a:latin typeface="FangSong" panose="02010609060101010101" pitchFamily="49" charset="-122"/>
                <a:ea typeface="FangSong" panose="02010609060101010101" pitchFamily="49" charset="-122"/>
              </a:rPr>
              <a:t>user_permissions.add(…)</a:t>
            </a:r>
            <a:r>
              <a:rPr kumimoji="1" lang="zh-CN" altLang="en-US" b="1">
                <a:latin typeface="FangSong" panose="02010609060101010101" pitchFamily="49" charset="-122"/>
                <a:ea typeface="FangSong" panose="02010609060101010101" pitchFamily="49" charset="-122"/>
              </a:rPr>
              <a:t>：在当前用户拥有权限的基础上增加权限</a:t>
            </a:r>
            <a:endParaRPr kumimoji="1" lang="en-US" altLang="zh-CN" b="1">
              <a:latin typeface="FangSong" panose="02010609060101010101" pitchFamily="49" charset="-122"/>
              <a:ea typeface="FangSong" panose="02010609060101010101" pitchFamily="49" charset="-122"/>
            </a:endParaRPr>
          </a:p>
          <a:p>
            <a:pPr marL="1714500" lvl="3" indent="-342900">
              <a:buFont typeface="+mj-ea"/>
              <a:buAutoNum type="circleNumDbPlain"/>
            </a:pPr>
            <a:r>
              <a:rPr kumimoji="1" lang="en-US" altLang="zh-CN" b="1">
                <a:latin typeface="FangSong" panose="02010609060101010101" pitchFamily="49" charset="-122"/>
                <a:ea typeface="FangSong" panose="02010609060101010101" pitchFamily="49" charset="-122"/>
              </a:rPr>
              <a:t>user_permissions.remove(…)</a:t>
            </a:r>
            <a:r>
              <a:rPr kumimoji="1" lang="zh-CN" altLang="en-US" b="1">
                <a:latin typeface="FangSong" panose="02010609060101010101" pitchFamily="49" charset="-122"/>
                <a:ea typeface="FangSong" panose="02010609060101010101" pitchFamily="49" charset="-122"/>
              </a:rPr>
              <a:t>：删除权限，它同样可以接受多个值</a:t>
            </a:r>
            <a:endParaRPr kumimoji="1" lang="en-US" altLang="zh-CN" b="1">
              <a:latin typeface="FangSong" panose="02010609060101010101" pitchFamily="49" charset="-122"/>
              <a:ea typeface="FangSong" panose="02010609060101010101" pitchFamily="49" charset="-122"/>
            </a:endParaRPr>
          </a:p>
          <a:p>
            <a:pPr marL="1714500" lvl="3" indent="-342900">
              <a:buFont typeface="+mj-ea"/>
              <a:buAutoNum type="circleNumDbPlain"/>
            </a:pPr>
            <a:r>
              <a:rPr kumimoji="1" lang="en-US" altLang="zh-CN" b="1">
                <a:latin typeface="FangSong" panose="02010609060101010101" pitchFamily="49" charset="-122"/>
                <a:ea typeface="FangSong" panose="02010609060101010101" pitchFamily="49" charset="-122"/>
              </a:rPr>
              <a:t>user_permissions.clear()</a:t>
            </a:r>
            <a:r>
              <a:rPr kumimoji="1" lang="zh-CN" altLang="en-US" b="1">
                <a:latin typeface="FangSong" panose="02010609060101010101" pitchFamily="49" charset="-122"/>
                <a:ea typeface="FangSong" panose="02010609060101010101" pitchFamily="49" charset="-122"/>
              </a:rPr>
              <a:t>：清空用户权限</a:t>
            </a:r>
            <a:endParaRPr kumimoji="1" lang="en-US" altLang="zh-CN"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98D899EF-CE6C-4E40-97A9-FA0BB0D88931}"/>
              </a:ext>
            </a:extLst>
          </p:cNvPr>
          <p:cNvSpPr/>
          <p:nvPr/>
        </p:nvSpPr>
        <p:spPr>
          <a:xfrm>
            <a:off x="808651" y="3811809"/>
            <a:ext cx="10463407" cy="646331"/>
          </a:xfrm>
          <a:prstGeom prst="rect">
            <a:avLst/>
          </a:prstGeom>
        </p:spPr>
        <p:txBody>
          <a:bodyPr wrap="square">
            <a:spAutoFit/>
          </a:bodyPr>
          <a:lstStyle/>
          <a:p>
            <a:r>
              <a:rPr kumimoji="1" lang="en-US" altLang="zh-CN" b="1">
                <a:latin typeface="FangSong" panose="02010609060101010101" pitchFamily="49" charset="-122"/>
                <a:ea typeface="FangSong" panose="02010609060101010101" pitchFamily="49" charset="-122"/>
              </a:rPr>
              <a:t>	</a:t>
            </a:r>
            <a:r>
              <a:rPr kumimoji="1" lang="zh-CN" altLang="en-US" b="1">
                <a:solidFill>
                  <a:srgbClr val="C00000"/>
                </a:solidFill>
                <a:latin typeface="FangSong" panose="02010609060101010101" pitchFamily="49" charset="-122"/>
                <a:ea typeface="FangSong" panose="02010609060101010101" pitchFamily="49" charset="-122"/>
              </a:rPr>
              <a:t>用户组</a:t>
            </a:r>
            <a:r>
              <a:rPr kumimoji="1" lang="zh-CN" altLang="en-US" b="1">
                <a:latin typeface="FangSong" panose="02010609060101010101" pitchFamily="49" charset="-122"/>
                <a:ea typeface="FangSong" panose="02010609060101010101" pitchFamily="49" charset="-122"/>
              </a:rPr>
              <a:t>（利用 </a:t>
            </a:r>
            <a:r>
              <a:rPr kumimoji="1" lang="en-US" altLang="zh-CN" b="1">
                <a:latin typeface="FangSong" panose="02010609060101010101" pitchFamily="49" charset="-122"/>
                <a:ea typeface="FangSong" panose="02010609060101010101" pitchFamily="49" charset="-122"/>
              </a:rPr>
              <a:t>Group</a:t>
            </a:r>
            <a:r>
              <a:rPr kumimoji="1" lang="zh-CN" altLang="en-US" b="1">
                <a:latin typeface="FangSong" panose="02010609060101010101" pitchFamily="49" charset="-122"/>
                <a:ea typeface="FangSong" panose="02010609060101010101" pitchFamily="49" charset="-122"/>
              </a:rPr>
              <a:t> 对象的 </a:t>
            </a:r>
            <a:r>
              <a:rPr kumimoji="1" lang="en-US" altLang="zh-CN" b="1">
                <a:latin typeface="FangSong" panose="02010609060101010101" pitchFamily="49" charset="-122"/>
                <a:ea typeface="FangSong" panose="02010609060101010101" pitchFamily="49" charset="-122"/>
              </a:rPr>
              <a:t>permissions</a:t>
            </a:r>
            <a:r>
              <a:rPr kumimoji="1" lang="zh-CN" altLang="en-US" b="1">
                <a:latin typeface="FangSong" panose="02010609060101010101" pitchFamily="49" charset="-122"/>
                <a:ea typeface="FangSong" panose="02010609060101010101" pitchFamily="49" charset="-122"/>
              </a:rPr>
              <a:t> 实现）：</a:t>
            </a:r>
            <a:endParaRPr kumimoji="1" lang="en-US" altLang="zh-CN" b="1">
              <a:latin typeface="FangSong" panose="02010609060101010101" pitchFamily="49" charset="-122"/>
              <a:ea typeface="FangSong" panose="02010609060101010101" pitchFamily="49" charset="-122"/>
            </a:endParaRPr>
          </a:p>
          <a:p>
            <a:pPr marL="1714500" lvl="3" indent="-342900">
              <a:buFont typeface="+mj-ea"/>
              <a:buAutoNum type="circleNumDbPlain"/>
            </a:pPr>
            <a:r>
              <a:rPr kumimoji="1" lang="en-US" altLang="zh-CN" b="1">
                <a:latin typeface="FangSong" panose="02010609060101010101" pitchFamily="49" charset="-122"/>
                <a:ea typeface="FangSong" panose="02010609060101010101" pitchFamily="49" charset="-122"/>
              </a:rPr>
              <a:t>permissions.set([…])</a:t>
            </a:r>
            <a:r>
              <a:rPr kumimoji="1" lang="zh-CN" altLang="en-US" b="1">
                <a:latin typeface="FangSong" panose="02010609060101010101" pitchFamily="49" charset="-122"/>
                <a:ea typeface="FangSong" panose="02010609060101010101" pitchFamily="49" charset="-122"/>
              </a:rPr>
              <a:t>：将当前用户组的权限设置为指定的值</a:t>
            </a:r>
            <a:endParaRPr kumimoji="1"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96773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3"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提供的主要功能模块</a:t>
            </a:r>
          </a:p>
        </p:txBody>
      </p:sp>
      <p:sp>
        <p:nvSpPr>
          <p:cNvPr id="13" name="矩形 12">
            <a:extLst>
              <a:ext uri="{FF2B5EF4-FFF2-40B4-BE49-F238E27FC236}">
                <a16:creationId xmlns:a16="http://schemas.microsoft.com/office/drawing/2014/main" id="{33177B46-8A1E-9E47-891A-E2316FCC32EC}"/>
              </a:ext>
            </a:extLst>
          </p:cNvPr>
          <p:cNvSpPr/>
          <p:nvPr/>
        </p:nvSpPr>
        <p:spPr>
          <a:xfrm>
            <a:off x="309500" y="1422684"/>
            <a:ext cx="3310000" cy="461665"/>
          </a:xfrm>
          <a:prstGeom prst="rect">
            <a:avLst/>
          </a:prstGeom>
          <a:solidFill>
            <a:schemeClr val="accent4">
              <a:lumMod val="60000"/>
              <a:lumOff val="40000"/>
            </a:schemeClr>
          </a:solidFill>
        </p:spPr>
        <p:txBody>
          <a:bodyPr wrap="square">
            <a:spAutoFit/>
          </a:bodyPr>
          <a:lstStyle/>
          <a:p>
            <a:pPr algn="ctr"/>
            <a:r>
              <a:rPr kumimoji="1" lang="en-US" altLang="zh-CN" sz="2400" b="1" i="1">
                <a:solidFill>
                  <a:srgbClr val="C00000"/>
                </a:solidFill>
                <a:latin typeface="FangSong" panose="02010609060101010101" pitchFamily="49" charset="-122"/>
                <a:ea typeface="FangSong" panose="02010609060101010101" pitchFamily="49" charset="-122"/>
              </a:rPr>
              <a:t>Django</a:t>
            </a:r>
            <a:r>
              <a:rPr kumimoji="1" lang="zh-CN" altLang="en-US" sz="2400" b="1" i="1">
                <a:solidFill>
                  <a:srgbClr val="C00000"/>
                </a:solidFill>
                <a:latin typeface="FangSong" panose="02010609060101010101" pitchFamily="49" charset="-122"/>
                <a:ea typeface="FangSong" panose="02010609060101010101" pitchFamily="49" charset="-122"/>
              </a:rPr>
              <a:t> 中的 </a:t>
            </a:r>
            <a:r>
              <a:rPr kumimoji="1" lang="en-US" altLang="zh-CN" sz="2400" b="1" i="1">
                <a:solidFill>
                  <a:srgbClr val="C00000"/>
                </a:solidFill>
                <a:latin typeface="FangSong" panose="02010609060101010101" pitchFamily="49" charset="-122"/>
                <a:ea typeface="FangSong" panose="02010609060101010101" pitchFamily="49" charset="-122"/>
              </a:rPr>
              <a:t>ORM</a:t>
            </a:r>
            <a:endParaRPr kumimoji="1" lang="zh-CN" altLang="en-US" sz="2400" b="1" i="1">
              <a:solidFill>
                <a:srgbClr val="C00000"/>
              </a:solidFill>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4C9C0CD5-D6B4-4A45-B25F-61F2C4FCE0BF}"/>
              </a:ext>
            </a:extLst>
          </p:cNvPr>
          <p:cNvSpPr/>
          <p:nvPr/>
        </p:nvSpPr>
        <p:spPr>
          <a:xfrm>
            <a:off x="419100" y="2028736"/>
            <a:ext cx="11061700" cy="923330"/>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ORM 全称是 Object Relational Mapping（对象关系映射），它把对象与数据库中的表关 联起来，对象的属性映射到表的各个字段，同时，它把对表的操作对应到对对象的操作，实 现了对象到 SQL，SQL 到对象的过程转换。</a:t>
            </a:r>
          </a:p>
        </p:txBody>
      </p:sp>
      <p:sp>
        <p:nvSpPr>
          <p:cNvPr id="15" name="矩形 14">
            <a:extLst>
              <a:ext uri="{FF2B5EF4-FFF2-40B4-BE49-F238E27FC236}">
                <a16:creationId xmlns:a16="http://schemas.microsoft.com/office/drawing/2014/main" id="{6E573A73-5C97-4A4F-8310-791E8F22C084}"/>
              </a:ext>
            </a:extLst>
          </p:cNvPr>
          <p:cNvSpPr/>
          <p:nvPr/>
        </p:nvSpPr>
        <p:spPr>
          <a:xfrm>
            <a:off x="309500" y="3200684"/>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用户模块与权限系统</a:t>
            </a:r>
          </a:p>
        </p:txBody>
      </p:sp>
      <p:sp>
        <p:nvSpPr>
          <p:cNvPr id="16" name="矩形 15">
            <a:extLst>
              <a:ext uri="{FF2B5EF4-FFF2-40B4-BE49-F238E27FC236}">
                <a16:creationId xmlns:a16="http://schemas.microsoft.com/office/drawing/2014/main" id="{1427F9F9-37A9-7843-BCEA-86B9000763A8}"/>
              </a:ext>
            </a:extLst>
          </p:cNvPr>
          <p:cNvSpPr/>
          <p:nvPr/>
        </p:nvSpPr>
        <p:spPr>
          <a:xfrm>
            <a:off x="419100" y="3806736"/>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提供了用户、用户组、权限等概念；维护了用户、用户组和权限之间的关联关系；包含了用户鉴权与登录等基本功能。</a:t>
            </a:r>
          </a:p>
        </p:txBody>
      </p:sp>
      <p:sp>
        <p:nvSpPr>
          <p:cNvPr id="17" name="矩形 16">
            <a:extLst>
              <a:ext uri="{FF2B5EF4-FFF2-40B4-BE49-F238E27FC236}">
                <a16:creationId xmlns:a16="http://schemas.microsoft.com/office/drawing/2014/main" id="{536D112D-0A28-FB43-9E6C-474874013A18}"/>
              </a:ext>
            </a:extLst>
          </p:cNvPr>
          <p:cNvSpPr/>
          <p:nvPr/>
        </p:nvSpPr>
        <p:spPr>
          <a:xfrm>
            <a:off x="309500" y="4747851"/>
            <a:ext cx="3310000" cy="461665"/>
          </a:xfrm>
          <a:prstGeom prst="rect">
            <a:avLst/>
          </a:prstGeom>
          <a:solidFill>
            <a:schemeClr val="accent4">
              <a:lumMod val="60000"/>
              <a:lumOff val="40000"/>
            </a:schemeClr>
          </a:solidFill>
        </p:spPr>
        <p:txBody>
          <a:bodyPr wrap="square">
            <a:spAutoFit/>
          </a:bodyPr>
          <a:lstStyle/>
          <a:p>
            <a:pPr algn="ctr"/>
            <a:r>
              <a:rPr kumimoji="1" lang="en-US" altLang="zh-CN" sz="2400" b="1" i="1">
                <a:solidFill>
                  <a:srgbClr val="C00000"/>
                </a:solidFill>
                <a:latin typeface="FangSong" panose="02010609060101010101" pitchFamily="49" charset="-122"/>
                <a:ea typeface="FangSong" panose="02010609060101010101" pitchFamily="49" charset="-122"/>
              </a:rPr>
              <a:t>Admin </a:t>
            </a:r>
            <a:r>
              <a:rPr kumimoji="1" lang="zh-CN" altLang="en-US" sz="2400" b="1" i="1">
                <a:solidFill>
                  <a:srgbClr val="C00000"/>
                </a:solidFill>
                <a:latin typeface="FangSong" panose="02010609060101010101" pitchFamily="49" charset="-122"/>
                <a:ea typeface="FangSong" panose="02010609060101010101" pitchFamily="49" charset="-122"/>
              </a:rPr>
              <a:t>后台管理系统</a:t>
            </a:r>
          </a:p>
        </p:txBody>
      </p:sp>
      <p:sp>
        <p:nvSpPr>
          <p:cNvPr id="18" name="矩形 17">
            <a:extLst>
              <a:ext uri="{FF2B5EF4-FFF2-40B4-BE49-F238E27FC236}">
                <a16:creationId xmlns:a16="http://schemas.microsoft.com/office/drawing/2014/main" id="{D4F692AC-1969-3A43-82E5-710251CFC5E6}"/>
              </a:ext>
            </a:extLst>
          </p:cNvPr>
          <p:cNvSpPr/>
          <p:nvPr/>
        </p:nvSpPr>
        <p:spPr>
          <a:xfrm>
            <a:off x="309500" y="5504300"/>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对系统中定义的数据表（</a:t>
            </a:r>
            <a:r>
              <a:rPr lang="en-US" altLang="zh-CN" b="1">
                <a:latin typeface="FangSong" panose="02010609060101010101" pitchFamily="49" charset="-122"/>
                <a:ea typeface="FangSong" panose="02010609060101010101" pitchFamily="49" charset="-122"/>
              </a:rPr>
              <a:t>Model</a:t>
            </a:r>
            <a:r>
              <a:rPr lang="zh-CN" altLang="en-US" b="1">
                <a:latin typeface="FangSong" panose="02010609060101010101" pitchFamily="49" charset="-122"/>
                <a:ea typeface="FangSong" panose="02010609060101010101" pitchFamily="49" charset="-122"/>
              </a:rPr>
              <a:t>）提供了原生的后台管理支持，且支持对管理页面的个性化定制，例如，针对字段值的过滤功能、搜索功能、排 序功能，数据表字段的展示顺序规则定义功能，字段归类功能等等。</a:t>
            </a:r>
          </a:p>
        </p:txBody>
      </p:sp>
    </p:spTree>
    <p:extLst>
      <p:ext uri="{BB962C8B-B14F-4D97-AF65-F5344CB8AC3E}">
        <p14:creationId xmlns:p14="http://schemas.microsoft.com/office/powerpoint/2010/main" val="3289721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用户认证系统的应用</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自定义认证后端</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0" y="1900479"/>
            <a:ext cx="10340597"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ModelBackend</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Django</a:t>
            </a:r>
            <a:r>
              <a:rPr lang="zh-CN" altLang="en-US" sz="2000" b="1">
                <a:latin typeface="FangSong" panose="02010609060101010101" pitchFamily="49" charset="-122"/>
                <a:ea typeface="FangSong" panose="02010609060101010101" pitchFamily="49" charset="-122"/>
              </a:rPr>
              <a:t> 指定了一个认证后端，自定义认证后端即实现了 </a:t>
            </a:r>
            <a:r>
              <a:rPr lang="en-US" altLang="zh-CN" sz="2000" b="1">
                <a:latin typeface="FangSong" panose="02010609060101010101" pitchFamily="49" charset="-122"/>
                <a:ea typeface="FangSong" panose="02010609060101010101" pitchFamily="49" charset="-122"/>
              </a:rPr>
              <a:t>get_user</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authenticate</a:t>
            </a:r>
            <a:r>
              <a:rPr lang="zh-CN" altLang="en-US" sz="2000" b="1">
                <a:latin typeface="FangSong" panose="02010609060101010101" pitchFamily="49" charset="-122"/>
                <a:ea typeface="FangSong" panose="02010609060101010101" pitchFamily="49" charset="-122"/>
              </a:rPr>
              <a:t> 方法的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类</a:t>
            </a:r>
            <a:endParaRPr lang="zh-CN"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429BFF01-5525-5241-B862-4E7AEAA336CB}"/>
              </a:ext>
            </a:extLst>
          </p:cNvPr>
          <p:cNvSpPr txBox="1"/>
          <p:nvPr/>
        </p:nvSpPr>
        <p:spPr>
          <a:xfrm>
            <a:off x="1028085" y="2718717"/>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在模板中校验用户身份和权限</a:t>
            </a:r>
            <a:endParaRPr lang="en-US" altLang="zh-CN" sz="24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79FC9C3A-B9CE-0A46-A6C4-BF9924F2E39E}"/>
              </a:ext>
            </a:extLst>
          </p:cNvPr>
          <p:cNvSpPr/>
          <p:nvPr/>
        </p:nvSpPr>
        <p:spPr>
          <a:xfrm>
            <a:off x="1292161" y="3285126"/>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RequestContext</a:t>
            </a:r>
            <a:r>
              <a:rPr lang="zh-CN" altLang="en-US" sz="2000" b="1">
                <a:latin typeface="FangSong" panose="02010609060101010101" pitchFamily="49" charset="-122"/>
                <a:ea typeface="FangSong" panose="02010609060101010101" pitchFamily="49" charset="-122"/>
              </a:rPr>
              <a:t>：模板中传递的上下文，可以在模板中使用 </a:t>
            </a:r>
            <a:r>
              <a:rPr lang="en-US" altLang="zh-CN" sz="2000" b="1">
                <a:latin typeface="FangSong" panose="02010609060101010101" pitchFamily="49" charset="-122"/>
                <a:ea typeface="FangSong" panose="02010609060101010101" pitchFamily="49" charset="-122"/>
              </a:rPr>
              <a:t>user</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perms</a:t>
            </a:r>
            <a:r>
              <a:rPr lang="zh-CN" altLang="en-US" sz="2000" b="1">
                <a:latin typeface="FangSong" panose="02010609060101010101" pitchFamily="49" charset="-122"/>
                <a:ea typeface="FangSong" panose="02010609060101010101" pitchFamily="49" charset="-122"/>
              </a:rPr>
              <a:t> 变量</a:t>
            </a:r>
            <a:endParaRPr lang="en-US" altLang="zh-CN" sz="20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CC963C6F-A925-684D-947F-D9B7C67C4D3F}"/>
              </a:ext>
            </a:extLst>
          </p:cNvPr>
          <p:cNvSpPr txBox="1"/>
          <p:nvPr/>
        </p:nvSpPr>
        <p:spPr>
          <a:xfrm>
            <a:off x="1028084" y="3857143"/>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身份验证视图</a:t>
            </a:r>
            <a:endParaRPr lang="en-US" altLang="zh-CN" sz="24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ECEB13D0-9ABC-6A49-8364-71DB0161C369}"/>
              </a:ext>
            </a:extLst>
          </p:cNvPr>
          <p:cNvSpPr txBox="1"/>
          <p:nvPr/>
        </p:nvSpPr>
        <p:spPr>
          <a:xfrm>
            <a:off x="1028084" y="4490715"/>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使用装饰器限制对视图的访问</a:t>
            </a:r>
            <a:endParaRPr lang="en-US" altLang="zh-CN" sz="2400" b="1">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9A1C0C79-B193-5242-A767-E72549496127}"/>
              </a:ext>
            </a:extLst>
          </p:cNvPr>
          <p:cNvSpPr/>
          <p:nvPr/>
        </p:nvSpPr>
        <p:spPr>
          <a:xfrm>
            <a:off x="1292161" y="5124287"/>
            <a:ext cx="10571185"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@login_required</a:t>
            </a:r>
            <a:r>
              <a:rPr lang="zh-CN" altLang="en-US" sz="2000" b="1">
                <a:latin typeface="FangSong" panose="02010609060101010101" pitchFamily="49" charset="-122"/>
                <a:ea typeface="FangSong" panose="02010609060101010101" pitchFamily="49" charset="-122"/>
              </a:rPr>
              <a:t>：验证用户是否登录，只有登录的用户才可以访问视图</a:t>
            </a:r>
            <a:endParaRPr lang="en-US" altLang="zh-CN" sz="2000" b="1">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6468F3F7-EC55-D546-8F96-AC75AB4D3BD8}"/>
              </a:ext>
            </a:extLst>
          </p:cNvPr>
          <p:cNvSpPr/>
          <p:nvPr/>
        </p:nvSpPr>
        <p:spPr>
          <a:xfrm>
            <a:off x="1292161" y="5624022"/>
            <a:ext cx="10276988"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@permission_required</a:t>
            </a:r>
            <a:r>
              <a:rPr lang="zh-CN" altLang="en-US" sz="2000" b="1">
                <a:latin typeface="FangSong" panose="02010609060101010101" pitchFamily="49" charset="-122"/>
                <a:ea typeface="FangSong" panose="02010609060101010101" pitchFamily="49" charset="-122"/>
              </a:rPr>
              <a:t>：校验用户是否具有特定的权限，只有校验通过的用户才可以访问视图</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937433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30" y="167315"/>
            <a:ext cx="6145824"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10</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路由系统</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路由系统工作原理</a:t>
            </a:r>
            <a:endParaRPr kumimoji="1" lang="en-US" altLang="zh-CN" sz="32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3118161"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路由系统基础</a:t>
            </a:r>
          </a:p>
        </p:txBody>
      </p:sp>
    </p:spTree>
    <p:extLst>
      <p:ext uri="{BB962C8B-B14F-4D97-AF65-F5344CB8AC3E}">
        <p14:creationId xmlns:p14="http://schemas.microsoft.com/office/powerpoint/2010/main" val="960172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437535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路由系统基础</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01012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认识 </a:t>
            </a:r>
            <a:r>
              <a:rPr lang="en-US" altLang="zh-CN" sz="2400" b="1">
                <a:latin typeface="FangSong" panose="02010609060101010101" pitchFamily="49" charset="-122"/>
                <a:ea typeface="FangSong" panose="02010609060101010101" pitchFamily="49" charset="-122"/>
              </a:rPr>
              <a:t>URLconf</a:t>
            </a:r>
          </a:p>
        </p:txBody>
      </p:sp>
      <p:sp>
        <p:nvSpPr>
          <p:cNvPr id="14" name="文本框 13">
            <a:extLst>
              <a:ext uri="{FF2B5EF4-FFF2-40B4-BE49-F238E27FC236}">
                <a16:creationId xmlns:a16="http://schemas.microsoft.com/office/drawing/2014/main" id="{84800C90-923A-0443-9AAB-4C7EA0384A1E}"/>
              </a:ext>
            </a:extLst>
          </p:cNvPr>
          <p:cNvSpPr txBox="1"/>
          <p:nvPr/>
        </p:nvSpPr>
        <p:spPr>
          <a:xfrm>
            <a:off x="1228550" y="1521852"/>
            <a:ext cx="10380354"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URLconf</a:t>
            </a:r>
            <a:r>
              <a:rPr lang="zh-CN" altLang="en-US" sz="2000" b="1">
                <a:latin typeface="FangSong" panose="02010609060101010101" pitchFamily="49" charset="-122"/>
                <a:ea typeface="FangSong" panose="02010609060101010101" pitchFamily="49" charset="-122"/>
              </a:rPr>
              <a:t>：是一套模式，定义了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与视图函数之间的映射表，实现了将不同的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分发给不同的视图处理函数</a:t>
            </a:r>
            <a:endParaRPr lang="en-US" altLang="zh-CN" sz="2000" b="1">
              <a:latin typeface="FangSong" panose="02010609060101010101" pitchFamily="49" charset="-122"/>
              <a:ea typeface="FangSong" panose="02010609060101010101" pitchFamily="49" charset="-122"/>
            </a:endParaRPr>
          </a:p>
        </p:txBody>
      </p:sp>
      <p:sp>
        <p:nvSpPr>
          <p:cNvPr id="6" name="文本框 5">
            <a:extLst>
              <a:ext uri="{FF2B5EF4-FFF2-40B4-BE49-F238E27FC236}">
                <a16:creationId xmlns:a16="http://schemas.microsoft.com/office/drawing/2014/main" id="{00564452-F8D2-5648-8903-DB42C12DE60F}"/>
              </a:ext>
            </a:extLst>
          </p:cNvPr>
          <p:cNvSpPr txBox="1"/>
          <p:nvPr/>
        </p:nvSpPr>
        <p:spPr>
          <a:xfrm>
            <a:off x="1028086" y="2279800"/>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URL</a:t>
            </a:r>
            <a:r>
              <a:rPr lang="zh-CN" altLang="en-US" sz="2400" b="1">
                <a:latin typeface="FangSong" panose="02010609060101010101" pitchFamily="49" charset="-122"/>
                <a:ea typeface="FangSong" panose="02010609060101010101" pitchFamily="49" charset="-122"/>
              </a:rPr>
              <a:t> 模式定义相关的函数</a:t>
            </a:r>
            <a:endParaRPr lang="en-US" altLang="zh-CN" sz="2400" b="1">
              <a:latin typeface="FangSong" panose="02010609060101010101" pitchFamily="49" charset="-122"/>
              <a:ea typeface="FangSong" panose="02010609060101010101" pitchFamily="49" charset="-122"/>
            </a:endParaRPr>
          </a:p>
        </p:txBody>
      </p:sp>
      <p:sp>
        <p:nvSpPr>
          <p:cNvPr id="7" name="文本框 6">
            <a:extLst>
              <a:ext uri="{FF2B5EF4-FFF2-40B4-BE49-F238E27FC236}">
                <a16:creationId xmlns:a16="http://schemas.microsoft.com/office/drawing/2014/main" id="{CA6D067C-BD8A-8545-95FD-2F83E29C1D7F}"/>
              </a:ext>
            </a:extLst>
          </p:cNvPr>
          <p:cNvSpPr txBox="1"/>
          <p:nvPr/>
        </p:nvSpPr>
        <p:spPr>
          <a:xfrm>
            <a:off x="1228550" y="2791527"/>
            <a:ext cx="1038035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path</a:t>
            </a:r>
            <a:r>
              <a:rPr lang="zh-CN" altLang="en-US" sz="2000" b="1">
                <a:latin typeface="FangSong" panose="02010609060101010101" pitchFamily="49" charset="-122"/>
                <a:ea typeface="FangSong" panose="02010609060101010101" pitchFamily="49" charset="-122"/>
              </a:rPr>
              <a:t> 函数：用于定义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模式</a:t>
            </a:r>
            <a:endParaRPr lang="en-US" altLang="zh-CN" sz="20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1EF50D4F-A60A-5D46-AA3E-42472397BD41}"/>
              </a:ext>
            </a:extLst>
          </p:cNvPr>
          <p:cNvSpPr txBox="1"/>
          <p:nvPr/>
        </p:nvSpPr>
        <p:spPr>
          <a:xfrm>
            <a:off x="1228550" y="3191637"/>
            <a:ext cx="1038035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re_path</a:t>
            </a:r>
            <a:r>
              <a:rPr lang="zh-CN" altLang="en-US" sz="2000" b="1">
                <a:latin typeface="FangSong" panose="02010609060101010101" pitchFamily="49" charset="-122"/>
                <a:ea typeface="FangSong" panose="02010609060101010101" pitchFamily="49" charset="-122"/>
              </a:rPr>
              <a:t> 函数：同样用于定义 </a:t>
            </a:r>
            <a:r>
              <a:rPr lang="en-US" altLang="zh-CN" sz="2000" b="1">
                <a:latin typeface="FangSong" panose="02010609060101010101" pitchFamily="49" charset="-122"/>
                <a:ea typeface="FangSong" panose="02010609060101010101" pitchFamily="49" charset="-122"/>
              </a:rPr>
              <a:t>URL</a:t>
            </a:r>
            <a:r>
              <a:rPr lang="zh-CN" altLang="en-US" sz="2000" b="1">
                <a:latin typeface="FangSong" panose="02010609060101010101" pitchFamily="49" charset="-122"/>
                <a:ea typeface="FangSong" panose="02010609060101010101" pitchFamily="49" charset="-122"/>
              </a:rPr>
              <a:t> 模式，但是定义的是正则表达式路由</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94971EA2-DFA5-6B48-A2F5-6C9750D2DD2B}"/>
              </a:ext>
            </a:extLst>
          </p:cNvPr>
          <p:cNvSpPr txBox="1"/>
          <p:nvPr/>
        </p:nvSpPr>
        <p:spPr>
          <a:xfrm>
            <a:off x="1228550" y="3591747"/>
            <a:ext cx="1038035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include</a:t>
            </a:r>
            <a:r>
              <a:rPr lang="zh-CN" altLang="en-US" sz="2000" b="1">
                <a:latin typeface="FangSong" panose="02010609060101010101" pitchFamily="49" charset="-122"/>
                <a:ea typeface="FangSong" panose="02010609060101010101" pitchFamily="49" charset="-122"/>
              </a:rPr>
              <a:t> 函数：将 </a:t>
            </a:r>
            <a:r>
              <a:rPr lang="en-US" altLang="zh-CN" sz="2000" b="1">
                <a:latin typeface="FangSong" panose="02010609060101010101" pitchFamily="49" charset="-122"/>
                <a:ea typeface="FangSong" panose="02010609060101010101" pitchFamily="49" charset="-122"/>
              </a:rPr>
              <a:t>URLconf</a:t>
            </a:r>
            <a:r>
              <a:rPr lang="zh-CN" altLang="en-US" sz="2000" b="1">
                <a:latin typeface="FangSong" panose="02010609060101010101" pitchFamily="49" charset="-122"/>
                <a:ea typeface="FangSong" panose="02010609060101010101" pitchFamily="49" charset="-122"/>
              </a:rPr>
              <a:t> 的完整 </a:t>
            </a:r>
            <a:r>
              <a:rPr lang="en-US" altLang="zh-CN" sz="2000" b="1">
                <a:latin typeface="FangSong" panose="02010609060101010101" pitchFamily="49" charset="-122"/>
                <a:ea typeface="FangSong" panose="02010609060101010101" pitchFamily="49" charset="-122"/>
              </a:rPr>
              <a:t>Python</a:t>
            </a:r>
            <a:r>
              <a:rPr lang="zh-CN" altLang="en-US" sz="2000" b="1">
                <a:latin typeface="FangSong" panose="02010609060101010101" pitchFamily="49" charset="-122"/>
                <a:ea typeface="FangSong" panose="02010609060101010101" pitchFamily="49" charset="-122"/>
              </a:rPr>
              <a:t> 路径引入到另一个 </a:t>
            </a:r>
            <a:r>
              <a:rPr lang="en-US" altLang="zh-CN" sz="2000" b="1">
                <a:latin typeface="FangSong" panose="02010609060101010101" pitchFamily="49" charset="-122"/>
                <a:ea typeface="FangSong" panose="02010609060101010101" pitchFamily="49" charset="-122"/>
              </a:rPr>
              <a:t>URLconf</a:t>
            </a:r>
            <a:r>
              <a:rPr lang="zh-CN" altLang="en-US" sz="2000" b="1">
                <a:latin typeface="FangSong" panose="02010609060101010101" pitchFamily="49" charset="-122"/>
                <a:ea typeface="FangSong" panose="02010609060101010101" pitchFamily="49" charset="-122"/>
              </a:rPr>
              <a:t> 中</a:t>
            </a:r>
            <a:endParaRPr lang="en-US" altLang="zh-CN" sz="2000" b="1">
              <a:latin typeface="FangSong" panose="02010609060101010101" pitchFamily="49" charset="-122"/>
              <a:ea typeface="FangSong" panose="02010609060101010101" pitchFamily="49" charset="-122"/>
            </a:endParaRPr>
          </a:p>
        </p:txBody>
      </p:sp>
      <p:sp>
        <p:nvSpPr>
          <p:cNvPr id="11" name="文本框 10">
            <a:extLst>
              <a:ext uri="{FF2B5EF4-FFF2-40B4-BE49-F238E27FC236}">
                <a16:creationId xmlns:a16="http://schemas.microsoft.com/office/drawing/2014/main" id="{70EF7844-952D-EC43-A0FD-FAA5ADB9E0CC}"/>
              </a:ext>
            </a:extLst>
          </p:cNvPr>
          <p:cNvSpPr txBox="1"/>
          <p:nvPr/>
        </p:nvSpPr>
        <p:spPr>
          <a:xfrm>
            <a:off x="1228550" y="3991857"/>
            <a:ext cx="10380354" cy="400110"/>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register_converter</a:t>
            </a:r>
            <a:r>
              <a:rPr lang="zh-CN" altLang="en-US" sz="2000" b="1">
                <a:latin typeface="FangSong" panose="02010609060101010101" pitchFamily="49" charset="-122"/>
                <a:ea typeface="FangSong" panose="02010609060101010101" pitchFamily="49" charset="-122"/>
              </a:rPr>
              <a:t> 函数：用于注册 </a:t>
            </a:r>
            <a:r>
              <a:rPr lang="en-US" altLang="zh-CN" sz="2000" b="1">
                <a:latin typeface="FangSong" panose="02010609060101010101" pitchFamily="49" charset="-122"/>
                <a:ea typeface="FangSong" panose="02010609060101010101" pitchFamily="49" charset="-122"/>
              </a:rPr>
              <a:t>path</a:t>
            </a:r>
            <a:r>
              <a:rPr lang="zh-CN" altLang="en-US" sz="2000" b="1">
                <a:latin typeface="FangSong" panose="02010609060101010101" pitchFamily="49" charset="-122"/>
                <a:ea typeface="FangSong" panose="02010609060101010101" pitchFamily="49" charset="-122"/>
              </a:rPr>
              <a:t> 函数中 </a:t>
            </a:r>
            <a:r>
              <a:rPr lang="en-US" altLang="zh-CN" sz="2000" b="1">
                <a:latin typeface="FangSong" panose="02010609060101010101" pitchFamily="49" charset="-122"/>
                <a:ea typeface="FangSong" panose="02010609060101010101" pitchFamily="49" charset="-122"/>
              </a:rPr>
              <a:t>route</a:t>
            </a:r>
            <a:r>
              <a:rPr lang="zh-CN" altLang="en-US" sz="2000" b="1">
                <a:latin typeface="FangSong" panose="02010609060101010101" pitchFamily="49" charset="-122"/>
                <a:ea typeface="FangSong" panose="02010609060101010101" pitchFamily="49" charset="-122"/>
              </a:rPr>
              <a:t> 参数用到的转换器</a:t>
            </a:r>
            <a:endParaRPr lang="en-US" altLang="zh-CN" sz="2000" b="1">
              <a:latin typeface="FangSong" panose="02010609060101010101" pitchFamily="49" charset="-122"/>
              <a:ea typeface="FangSong" panose="02010609060101010101" pitchFamily="49" charset="-122"/>
            </a:endParaRPr>
          </a:p>
        </p:txBody>
      </p:sp>
      <p:sp>
        <p:nvSpPr>
          <p:cNvPr id="12" name="文本框 11">
            <a:extLst>
              <a:ext uri="{FF2B5EF4-FFF2-40B4-BE49-F238E27FC236}">
                <a16:creationId xmlns:a16="http://schemas.microsoft.com/office/drawing/2014/main" id="{6E48A39A-D3EB-4B46-B322-000D8C2A9660}"/>
              </a:ext>
            </a:extLst>
          </p:cNvPr>
          <p:cNvSpPr txBox="1"/>
          <p:nvPr/>
        </p:nvSpPr>
        <p:spPr>
          <a:xfrm>
            <a:off x="1028086" y="4453039"/>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路由参数传递</a:t>
            </a:r>
            <a:endParaRPr lang="en-US" altLang="zh-CN" sz="2400" b="1">
              <a:latin typeface="FangSong" panose="02010609060101010101" pitchFamily="49" charset="-122"/>
              <a:ea typeface="FangSong" panose="02010609060101010101" pitchFamily="49" charset="-122"/>
            </a:endParaRPr>
          </a:p>
        </p:txBody>
      </p:sp>
      <p:sp>
        <p:nvSpPr>
          <p:cNvPr id="16" name="圆角矩形">
            <a:extLst>
              <a:ext uri="{FF2B5EF4-FFF2-40B4-BE49-F238E27FC236}">
                <a16:creationId xmlns:a16="http://schemas.microsoft.com/office/drawing/2014/main" id="{9EF49FE4-5D8C-6A4A-96CE-0FEAC5DF3B2B}"/>
              </a:ext>
            </a:extLst>
          </p:cNvPr>
          <p:cNvSpPr>
            <a:spLocks/>
          </p:cNvSpPr>
          <p:nvPr/>
        </p:nvSpPr>
        <p:spPr>
          <a:xfrm>
            <a:off x="1824673" y="5008377"/>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无参数传递</a:t>
            </a:r>
          </a:p>
        </p:txBody>
      </p:sp>
      <p:sp>
        <p:nvSpPr>
          <p:cNvPr id="17" name="圆角矩形">
            <a:extLst>
              <a:ext uri="{FF2B5EF4-FFF2-40B4-BE49-F238E27FC236}">
                <a16:creationId xmlns:a16="http://schemas.microsoft.com/office/drawing/2014/main" id="{EE4C7792-E54C-4F47-A2C8-F368F8045855}"/>
              </a:ext>
            </a:extLst>
          </p:cNvPr>
          <p:cNvSpPr>
            <a:spLocks/>
          </p:cNvSpPr>
          <p:nvPr/>
        </p:nvSpPr>
        <p:spPr>
          <a:xfrm>
            <a:off x="3129685" y="5008377"/>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100" b="1" dirty="0">
                <a:solidFill>
                  <a:schemeClr val="bg1"/>
                </a:solidFill>
                <a:latin typeface="FangSong" panose="02010609060101010101" pitchFamily="49" charset="-122"/>
                <a:ea typeface="FangSong" panose="02010609060101010101" pitchFamily="49" charset="-122"/>
                <a:cs typeface="微软雅黑" charset="0"/>
              </a:rPr>
              <a:t>URL</a:t>
            </a:r>
            <a:r>
              <a:rPr lang="zh-CN" altLang="en-US" sz="1100" b="1" dirty="0">
                <a:solidFill>
                  <a:schemeClr val="bg1"/>
                </a:solidFill>
                <a:latin typeface="FangSong" panose="02010609060101010101" pitchFamily="49" charset="-122"/>
                <a:ea typeface="FangSong" panose="02010609060101010101" pitchFamily="49" charset="-122"/>
                <a:cs typeface="微软雅黑" charset="0"/>
              </a:rPr>
              <a:t> 模式</a:t>
            </a:r>
            <a:endParaRPr lang="en-US" altLang="zh-CN" sz="1100" b="1" dirty="0">
              <a:solidFill>
                <a:schemeClr val="bg1"/>
              </a:solidFill>
              <a:latin typeface="FangSong" panose="02010609060101010101" pitchFamily="49" charset="-122"/>
              <a:ea typeface="FangSong" panose="02010609060101010101" pitchFamily="49" charset="-122"/>
              <a:cs typeface="微软雅黑" charset="0"/>
            </a:endParaRPr>
          </a:p>
          <a:p>
            <a:pPr algn="ctr"/>
            <a:r>
              <a:rPr lang="zh-CN" altLang="en-US" sz="1100" b="1" dirty="0">
                <a:solidFill>
                  <a:schemeClr val="bg1"/>
                </a:solidFill>
                <a:latin typeface="FangSong" panose="02010609060101010101" pitchFamily="49" charset="-122"/>
                <a:ea typeface="FangSong" panose="02010609060101010101" pitchFamily="49" charset="-122"/>
                <a:cs typeface="微软雅黑" charset="0"/>
              </a:rPr>
              <a:t>参数绑定</a:t>
            </a:r>
          </a:p>
        </p:txBody>
      </p:sp>
      <p:sp>
        <p:nvSpPr>
          <p:cNvPr id="18" name="圆角矩形">
            <a:extLst>
              <a:ext uri="{FF2B5EF4-FFF2-40B4-BE49-F238E27FC236}">
                <a16:creationId xmlns:a16="http://schemas.microsoft.com/office/drawing/2014/main" id="{E919E174-F7E4-AC44-BB68-3C813E076D5C}"/>
              </a:ext>
            </a:extLst>
          </p:cNvPr>
          <p:cNvSpPr>
            <a:spLocks/>
          </p:cNvSpPr>
          <p:nvPr/>
        </p:nvSpPr>
        <p:spPr>
          <a:xfrm>
            <a:off x="4434697" y="5008377"/>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250" b="1" dirty="0">
                <a:solidFill>
                  <a:schemeClr val="bg1"/>
                </a:solidFill>
                <a:latin typeface="FangSong" panose="02010609060101010101" pitchFamily="49" charset="-122"/>
                <a:ea typeface="FangSong" panose="02010609060101010101" pitchFamily="49" charset="-122"/>
                <a:cs typeface="微软雅黑" charset="0"/>
              </a:rPr>
              <a:t>请求传参</a:t>
            </a:r>
          </a:p>
        </p:txBody>
      </p:sp>
      <p:sp>
        <p:nvSpPr>
          <p:cNvPr id="19" name="圆角矩形">
            <a:extLst>
              <a:ext uri="{FF2B5EF4-FFF2-40B4-BE49-F238E27FC236}">
                <a16:creationId xmlns:a16="http://schemas.microsoft.com/office/drawing/2014/main" id="{168669B8-BB7F-AB4A-9C11-AC0AB0AA4E5C}"/>
              </a:ext>
            </a:extLst>
          </p:cNvPr>
          <p:cNvSpPr>
            <a:spLocks/>
          </p:cNvSpPr>
          <p:nvPr/>
        </p:nvSpPr>
        <p:spPr>
          <a:xfrm>
            <a:off x="5739709" y="5008377"/>
            <a:ext cx="1149114"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100" b="1" dirty="0">
                <a:solidFill>
                  <a:schemeClr val="bg1"/>
                </a:solidFill>
                <a:latin typeface="FangSong" panose="02010609060101010101" pitchFamily="49" charset="-122"/>
                <a:ea typeface="FangSong" panose="02010609060101010101" pitchFamily="49" charset="-122"/>
                <a:cs typeface="微软雅黑" charset="0"/>
              </a:rPr>
              <a:t>动态路由</a:t>
            </a:r>
            <a:endParaRPr lang="en-US" altLang="zh-CN" sz="1100" b="1" dirty="0">
              <a:solidFill>
                <a:schemeClr val="bg1"/>
              </a:solidFill>
              <a:latin typeface="FangSong" panose="02010609060101010101" pitchFamily="49" charset="-122"/>
              <a:ea typeface="FangSong" panose="02010609060101010101" pitchFamily="49" charset="-122"/>
              <a:cs typeface="微软雅黑" charset="0"/>
            </a:endParaRPr>
          </a:p>
          <a:p>
            <a:pPr algn="ctr"/>
            <a:r>
              <a:rPr lang="zh-CN" altLang="en-US" sz="1100" b="1" dirty="0">
                <a:solidFill>
                  <a:schemeClr val="bg1"/>
                </a:solidFill>
                <a:latin typeface="FangSong" panose="02010609060101010101" pitchFamily="49" charset="-122"/>
                <a:ea typeface="FangSong" panose="02010609060101010101" pitchFamily="49" charset="-122"/>
                <a:cs typeface="微软雅黑" charset="0"/>
              </a:rPr>
              <a:t>参数捕获</a:t>
            </a:r>
          </a:p>
        </p:txBody>
      </p:sp>
      <p:sp>
        <p:nvSpPr>
          <p:cNvPr id="22" name="文本框 21">
            <a:extLst>
              <a:ext uri="{FF2B5EF4-FFF2-40B4-BE49-F238E27FC236}">
                <a16:creationId xmlns:a16="http://schemas.microsoft.com/office/drawing/2014/main" id="{78BAC067-4504-8A40-9B1E-D74A64C6E600}"/>
              </a:ext>
            </a:extLst>
          </p:cNvPr>
          <p:cNvSpPr txBox="1"/>
          <p:nvPr/>
        </p:nvSpPr>
        <p:spPr>
          <a:xfrm>
            <a:off x="1028086" y="5472598"/>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自定义错误页面</a:t>
            </a:r>
            <a:endParaRPr lang="en-US" altLang="zh-CN" sz="2400" b="1">
              <a:latin typeface="FangSong" panose="02010609060101010101" pitchFamily="49" charset="-122"/>
              <a:ea typeface="FangSong" panose="02010609060101010101" pitchFamily="49" charset="-122"/>
            </a:endParaRPr>
          </a:p>
        </p:txBody>
      </p:sp>
      <p:sp>
        <p:nvSpPr>
          <p:cNvPr id="23" name="圆角矩形">
            <a:extLst>
              <a:ext uri="{FF2B5EF4-FFF2-40B4-BE49-F238E27FC236}">
                <a16:creationId xmlns:a16="http://schemas.microsoft.com/office/drawing/2014/main" id="{AA7B8E39-F38E-034C-956B-585A583A82AD}"/>
              </a:ext>
            </a:extLst>
          </p:cNvPr>
          <p:cNvSpPr>
            <a:spLocks/>
          </p:cNvSpPr>
          <p:nvPr/>
        </p:nvSpPr>
        <p:spPr>
          <a:xfrm>
            <a:off x="1857085" y="6071660"/>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修改系统配置</a:t>
            </a:r>
          </a:p>
        </p:txBody>
      </p:sp>
      <p:sp>
        <p:nvSpPr>
          <p:cNvPr id="27" name="圆角矩形">
            <a:extLst>
              <a:ext uri="{FF2B5EF4-FFF2-40B4-BE49-F238E27FC236}">
                <a16:creationId xmlns:a16="http://schemas.microsoft.com/office/drawing/2014/main" id="{A050A966-8965-C44F-B6A9-E54A1A444F41}"/>
              </a:ext>
            </a:extLst>
          </p:cNvPr>
          <p:cNvSpPr>
            <a:spLocks/>
          </p:cNvSpPr>
          <p:nvPr/>
        </p:nvSpPr>
        <p:spPr>
          <a:xfrm>
            <a:off x="4052947" y="6071662"/>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100" b="1" dirty="0">
                <a:solidFill>
                  <a:schemeClr val="bg1"/>
                </a:solidFill>
                <a:latin typeface="FangSong" panose="02010609060101010101" pitchFamily="49" charset="-122"/>
                <a:ea typeface="FangSong" panose="02010609060101010101" pitchFamily="49" charset="-122"/>
                <a:cs typeface="微软雅黑" charset="0"/>
              </a:rPr>
              <a:t>定义错误页面模板文件</a:t>
            </a:r>
          </a:p>
        </p:txBody>
      </p:sp>
      <p:sp>
        <p:nvSpPr>
          <p:cNvPr id="28" name="圆角矩形">
            <a:extLst>
              <a:ext uri="{FF2B5EF4-FFF2-40B4-BE49-F238E27FC236}">
                <a16:creationId xmlns:a16="http://schemas.microsoft.com/office/drawing/2014/main" id="{AA1F1815-0CF8-164B-A695-AD7FBE451007}"/>
              </a:ext>
            </a:extLst>
          </p:cNvPr>
          <p:cNvSpPr>
            <a:spLocks/>
          </p:cNvSpPr>
          <p:nvPr/>
        </p:nvSpPr>
        <p:spPr>
          <a:xfrm>
            <a:off x="6248809" y="6071662"/>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定义错误处理视图</a:t>
            </a:r>
          </a:p>
        </p:txBody>
      </p:sp>
      <p:sp>
        <p:nvSpPr>
          <p:cNvPr id="29" name="圆角矩形">
            <a:extLst>
              <a:ext uri="{FF2B5EF4-FFF2-40B4-BE49-F238E27FC236}">
                <a16:creationId xmlns:a16="http://schemas.microsoft.com/office/drawing/2014/main" id="{AC0A304A-B6B2-9A45-BD5F-DF0EB2C7F970}"/>
              </a:ext>
            </a:extLst>
          </p:cNvPr>
          <p:cNvSpPr>
            <a:spLocks/>
          </p:cNvSpPr>
          <p:nvPr/>
        </p:nvSpPr>
        <p:spPr>
          <a:xfrm>
            <a:off x="8444671" y="6071661"/>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400" b="1" dirty="0">
                <a:solidFill>
                  <a:schemeClr val="bg1"/>
                </a:solidFill>
                <a:latin typeface="FangSong" panose="02010609060101010101" pitchFamily="49" charset="-122"/>
                <a:ea typeface="FangSong" panose="02010609060101010101" pitchFamily="49" charset="-122"/>
                <a:cs typeface="微软雅黑" charset="0"/>
              </a:rPr>
              <a:t>配置 </a:t>
            </a:r>
            <a:r>
              <a:rPr lang="en-US" altLang="zh-CN" sz="1400" b="1" dirty="0">
                <a:solidFill>
                  <a:schemeClr val="bg1"/>
                </a:solidFill>
                <a:latin typeface="FangSong" panose="02010609060101010101" pitchFamily="49" charset="-122"/>
                <a:ea typeface="FangSong" panose="02010609060101010101" pitchFamily="49" charset="-122"/>
                <a:cs typeface="微软雅黑" charset="0"/>
              </a:rPr>
              <a:t>handler</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cxnSp>
        <p:nvCxnSpPr>
          <p:cNvPr id="4" name="直线箭头连接符 3">
            <a:extLst>
              <a:ext uri="{FF2B5EF4-FFF2-40B4-BE49-F238E27FC236}">
                <a16:creationId xmlns:a16="http://schemas.microsoft.com/office/drawing/2014/main" id="{F504A707-CFF2-B142-AF3C-891E987A4EB1}"/>
              </a:ext>
            </a:extLst>
          </p:cNvPr>
          <p:cNvCxnSpPr>
            <a:stCxn id="23" idx="3"/>
            <a:endCxn id="27" idx="1"/>
          </p:cNvCxnSpPr>
          <p:nvPr/>
        </p:nvCxnSpPr>
        <p:spPr>
          <a:xfrm>
            <a:off x="3515083" y="6235071"/>
            <a:ext cx="537864"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FFD4C76-8524-A946-9279-2FD947CF0BAB}"/>
              </a:ext>
            </a:extLst>
          </p:cNvPr>
          <p:cNvCxnSpPr>
            <a:cxnSpLocks/>
            <a:stCxn id="27" idx="3"/>
            <a:endCxn id="28" idx="1"/>
          </p:cNvCxnSpPr>
          <p:nvPr/>
        </p:nvCxnSpPr>
        <p:spPr>
          <a:xfrm>
            <a:off x="5710945" y="6235073"/>
            <a:ext cx="5378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901D0A1D-74CD-1F4D-95E3-23AAA14AD660}"/>
              </a:ext>
            </a:extLst>
          </p:cNvPr>
          <p:cNvCxnSpPr>
            <a:cxnSpLocks/>
            <a:stCxn id="28" idx="3"/>
            <a:endCxn id="29" idx="1"/>
          </p:cNvCxnSpPr>
          <p:nvPr/>
        </p:nvCxnSpPr>
        <p:spPr>
          <a:xfrm flipV="1">
            <a:off x="7906807" y="6235072"/>
            <a:ext cx="537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1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路由系统工作原理</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127251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偏函数</a:t>
            </a:r>
            <a:endParaRPr lang="en-US" altLang="zh-CN" sz="24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2A65D461-4950-BD46-B19F-47F1B5E85FDA}"/>
              </a:ext>
            </a:extLst>
          </p:cNvPr>
          <p:cNvSpPr/>
          <p:nvPr/>
        </p:nvSpPr>
        <p:spPr>
          <a:xfrm>
            <a:off x="1292161" y="1831984"/>
            <a:ext cx="9320154" cy="400110"/>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partial</a:t>
            </a:r>
            <a:r>
              <a:rPr lang="zh-CN" altLang="en-US" sz="2000" b="1">
                <a:latin typeface="FangSong" panose="02010609060101010101" pitchFamily="49" charset="-122"/>
                <a:ea typeface="FangSong" panose="02010609060101010101" pitchFamily="49" charset="-122"/>
              </a:rPr>
              <a:t>：在函数调用之前，预先固定参数，降低函数调用的难度</a:t>
            </a:r>
            <a:endParaRPr lang="zh-CN" altLang="zh-CN" sz="20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7" y="2395327"/>
            <a:ext cx="4895636"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实现路由分发的 </a:t>
            </a:r>
            <a:r>
              <a:rPr lang="en-US" altLang="zh-CN" sz="2400" b="1">
                <a:latin typeface="FangSong" panose="02010609060101010101" pitchFamily="49" charset="-122"/>
                <a:ea typeface="FangSong" panose="02010609060101010101" pitchFamily="49" charset="-122"/>
              </a:rPr>
              <a:t>include</a:t>
            </a:r>
            <a:r>
              <a:rPr lang="zh-CN" altLang="en-US" sz="2400" b="1">
                <a:latin typeface="FangSong" panose="02010609060101010101" pitchFamily="49" charset="-122"/>
                <a:ea typeface="FangSong" panose="02010609060101010101" pitchFamily="49" charset="-122"/>
              </a:rPr>
              <a:t> 函数</a:t>
            </a:r>
            <a:endParaRPr lang="en-US" altLang="zh-CN" sz="2400" b="1">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429BFF01-5525-5241-B862-4E7AEAA336CB}"/>
              </a:ext>
            </a:extLst>
          </p:cNvPr>
          <p:cNvSpPr txBox="1"/>
          <p:nvPr/>
        </p:nvSpPr>
        <p:spPr>
          <a:xfrm>
            <a:off x="1028086" y="3023291"/>
            <a:ext cx="4959247"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path</a:t>
            </a:r>
            <a:r>
              <a:rPr lang="zh-CN" altLang="en-US" sz="2400" b="1">
                <a:latin typeface="FangSong" panose="02010609060101010101" pitchFamily="49" charset="-122"/>
                <a:ea typeface="FangSong" panose="02010609060101010101" pitchFamily="49" charset="-122"/>
              </a:rPr>
              <a:t> 函数的工作原理</a:t>
            </a:r>
            <a:endParaRPr lang="en-US" altLang="zh-CN" sz="24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79FC9C3A-B9CE-0A46-A6C4-BF9924F2E39E}"/>
              </a:ext>
            </a:extLst>
          </p:cNvPr>
          <p:cNvSpPr/>
          <p:nvPr/>
        </p:nvSpPr>
        <p:spPr>
          <a:xfrm>
            <a:off x="1292162" y="3532370"/>
            <a:ext cx="10571185" cy="707886"/>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_path</a:t>
            </a:r>
            <a:r>
              <a:rPr lang="zh-CN" altLang="en-US" sz="2000" b="1">
                <a:latin typeface="FangSong" panose="02010609060101010101" pitchFamily="49" charset="-122"/>
                <a:ea typeface="FangSong" panose="02010609060101010101" pitchFamily="49" charset="-122"/>
              </a:rPr>
              <a:t> 函数：</a:t>
            </a:r>
            <a:r>
              <a:rPr lang="en-US" altLang="zh-CN" sz="2000" b="1">
                <a:latin typeface="FangSong" panose="02010609060101010101" pitchFamily="49" charset="-122"/>
                <a:ea typeface="FangSong" panose="02010609060101010101" pitchFamily="49" charset="-122"/>
              </a:rPr>
              <a:t>path</a:t>
            </a:r>
            <a:r>
              <a:rPr lang="zh-CN" altLang="en-US" sz="2000" b="1">
                <a:latin typeface="FangSong" panose="02010609060101010101" pitchFamily="49" charset="-122"/>
                <a:ea typeface="FangSong" panose="02010609060101010101" pitchFamily="49" charset="-122"/>
              </a:rPr>
              <a:t> 和 </a:t>
            </a:r>
            <a:r>
              <a:rPr lang="en-US" altLang="zh-CN" sz="2000" b="1">
                <a:latin typeface="FangSong" panose="02010609060101010101" pitchFamily="49" charset="-122"/>
                <a:ea typeface="FangSong" panose="02010609060101010101" pitchFamily="49" charset="-122"/>
              </a:rPr>
              <a:t>re_path</a:t>
            </a:r>
            <a:r>
              <a:rPr lang="zh-CN" altLang="en-US" sz="2000" b="1">
                <a:latin typeface="FangSong" panose="02010609060101010101" pitchFamily="49" charset="-122"/>
                <a:ea typeface="FangSong" panose="02010609060101010101" pitchFamily="49" charset="-122"/>
              </a:rPr>
              <a:t> 都指向了 </a:t>
            </a:r>
            <a:r>
              <a:rPr lang="en-US" altLang="zh-CN" sz="2000" b="1">
                <a:latin typeface="FangSong" panose="02010609060101010101" pitchFamily="49" charset="-122"/>
                <a:ea typeface="FangSong" panose="02010609060101010101" pitchFamily="49" charset="-122"/>
              </a:rPr>
              <a:t>_path</a:t>
            </a:r>
            <a:r>
              <a:rPr lang="zh-CN" altLang="en-US" sz="2000" b="1">
                <a:latin typeface="FangSong" panose="02010609060101010101" pitchFamily="49" charset="-122"/>
                <a:ea typeface="FangSong" panose="02010609060101010101" pitchFamily="49" charset="-122"/>
              </a:rPr>
              <a:t> 函数，只是给定了不同的 </a:t>
            </a:r>
            <a:r>
              <a:rPr lang="en-US" altLang="zh-CN" sz="2000" b="1">
                <a:latin typeface="FangSong" panose="02010609060101010101" pitchFamily="49" charset="-122"/>
                <a:ea typeface="FangSong" panose="02010609060101010101" pitchFamily="49" charset="-122"/>
              </a:rPr>
              <a:t>Pattern</a:t>
            </a:r>
            <a:r>
              <a:rPr lang="zh-CN" altLang="en-US" sz="2000" b="1">
                <a:latin typeface="FangSong" panose="02010609060101010101" pitchFamily="49" charset="-122"/>
                <a:ea typeface="FangSong" panose="02010609060101010101" pitchFamily="49" charset="-122"/>
              </a:rPr>
              <a:t> 参数。所以，它们的工作原理基本是一致的</a:t>
            </a:r>
            <a:endParaRPr lang="en-US" altLang="zh-CN" sz="2000" b="1">
              <a:latin typeface="FangSong" panose="02010609060101010101" pitchFamily="49" charset="-122"/>
              <a:ea typeface="FangSong" panose="02010609060101010101" pitchFamily="49" charset="-122"/>
            </a:endParaRPr>
          </a:p>
        </p:txBody>
      </p:sp>
      <p:sp>
        <p:nvSpPr>
          <p:cNvPr id="10" name="文本框 9">
            <a:extLst>
              <a:ext uri="{FF2B5EF4-FFF2-40B4-BE49-F238E27FC236}">
                <a16:creationId xmlns:a16="http://schemas.microsoft.com/office/drawing/2014/main" id="{EEFF75D8-2887-0B4E-BEEC-8A057D03BADB}"/>
              </a:ext>
            </a:extLst>
          </p:cNvPr>
          <p:cNvSpPr txBox="1"/>
          <p:nvPr/>
        </p:nvSpPr>
        <p:spPr>
          <a:xfrm>
            <a:off x="1028086" y="4287670"/>
            <a:ext cx="6159894"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HTTP</a:t>
            </a:r>
            <a:r>
              <a:rPr lang="zh-CN" altLang="en-US" sz="2400" b="1">
                <a:latin typeface="FangSong" panose="02010609060101010101" pitchFamily="49" charset="-122"/>
                <a:ea typeface="FangSong" panose="02010609060101010101" pitchFamily="49" charset="-122"/>
              </a:rPr>
              <a:t> 请求查找视图的实现过程</a:t>
            </a:r>
            <a:endParaRPr lang="en-US" altLang="zh-CN" sz="2400"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0A6256DF-F320-AE43-B373-86DA3F0FCFD9}"/>
              </a:ext>
            </a:extLst>
          </p:cNvPr>
          <p:cNvSpPr/>
          <p:nvPr/>
        </p:nvSpPr>
        <p:spPr>
          <a:xfrm>
            <a:off x="1292161" y="4844163"/>
            <a:ext cx="10571185" cy="1015663"/>
          </a:xfrm>
          <a:prstGeom prst="rect">
            <a:avLst/>
          </a:prstGeom>
        </p:spPr>
        <p:txBody>
          <a:bodyPr wrap="square">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_get_response</a:t>
            </a:r>
            <a:r>
              <a:rPr lang="zh-CN" altLang="en-US" sz="2000" b="1">
                <a:latin typeface="FangSong" panose="02010609060101010101" pitchFamily="49" charset="-122"/>
                <a:ea typeface="FangSong" panose="02010609060101010101" pitchFamily="49" charset="-122"/>
              </a:rPr>
              <a:t>：</a:t>
            </a:r>
            <a:r>
              <a:rPr lang="en-US" altLang="zh-CN" sz="2000" b="1">
                <a:latin typeface="FangSong" panose="02010609060101010101" pitchFamily="49" charset="-122"/>
                <a:ea typeface="FangSong" panose="02010609060101010101" pitchFamily="49" charset="-122"/>
              </a:rPr>
              <a:t>HTTP</a:t>
            </a:r>
            <a:r>
              <a:rPr lang="zh-CN" altLang="en-US" sz="2000" b="1">
                <a:latin typeface="FangSong" panose="02010609060101010101" pitchFamily="49" charset="-122"/>
                <a:ea typeface="FangSong" panose="02010609060101010101" pitchFamily="49" charset="-122"/>
              </a:rPr>
              <a:t> 请求到来之后，会交给 </a:t>
            </a:r>
            <a:r>
              <a:rPr lang="en-US" altLang="zh-CN" sz="2000" b="1">
                <a:latin typeface="FangSong" panose="02010609060101010101" pitchFamily="49" charset="-122"/>
                <a:ea typeface="FangSong" panose="02010609060101010101" pitchFamily="49" charset="-122"/>
              </a:rPr>
              <a:t>BaseHandler</a:t>
            </a:r>
            <a:r>
              <a:rPr lang="zh-CN" altLang="en-US" sz="2000" b="1">
                <a:latin typeface="FangSong" panose="02010609060101010101" pitchFamily="49" charset="-122"/>
                <a:ea typeface="FangSong" panose="02010609060101010101" pitchFamily="49" charset="-122"/>
              </a:rPr>
              <a:t> 的 </a:t>
            </a:r>
            <a:r>
              <a:rPr lang="en-US" altLang="zh-CN" sz="2000" b="1">
                <a:latin typeface="FangSong" panose="02010609060101010101" pitchFamily="49" charset="-122"/>
                <a:ea typeface="FangSong" panose="02010609060101010101" pitchFamily="49" charset="-122"/>
              </a:rPr>
              <a:t>get_response</a:t>
            </a:r>
            <a:r>
              <a:rPr lang="zh-CN" altLang="en-US" sz="2000" b="1">
                <a:latin typeface="FangSong" panose="02010609060101010101" pitchFamily="49" charset="-122"/>
                <a:ea typeface="FangSong" panose="02010609060101010101" pitchFamily="49" charset="-122"/>
              </a:rPr>
              <a:t> 方法处理。</a:t>
            </a:r>
            <a:r>
              <a:rPr lang="en-US" altLang="zh-CN" sz="2000" b="1">
                <a:latin typeface="FangSong" panose="02010609060101010101" pitchFamily="49" charset="-122"/>
                <a:ea typeface="FangSong" panose="02010609060101010101" pitchFamily="49" charset="-122"/>
              </a:rPr>
              <a:t>get_response</a:t>
            </a:r>
            <a:r>
              <a:rPr lang="zh-CN" altLang="en-US" sz="2000" b="1">
                <a:latin typeface="FangSong" panose="02010609060101010101" pitchFamily="49" charset="-122"/>
                <a:ea typeface="FangSong" panose="02010609060101010101" pitchFamily="49" charset="-122"/>
              </a:rPr>
              <a:t> 中对 </a:t>
            </a:r>
            <a:r>
              <a:rPr lang="en-US" altLang="zh-CN" sz="2000" b="1">
                <a:latin typeface="FangSong" panose="02010609060101010101" pitchFamily="49" charset="-122"/>
                <a:ea typeface="FangSong" panose="02010609060101010101" pitchFamily="49" charset="-122"/>
              </a:rPr>
              <a:t>HTTP</a:t>
            </a:r>
            <a:r>
              <a:rPr lang="zh-CN" altLang="en-US" sz="2000" b="1">
                <a:latin typeface="FangSong" panose="02010609060101010101" pitchFamily="49" charset="-122"/>
                <a:ea typeface="FangSong" panose="02010609060101010101" pitchFamily="49" charset="-122"/>
              </a:rPr>
              <a:t> 请求的处理又会调用到 </a:t>
            </a:r>
            <a:r>
              <a:rPr lang="en-US" altLang="zh-CN" sz="2000" b="1">
                <a:latin typeface="FangSong" panose="02010609060101010101" pitchFamily="49" charset="-122"/>
                <a:ea typeface="FangSong" panose="02010609060101010101" pitchFamily="49" charset="-122"/>
              </a:rPr>
              <a:t>_get_response</a:t>
            </a:r>
            <a:r>
              <a:rPr lang="zh-CN" altLang="en-US" sz="2000" b="1">
                <a:latin typeface="FangSong" panose="02010609060101010101" pitchFamily="49" charset="-122"/>
                <a:ea typeface="FangSong" panose="02010609060101010101" pitchFamily="49" charset="-122"/>
              </a:rPr>
              <a:t> 方法，也就是在这里实现了视图函数的匹配过程</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65162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509953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11</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中间件</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en-US" altLang="zh-CN" sz="3200" b="1">
                <a:latin typeface="FangSong" panose="02010609060101010101" pitchFamily="49" charset="-122"/>
                <a:ea typeface="FangSong" panose="02010609060101010101" pitchFamily="49" charset="-122"/>
              </a:rPr>
              <a:t>Django</a:t>
            </a:r>
            <a:r>
              <a:rPr kumimoji="1" lang="zh-CN" altLang="en-US" sz="3200" b="1">
                <a:latin typeface="FangSong" panose="02010609060101010101" pitchFamily="49" charset="-122"/>
                <a:ea typeface="FangSong" panose="02010609060101010101" pitchFamily="49" charset="-122"/>
              </a:rPr>
              <a:t> 内置的中间件</a:t>
            </a:r>
            <a:endParaRPr kumimoji="1" lang="en-US" altLang="zh-CN" sz="3200" b="1">
              <a:latin typeface="FangSong" panose="02010609060101010101" pitchFamily="49" charset="-122"/>
              <a:ea typeface="FangSong" panose="02010609060101010101" pitchFamily="49" charset="-122"/>
            </a:endParaRPr>
          </a:p>
        </p:txBody>
      </p:sp>
      <p:sp>
        <p:nvSpPr>
          <p:cNvPr id="4" name="矩形 3">
            <a:extLst>
              <a:ext uri="{FF2B5EF4-FFF2-40B4-BE49-F238E27FC236}">
                <a16:creationId xmlns:a16="http://schemas.microsoft.com/office/drawing/2014/main" id="{546D7631-3293-0047-B2B1-3A421557F4E1}"/>
              </a:ext>
            </a:extLst>
          </p:cNvPr>
          <p:cNvSpPr/>
          <p:nvPr/>
        </p:nvSpPr>
        <p:spPr>
          <a:xfrm>
            <a:off x="2715369" y="4015246"/>
            <a:ext cx="3942105"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中间件的工作原理</a:t>
            </a: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2706190"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中间件基础</a:t>
            </a:r>
          </a:p>
        </p:txBody>
      </p:sp>
    </p:spTree>
    <p:extLst>
      <p:ext uri="{BB962C8B-B14F-4D97-AF65-F5344CB8AC3E}">
        <p14:creationId xmlns:p14="http://schemas.microsoft.com/office/powerpoint/2010/main" val="1105134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中间件基础</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821352" y="1004476"/>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中间件简介</a:t>
            </a:r>
            <a:endParaRPr lang="en-US" altLang="zh-CN" sz="2400" b="1">
              <a:latin typeface="FangSong" panose="02010609060101010101" pitchFamily="49" charset="-122"/>
              <a:ea typeface="FangSong" panose="02010609060101010101" pitchFamily="49" charset="-122"/>
            </a:endParaRPr>
          </a:p>
        </p:txBody>
      </p:sp>
      <p:sp>
        <p:nvSpPr>
          <p:cNvPr id="32" name="文本框 31">
            <a:extLst>
              <a:ext uri="{FF2B5EF4-FFF2-40B4-BE49-F238E27FC236}">
                <a16:creationId xmlns:a16="http://schemas.microsoft.com/office/drawing/2014/main" id="{26A3A1B1-B255-CD49-A691-1E5F7DF60CC7}"/>
              </a:ext>
            </a:extLst>
          </p:cNvPr>
          <p:cNvSpPr txBox="1"/>
          <p:nvPr/>
        </p:nvSpPr>
        <p:spPr>
          <a:xfrm>
            <a:off x="895414" y="1471528"/>
            <a:ext cx="11039287" cy="923330"/>
          </a:xfrm>
          <a:prstGeom prst="rect">
            <a:avLst/>
          </a:prstGeom>
          <a:noFill/>
        </p:spPr>
        <p:txBody>
          <a:bodyPr wrap="square" rtlCol="0">
            <a:spAutoFit/>
          </a:bodyPr>
          <a:lstStyle/>
          <a:p>
            <a:pPr marL="800100" lvl="1" indent="-342900">
              <a:buFont typeface="Wingdings" pitchFamily="2" charset="2"/>
              <a:buChar char="ü"/>
            </a:pPr>
            <a:r>
              <a:rPr lang="zh-CN" altLang="en-US" b="1">
                <a:latin typeface="FangSong" panose="02010609060101010101" pitchFamily="49" charset="-122"/>
                <a:ea typeface="FangSong" panose="02010609060101010101" pitchFamily="49" charset="-122"/>
              </a:rPr>
              <a:t>什么是中间件：中间件用于在视图函数执行之前和执行之后做一些预处理和后处理操作，功能类似于装饰器。它的表现形式是一个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类，类中定义了固定名称的方法，即钩子函数。</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框架会对每一个 </a:t>
            </a:r>
            <a:r>
              <a:rPr lang="en-US" altLang="zh-CN" b="1">
                <a:latin typeface="FangSong" panose="02010609060101010101" pitchFamily="49" charset="-122"/>
                <a:ea typeface="FangSong" panose="02010609060101010101" pitchFamily="49" charset="-122"/>
              </a:rPr>
              <a:t>HTTP </a:t>
            </a:r>
            <a:r>
              <a:rPr lang="zh-CN" altLang="en-US" b="1">
                <a:latin typeface="FangSong" panose="02010609060101010101" pitchFamily="49" charset="-122"/>
                <a:ea typeface="FangSong" panose="02010609060101010101" pitchFamily="49" charset="-122"/>
              </a:rPr>
              <a:t>请求在特定的时机执行这些钩子函数。</a:t>
            </a:r>
            <a:endParaRPr lang="en-US" altLang="zh-CN" b="1">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433FBDA1-758A-D447-BAA8-A136B9035BBE}"/>
              </a:ext>
            </a:extLst>
          </p:cNvPr>
          <p:cNvSpPr txBox="1"/>
          <p:nvPr/>
        </p:nvSpPr>
        <p:spPr>
          <a:xfrm>
            <a:off x="895415" y="2394858"/>
            <a:ext cx="10006261" cy="369332"/>
          </a:xfrm>
          <a:prstGeom prst="rect">
            <a:avLst/>
          </a:prstGeom>
          <a:noFill/>
        </p:spPr>
        <p:txBody>
          <a:bodyPr wrap="square" rtlCol="0">
            <a:spAutoFit/>
          </a:bodyPr>
          <a:lstStyle/>
          <a:p>
            <a:pPr marL="800100" lvl="1" indent="-342900">
              <a:buFont typeface="Wingdings" pitchFamily="2" charset="2"/>
              <a:buChar char="ü"/>
            </a:pPr>
            <a:r>
              <a:rPr lang="zh-CN" altLang="en-US" b="1">
                <a:latin typeface="FangSong" panose="02010609060101010101" pitchFamily="49" charset="-122"/>
                <a:ea typeface="FangSong" panose="02010609060101010101" pitchFamily="49" charset="-122"/>
              </a:rPr>
              <a:t>中间件包含</a:t>
            </a:r>
            <a:r>
              <a:rPr lang="en-US" altLang="zh-CN" b="1">
                <a:latin typeface="FangSong" panose="02010609060101010101" pitchFamily="49" charset="-122"/>
                <a:ea typeface="FangSong" panose="02010609060101010101" pitchFamily="49" charset="-122"/>
              </a:rPr>
              <a:t>5</a:t>
            </a:r>
            <a:r>
              <a:rPr lang="zh-CN" altLang="en-US" b="1">
                <a:latin typeface="FangSong" panose="02010609060101010101" pitchFamily="49" charset="-122"/>
                <a:ea typeface="FangSong" panose="02010609060101010101" pitchFamily="49" charset="-122"/>
              </a:rPr>
              <a:t>个（不一定是每个中间件都有）钩子函数：</a:t>
            </a:r>
            <a:endParaRPr lang="en-US" altLang="zh-CN" b="1">
              <a:latin typeface="FangSong" panose="02010609060101010101" pitchFamily="49" charset="-122"/>
              <a:ea typeface="FangSong" panose="02010609060101010101" pitchFamily="49" charset="-122"/>
            </a:endParaRPr>
          </a:p>
        </p:txBody>
      </p:sp>
      <p:sp>
        <p:nvSpPr>
          <p:cNvPr id="8" name="圆角矩形">
            <a:extLst>
              <a:ext uri="{FF2B5EF4-FFF2-40B4-BE49-F238E27FC236}">
                <a16:creationId xmlns:a16="http://schemas.microsoft.com/office/drawing/2014/main" id="{7F209A37-04D1-1840-A0CF-B7699726B4D6}"/>
              </a:ext>
            </a:extLst>
          </p:cNvPr>
          <p:cNvSpPr>
            <a:spLocks/>
          </p:cNvSpPr>
          <p:nvPr/>
        </p:nvSpPr>
        <p:spPr>
          <a:xfrm>
            <a:off x="2353786" y="2816413"/>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process_request</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5" name="圆角矩形">
            <a:extLst>
              <a:ext uri="{FF2B5EF4-FFF2-40B4-BE49-F238E27FC236}">
                <a16:creationId xmlns:a16="http://schemas.microsoft.com/office/drawing/2014/main" id="{D032E959-EA4C-3E43-B8E2-8645B0764E08}"/>
              </a:ext>
            </a:extLst>
          </p:cNvPr>
          <p:cNvSpPr>
            <a:spLocks/>
          </p:cNvSpPr>
          <p:nvPr/>
        </p:nvSpPr>
        <p:spPr>
          <a:xfrm>
            <a:off x="4179723" y="2816413"/>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process_view</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6" name="圆角矩形">
            <a:extLst>
              <a:ext uri="{FF2B5EF4-FFF2-40B4-BE49-F238E27FC236}">
                <a16:creationId xmlns:a16="http://schemas.microsoft.com/office/drawing/2014/main" id="{7D033A0B-0576-F34B-9D1A-F93476920C2F}"/>
              </a:ext>
            </a:extLst>
          </p:cNvPr>
          <p:cNvSpPr>
            <a:spLocks/>
          </p:cNvSpPr>
          <p:nvPr/>
        </p:nvSpPr>
        <p:spPr>
          <a:xfrm>
            <a:off x="6005660" y="2816413"/>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300" b="1" dirty="0">
                <a:solidFill>
                  <a:schemeClr val="bg1"/>
                </a:solidFill>
                <a:latin typeface="FangSong" panose="02010609060101010101" pitchFamily="49" charset="-122"/>
                <a:ea typeface="FangSong" panose="02010609060101010101" pitchFamily="49" charset="-122"/>
                <a:cs typeface="微软雅黑" charset="0"/>
              </a:rPr>
              <a:t>process_exception</a:t>
            </a:r>
            <a:endParaRPr lang="zh-CN" altLang="en-US" sz="13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7" name="圆角矩形">
            <a:extLst>
              <a:ext uri="{FF2B5EF4-FFF2-40B4-BE49-F238E27FC236}">
                <a16:creationId xmlns:a16="http://schemas.microsoft.com/office/drawing/2014/main" id="{EA4B9FC5-A82B-1943-BB72-FE4189843844}"/>
              </a:ext>
            </a:extLst>
          </p:cNvPr>
          <p:cNvSpPr>
            <a:spLocks/>
          </p:cNvSpPr>
          <p:nvPr/>
        </p:nvSpPr>
        <p:spPr>
          <a:xfrm>
            <a:off x="7831597" y="2816413"/>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100" b="1" dirty="0">
                <a:solidFill>
                  <a:schemeClr val="bg1"/>
                </a:solidFill>
                <a:latin typeface="FangSong" panose="02010609060101010101" pitchFamily="49" charset="-122"/>
                <a:ea typeface="FangSong" panose="02010609060101010101" pitchFamily="49" charset="-122"/>
                <a:cs typeface="微软雅黑" charset="0"/>
              </a:rPr>
              <a:t>process_template</a:t>
            </a:r>
          </a:p>
          <a:p>
            <a:pPr algn="ctr"/>
            <a:r>
              <a:rPr lang="en-US" altLang="zh-CN" sz="1100" b="1" dirty="0">
                <a:solidFill>
                  <a:schemeClr val="bg1"/>
                </a:solidFill>
                <a:latin typeface="FangSong" panose="02010609060101010101" pitchFamily="49" charset="-122"/>
                <a:ea typeface="FangSong" panose="02010609060101010101" pitchFamily="49" charset="-122"/>
                <a:cs typeface="微软雅黑" charset="0"/>
              </a:rPr>
              <a:t>_response</a:t>
            </a:r>
            <a:endParaRPr lang="zh-CN" altLang="en-US" sz="11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8" name="圆角矩形">
            <a:extLst>
              <a:ext uri="{FF2B5EF4-FFF2-40B4-BE49-F238E27FC236}">
                <a16:creationId xmlns:a16="http://schemas.microsoft.com/office/drawing/2014/main" id="{64F234AF-1284-824A-A890-84B246DF38BE}"/>
              </a:ext>
            </a:extLst>
          </p:cNvPr>
          <p:cNvSpPr>
            <a:spLocks/>
          </p:cNvSpPr>
          <p:nvPr/>
        </p:nvSpPr>
        <p:spPr>
          <a:xfrm>
            <a:off x="9657534" y="2816412"/>
            <a:ext cx="1657998" cy="326821"/>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1400" b="1" dirty="0">
                <a:solidFill>
                  <a:schemeClr val="bg1"/>
                </a:solidFill>
                <a:latin typeface="FangSong" panose="02010609060101010101" pitchFamily="49" charset="-122"/>
                <a:ea typeface="FangSong" panose="02010609060101010101" pitchFamily="49" charset="-122"/>
                <a:cs typeface="微软雅黑" charset="0"/>
              </a:rPr>
              <a:t>process_response</a:t>
            </a:r>
            <a:endParaRPr lang="zh-CN" altLang="en-US" sz="14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9" name="文本框 18">
            <a:extLst>
              <a:ext uri="{FF2B5EF4-FFF2-40B4-BE49-F238E27FC236}">
                <a16:creationId xmlns:a16="http://schemas.microsoft.com/office/drawing/2014/main" id="{72986222-FD87-A741-B41C-A5F516CC71AB}"/>
              </a:ext>
            </a:extLst>
          </p:cNvPr>
          <p:cNvSpPr txBox="1"/>
          <p:nvPr/>
        </p:nvSpPr>
        <p:spPr>
          <a:xfrm>
            <a:off x="895414" y="333395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中间件的钩子函数</a:t>
            </a:r>
            <a:endParaRPr lang="en-US" altLang="zh-CN" sz="2400" b="1">
              <a:latin typeface="FangSong" panose="02010609060101010101" pitchFamily="49" charset="-122"/>
              <a:ea typeface="FangSong" panose="02010609060101010101" pitchFamily="49" charset="-122"/>
            </a:endParaRPr>
          </a:p>
        </p:txBody>
      </p:sp>
      <p:sp>
        <p:nvSpPr>
          <p:cNvPr id="20" name="文本框 19">
            <a:extLst>
              <a:ext uri="{FF2B5EF4-FFF2-40B4-BE49-F238E27FC236}">
                <a16:creationId xmlns:a16="http://schemas.microsoft.com/office/drawing/2014/main" id="{594E0A05-7D9C-5E4E-B417-338BAE396127}"/>
              </a:ext>
            </a:extLst>
          </p:cNvPr>
          <p:cNvSpPr txBox="1"/>
          <p:nvPr/>
        </p:nvSpPr>
        <p:spPr>
          <a:xfrm>
            <a:off x="1159483" y="3837758"/>
            <a:ext cx="10006261" cy="369332"/>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process_request</a:t>
            </a:r>
            <a:r>
              <a:rPr lang="zh-CN" altLang="en-US" b="1">
                <a:latin typeface="FangSong" panose="02010609060101010101" pitchFamily="49" charset="-122"/>
                <a:ea typeface="FangSong" panose="02010609060101010101" pitchFamily="49" charset="-122"/>
              </a:rPr>
              <a:t>：请求预处理函数，接受 </a:t>
            </a:r>
            <a:r>
              <a:rPr lang="en-US" altLang="zh-CN" b="1">
                <a:latin typeface="FangSong" panose="02010609060101010101" pitchFamily="49" charset="-122"/>
                <a:ea typeface="FangSong" panose="02010609060101010101" pitchFamily="49" charset="-122"/>
              </a:rPr>
              <a:t>HttpRequest</a:t>
            </a:r>
            <a:r>
              <a:rPr lang="zh-CN" altLang="en-US" b="1">
                <a:latin typeface="FangSong" panose="02010609060101010101" pitchFamily="49" charset="-122"/>
                <a:ea typeface="FangSong" panose="02010609060101010101" pitchFamily="49" charset="-122"/>
              </a:rPr>
              <a:t> 对象实例</a:t>
            </a:r>
            <a:endParaRPr lang="en-US" altLang="zh-CN" b="1">
              <a:latin typeface="FangSong" panose="02010609060101010101" pitchFamily="49" charset="-122"/>
              <a:ea typeface="FangSong" panose="02010609060101010101" pitchFamily="49" charset="-122"/>
            </a:endParaRPr>
          </a:p>
        </p:txBody>
      </p:sp>
      <p:sp>
        <p:nvSpPr>
          <p:cNvPr id="21" name="文本框 20">
            <a:extLst>
              <a:ext uri="{FF2B5EF4-FFF2-40B4-BE49-F238E27FC236}">
                <a16:creationId xmlns:a16="http://schemas.microsoft.com/office/drawing/2014/main" id="{4B14205D-5F47-2243-BF49-89FE683572C8}"/>
              </a:ext>
            </a:extLst>
          </p:cNvPr>
          <p:cNvSpPr txBox="1"/>
          <p:nvPr/>
        </p:nvSpPr>
        <p:spPr>
          <a:xfrm>
            <a:off x="1159482" y="4237868"/>
            <a:ext cx="10006261" cy="369332"/>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process_view</a:t>
            </a:r>
            <a:r>
              <a:rPr lang="zh-CN" altLang="en-US" b="1">
                <a:latin typeface="FangSong" panose="02010609060101010101" pitchFamily="49" charset="-122"/>
                <a:ea typeface="FangSong" panose="02010609060101010101" pitchFamily="49" charset="-122"/>
              </a:rPr>
              <a:t>：视图预处理函数，在确定了当前请求对应的视图函数之后被调用</a:t>
            </a:r>
            <a:endParaRPr lang="en-US" altLang="zh-CN"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EC051828-EB95-3444-95EA-E0976F17FBD0}"/>
              </a:ext>
            </a:extLst>
          </p:cNvPr>
          <p:cNvSpPr txBox="1"/>
          <p:nvPr/>
        </p:nvSpPr>
        <p:spPr>
          <a:xfrm>
            <a:off x="1159482" y="4637978"/>
            <a:ext cx="10420117" cy="369332"/>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process_exception</a:t>
            </a:r>
            <a:r>
              <a:rPr lang="zh-CN" altLang="en-US" b="1">
                <a:latin typeface="FangSong" panose="02010609060101010101" pitchFamily="49" charset="-122"/>
                <a:ea typeface="FangSong" panose="02010609060101010101" pitchFamily="49" charset="-122"/>
              </a:rPr>
              <a:t>：异常后处理函数，当视图函数抛出了未捕获的异常时被调用</a:t>
            </a:r>
            <a:endParaRPr lang="en-US" altLang="zh-CN" b="1">
              <a:latin typeface="FangSong" panose="02010609060101010101" pitchFamily="49" charset="-122"/>
              <a:ea typeface="FangSong" panose="02010609060101010101" pitchFamily="49" charset="-122"/>
            </a:endParaRPr>
          </a:p>
        </p:txBody>
      </p:sp>
      <p:sp>
        <p:nvSpPr>
          <p:cNvPr id="23" name="文本框 22">
            <a:extLst>
              <a:ext uri="{FF2B5EF4-FFF2-40B4-BE49-F238E27FC236}">
                <a16:creationId xmlns:a16="http://schemas.microsoft.com/office/drawing/2014/main" id="{FD12170F-8622-3541-8028-ECC4BDC1D1CC}"/>
              </a:ext>
            </a:extLst>
          </p:cNvPr>
          <p:cNvSpPr txBox="1"/>
          <p:nvPr/>
        </p:nvSpPr>
        <p:spPr>
          <a:xfrm>
            <a:off x="1159482" y="5038088"/>
            <a:ext cx="10531436" cy="646331"/>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process_template_response</a:t>
            </a:r>
            <a:r>
              <a:rPr lang="zh-CN" altLang="en-US" b="1">
                <a:latin typeface="FangSong" panose="02010609060101010101" pitchFamily="49" charset="-122"/>
                <a:ea typeface="FangSong" panose="02010609060101010101" pitchFamily="49" charset="-122"/>
              </a:rPr>
              <a:t>：</a:t>
            </a:r>
            <a:r>
              <a:rPr lang="en-US" altLang="zh-CN" b="1">
                <a:latin typeface="FangSong" panose="02010609060101010101" pitchFamily="49" charset="-122"/>
                <a:ea typeface="FangSong" panose="02010609060101010101" pitchFamily="49" charset="-122"/>
              </a:rPr>
              <a:t>TemplateResponse</a:t>
            </a:r>
            <a:r>
              <a:rPr lang="zh-CN" altLang="en-US" b="1">
                <a:latin typeface="FangSong" panose="02010609060101010101" pitchFamily="49" charset="-122"/>
                <a:ea typeface="FangSong" panose="02010609060101010101" pitchFamily="49" charset="-122"/>
              </a:rPr>
              <a:t> 或响应实例有 </a:t>
            </a:r>
            <a:r>
              <a:rPr lang="en-US" altLang="zh-CN" b="1">
                <a:latin typeface="FangSong" panose="02010609060101010101" pitchFamily="49" charset="-122"/>
                <a:ea typeface="FangSong" panose="02010609060101010101" pitchFamily="49" charset="-122"/>
              </a:rPr>
              <a:t>render</a:t>
            </a:r>
            <a:r>
              <a:rPr lang="zh-CN" altLang="en-US" b="1">
                <a:latin typeface="FangSong" panose="02010609060101010101" pitchFamily="49" charset="-122"/>
                <a:ea typeface="FangSong" panose="02010609060101010101" pitchFamily="49" charset="-122"/>
              </a:rPr>
              <a:t> 方法的后处理函数。在视图函数执行之后被调用</a:t>
            </a:r>
            <a:endParaRPr lang="en-US" altLang="zh-CN" b="1">
              <a:latin typeface="FangSong" panose="02010609060101010101" pitchFamily="49" charset="-122"/>
              <a:ea typeface="FangSong" panose="02010609060101010101" pitchFamily="49" charset="-122"/>
            </a:endParaRPr>
          </a:p>
        </p:txBody>
      </p:sp>
      <p:sp>
        <p:nvSpPr>
          <p:cNvPr id="24" name="文本框 23">
            <a:extLst>
              <a:ext uri="{FF2B5EF4-FFF2-40B4-BE49-F238E27FC236}">
                <a16:creationId xmlns:a16="http://schemas.microsoft.com/office/drawing/2014/main" id="{14FDF769-791E-FF48-9912-7197DC1ECED6}"/>
              </a:ext>
            </a:extLst>
          </p:cNvPr>
          <p:cNvSpPr txBox="1"/>
          <p:nvPr/>
        </p:nvSpPr>
        <p:spPr>
          <a:xfrm>
            <a:off x="1159481" y="5723003"/>
            <a:ext cx="10714317" cy="369332"/>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process_response</a:t>
            </a:r>
            <a:r>
              <a:rPr lang="zh-CN" altLang="en-US" b="1">
                <a:latin typeface="FangSong" panose="02010609060101010101" pitchFamily="49" charset="-122"/>
                <a:ea typeface="FangSong" panose="02010609060101010101" pitchFamily="49" charset="-122"/>
              </a:rPr>
              <a:t>：响应后处理函数，</a:t>
            </a:r>
            <a:r>
              <a:rPr lang="en-US" altLang="zh-CN" b="1">
                <a:latin typeface="FangSong" panose="02010609060101010101" pitchFamily="49" charset="-122"/>
                <a:ea typeface="FangSong" panose="02010609060101010101" pitchFamily="49" charset="-122"/>
              </a:rPr>
              <a:t>Django</a:t>
            </a:r>
            <a:r>
              <a:rPr lang="zh-CN" altLang="en-US" b="1">
                <a:latin typeface="FangSong" panose="02010609060101010101" pitchFamily="49" charset="-122"/>
                <a:ea typeface="FangSong" panose="02010609060101010101" pitchFamily="49" charset="-122"/>
              </a:rPr>
              <a:t> 执行了视图函数并生成响应之后被调用</a:t>
            </a:r>
            <a:endParaRPr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18019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中间件基础</a:t>
            </a:r>
            <a:endParaRPr kumimoji="1" lang="en-US" altLang="zh-CN" sz="3600" b="1">
              <a:latin typeface="FangSong" panose="02010609060101010101" pitchFamily="49" charset="-122"/>
              <a:ea typeface="FangSong" panose="02010609060101010101" pitchFamily="49" charset="-122"/>
            </a:endParaRPr>
          </a:p>
        </p:txBody>
      </p:sp>
      <p:sp>
        <p:nvSpPr>
          <p:cNvPr id="25" name="文本框 24">
            <a:extLst>
              <a:ext uri="{FF2B5EF4-FFF2-40B4-BE49-F238E27FC236}">
                <a16:creationId xmlns:a16="http://schemas.microsoft.com/office/drawing/2014/main" id="{260A0A05-8993-6D41-8172-3D86BB30F18C}"/>
              </a:ext>
            </a:extLst>
          </p:cNvPr>
          <p:cNvSpPr txBox="1"/>
          <p:nvPr/>
        </p:nvSpPr>
        <p:spPr>
          <a:xfrm>
            <a:off x="904480" y="784732"/>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自定义中间件</a:t>
            </a:r>
            <a:endParaRPr lang="en-US" altLang="zh-CN" sz="2400" b="1">
              <a:latin typeface="FangSong" panose="02010609060101010101" pitchFamily="49" charset="-122"/>
              <a:ea typeface="FangSong" panose="02010609060101010101" pitchFamily="49" charset="-122"/>
            </a:endParaRPr>
          </a:p>
        </p:txBody>
      </p:sp>
      <p:sp>
        <p:nvSpPr>
          <p:cNvPr id="26" name="矩形 25">
            <a:extLst>
              <a:ext uri="{FF2B5EF4-FFF2-40B4-BE49-F238E27FC236}">
                <a16:creationId xmlns:a16="http://schemas.microsoft.com/office/drawing/2014/main" id="{D60FB1DA-65EE-E141-ADC0-C480443CDDD9}"/>
              </a:ext>
            </a:extLst>
          </p:cNvPr>
          <p:cNvSpPr/>
          <p:nvPr/>
        </p:nvSpPr>
        <p:spPr>
          <a:xfrm>
            <a:off x="143723" y="1246397"/>
            <a:ext cx="11862320" cy="923330"/>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自定义中间件是很简单的，最直接的方法是继承自 </a:t>
            </a:r>
            <a:r>
              <a:rPr kumimoji="1" lang="en-US" altLang="zh-CN" b="1">
                <a:latin typeface="FangSong" panose="02010609060101010101" pitchFamily="49" charset="-122"/>
                <a:ea typeface="FangSong" panose="02010609060101010101" pitchFamily="49" charset="-122"/>
              </a:rPr>
              <a:t>django.utils.deprecation.MiddlewareMixin</a:t>
            </a:r>
            <a:r>
              <a:rPr kumimoji="1" lang="zh-CN" altLang="en-US" b="1">
                <a:latin typeface="FangSong" panose="02010609060101010101" pitchFamily="49" charset="-122"/>
                <a:ea typeface="FangSong" panose="02010609060101010101" pitchFamily="49" charset="-122"/>
              </a:rPr>
              <a:t>，并选择实现适合的钩子函数。需要注意，</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要求中间件必须要至少包含一个钩子函数，但即使是没有实现任何一个函数， 尝试加载这个类也并不会报错，只是没有意义。通常会将中间件定义在 </a:t>
            </a:r>
            <a:r>
              <a:rPr kumimoji="1" lang="en-US" altLang="zh-CN" b="1">
                <a:latin typeface="FangSong" panose="02010609060101010101" pitchFamily="49" charset="-122"/>
                <a:ea typeface="FangSong" panose="02010609060101010101" pitchFamily="49" charset="-122"/>
              </a:rPr>
              <a:t>middleware.py </a:t>
            </a:r>
            <a:r>
              <a:rPr kumimoji="1" lang="zh-CN" altLang="en-US" b="1">
                <a:latin typeface="FangSong" panose="02010609060101010101" pitchFamily="49" charset="-122"/>
                <a:ea typeface="FangSong" panose="02010609060101010101" pitchFamily="49" charset="-122"/>
              </a:rPr>
              <a:t>文件中，但也不是强制要求。</a:t>
            </a:r>
            <a:endParaRPr kumimoji="1" lang="en-US" altLang="zh-CN" b="1">
              <a:latin typeface="FangSong" panose="02010609060101010101" pitchFamily="49" charset="-122"/>
              <a:ea typeface="FangSong" panose="02010609060101010101" pitchFamily="49" charset="-122"/>
            </a:endParaRPr>
          </a:p>
        </p:txBody>
      </p:sp>
      <p:pic>
        <p:nvPicPr>
          <p:cNvPr id="2" name="图片 1">
            <a:extLst>
              <a:ext uri="{FF2B5EF4-FFF2-40B4-BE49-F238E27FC236}">
                <a16:creationId xmlns:a16="http://schemas.microsoft.com/office/drawing/2014/main" id="{126DD658-4FF7-3440-A7ED-F5E202593A46}"/>
              </a:ext>
            </a:extLst>
          </p:cNvPr>
          <p:cNvPicPr>
            <a:picLocks noChangeAspect="1"/>
          </p:cNvPicPr>
          <p:nvPr/>
        </p:nvPicPr>
        <p:blipFill>
          <a:blip r:embed="rId3"/>
          <a:stretch>
            <a:fillRect/>
          </a:stretch>
        </p:blipFill>
        <p:spPr>
          <a:xfrm>
            <a:off x="1035763" y="2307445"/>
            <a:ext cx="4902860" cy="2659178"/>
          </a:xfrm>
          <a:prstGeom prst="rect">
            <a:avLst/>
          </a:prstGeom>
        </p:spPr>
      </p:pic>
      <p:pic>
        <p:nvPicPr>
          <p:cNvPr id="3" name="图片 2">
            <a:extLst>
              <a:ext uri="{FF2B5EF4-FFF2-40B4-BE49-F238E27FC236}">
                <a16:creationId xmlns:a16="http://schemas.microsoft.com/office/drawing/2014/main" id="{91DA5485-C4BD-9F40-B328-B573B76D94E3}"/>
              </a:ext>
            </a:extLst>
          </p:cNvPr>
          <p:cNvPicPr>
            <a:picLocks noChangeAspect="1"/>
          </p:cNvPicPr>
          <p:nvPr/>
        </p:nvPicPr>
        <p:blipFill>
          <a:blip r:embed="rId4"/>
          <a:stretch>
            <a:fillRect/>
          </a:stretch>
        </p:blipFill>
        <p:spPr>
          <a:xfrm>
            <a:off x="6171292" y="2307445"/>
            <a:ext cx="4806976" cy="2659178"/>
          </a:xfrm>
          <a:prstGeom prst="rect">
            <a:avLst/>
          </a:prstGeom>
        </p:spPr>
      </p:pic>
      <p:sp>
        <p:nvSpPr>
          <p:cNvPr id="27" name="矩形 26">
            <a:extLst>
              <a:ext uri="{FF2B5EF4-FFF2-40B4-BE49-F238E27FC236}">
                <a16:creationId xmlns:a16="http://schemas.microsoft.com/office/drawing/2014/main" id="{C1A13C4D-9697-6444-A451-0804AB6B57CF}"/>
              </a:ext>
            </a:extLst>
          </p:cNvPr>
          <p:cNvSpPr/>
          <p:nvPr/>
        </p:nvSpPr>
        <p:spPr>
          <a:xfrm>
            <a:off x="1629057" y="4993107"/>
            <a:ext cx="3716271" cy="369332"/>
          </a:xfrm>
          <a:prstGeom prst="rect">
            <a:avLst/>
          </a:prstGeom>
        </p:spPr>
        <p:txBody>
          <a:bodyPr wrap="square">
            <a:spAutoFit/>
          </a:bodyPr>
          <a:lstStyle/>
          <a:p>
            <a:r>
              <a:rPr lang="zh-CN" altLang="en-US" b="1" i="1">
                <a:solidFill>
                  <a:srgbClr val="C00000"/>
                </a:solidFill>
                <a:latin typeface="FangSong" panose="02010609060101010101" pitchFamily="49" charset="-122"/>
                <a:ea typeface="FangSong" panose="02010609060101010101" pitchFamily="49" charset="-122"/>
              </a:rPr>
              <a:t>自定义中间件 </a:t>
            </a:r>
            <a:r>
              <a:rPr lang="en-US" altLang="zh-CN" b="1" i="1">
                <a:solidFill>
                  <a:srgbClr val="C00000"/>
                </a:solidFill>
                <a:latin typeface="FangSong" panose="02010609060101010101" pitchFamily="49" charset="-122"/>
                <a:ea typeface="FangSong" panose="02010609060101010101" pitchFamily="49" charset="-122"/>
              </a:rPr>
              <a:t>FirstMiddleware</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28" name="矩形 27">
            <a:extLst>
              <a:ext uri="{FF2B5EF4-FFF2-40B4-BE49-F238E27FC236}">
                <a16:creationId xmlns:a16="http://schemas.microsoft.com/office/drawing/2014/main" id="{40AE39D8-2FD3-EE4A-A367-02472A6045BF}"/>
              </a:ext>
            </a:extLst>
          </p:cNvPr>
          <p:cNvSpPr/>
          <p:nvPr/>
        </p:nvSpPr>
        <p:spPr>
          <a:xfrm>
            <a:off x="6716644" y="4993107"/>
            <a:ext cx="3716271" cy="369332"/>
          </a:xfrm>
          <a:prstGeom prst="rect">
            <a:avLst/>
          </a:prstGeom>
        </p:spPr>
        <p:txBody>
          <a:bodyPr wrap="square">
            <a:spAutoFit/>
          </a:bodyPr>
          <a:lstStyle/>
          <a:p>
            <a:r>
              <a:rPr lang="zh-CN" altLang="en-US" b="1" i="1">
                <a:solidFill>
                  <a:srgbClr val="C00000"/>
                </a:solidFill>
                <a:latin typeface="FangSong" panose="02010609060101010101" pitchFamily="49" charset="-122"/>
                <a:ea typeface="FangSong" panose="02010609060101010101" pitchFamily="49" charset="-122"/>
              </a:rPr>
              <a:t>自定义中间件 </a:t>
            </a:r>
            <a:r>
              <a:rPr lang="en-US" altLang="zh-CN" b="1" i="1">
                <a:solidFill>
                  <a:srgbClr val="C00000"/>
                </a:solidFill>
                <a:latin typeface="FangSong" panose="02010609060101010101" pitchFamily="49" charset="-122"/>
                <a:ea typeface="FangSong" panose="02010609060101010101" pitchFamily="49" charset="-122"/>
              </a:rPr>
              <a:t>SecondMiddleware</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29" name="矩形 28">
            <a:extLst>
              <a:ext uri="{FF2B5EF4-FFF2-40B4-BE49-F238E27FC236}">
                <a16:creationId xmlns:a16="http://schemas.microsoft.com/office/drawing/2014/main" id="{9EA04A94-CC9A-DB46-BD7E-322F265F6572}"/>
              </a:ext>
            </a:extLst>
          </p:cNvPr>
          <p:cNvSpPr/>
          <p:nvPr/>
        </p:nvSpPr>
        <p:spPr>
          <a:xfrm>
            <a:off x="240132" y="5545264"/>
            <a:ext cx="11862320" cy="1077218"/>
          </a:xfrm>
          <a:prstGeom prst="rect">
            <a:avLst/>
          </a:prstGeom>
        </p:spPr>
        <p:txBody>
          <a:bodyPr wrap="square">
            <a:spAutoFit/>
          </a:bodyPr>
          <a:lstStyle/>
          <a:p>
            <a:r>
              <a:rPr kumimoji="1" lang="zh-CN" altLang="en-US" sz="1600" b="1" i="1">
                <a:latin typeface="FangSong" panose="02010609060101010101" pitchFamily="49" charset="-122"/>
                <a:ea typeface="FangSong" panose="02010609060101010101" pitchFamily="49" charset="-122"/>
              </a:rPr>
              <a:t>需要知道：</a:t>
            </a:r>
            <a:endParaRPr kumimoji="1" lang="en-US" altLang="zh-CN" sz="1600" b="1" i="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sz="1600" b="1">
                <a:latin typeface="FangSong" panose="02010609060101010101" pitchFamily="49" charset="-122"/>
                <a:ea typeface="FangSong" panose="02010609060101010101" pitchFamily="49" charset="-122"/>
              </a:rPr>
              <a:t>实现三个钩子函数：</a:t>
            </a:r>
            <a:r>
              <a:rPr kumimoji="1" lang="en-US" altLang="zh-CN" sz="1600" b="1">
                <a:latin typeface="FangSong" panose="02010609060101010101" pitchFamily="49" charset="-122"/>
                <a:ea typeface="FangSong" panose="02010609060101010101" pitchFamily="49" charset="-122"/>
              </a:rPr>
              <a:t>process_request</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process_view </a:t>
            </a:r>
            <a:r>
              <a:rPr kumimoji="1" lang="zh-CN" altLang="en-US" sz="1600" b="1">
                <a:latin typeface="FangSong" panose="02010609060101010101" pitchFamily="49" charset="-122"/>
                <a:ea typeface="FangSong" panose="02010609060101010101" pitchFamily="49" charset="-122"/>
              </a:rPr>
              <a:t>和 </a:t>
            </a:r>
            <a:r>
              <a:rPr kumimoji="1" lang="en-US" altLang="zh-CN" sz="1600" b="1">
                <a:latin typeface="FangSong" panose="02010609060101010101" pitchFamily="49" charset="-122"/>
                <a:ea typeface="FangSong" panose="02010609060101010101" pitchFamily="49" charset="-122"/>
              </a:rPr>
              <a:t>process_response</a:t>
            </a:r>
            <a:r>
              <a:rPr kumimoji="1" lang="zh-CN" altLang="en-US" sz="1600" b="1">
                <a:latin typeface="FangSong" panose="02010609060101010101" pitchFamily="49" charset="-122"/>
                <a:ea typeface="FangSong" panose="02010609060101010101" pitchFamily="49" charset="-122"/>
              </a:rPr>
              <a:t>。其 中，让前两个函数返回 </a:t>
            </a:r>
            <a:r>
              <a:rPr kumimoji="1" lang="en-US" altLang="zh-CN" sz="1600" b="1">
                <a:latin typeface="FangSong" panose="02010609060101010101" pitchFamily="49" charset="-122"/>
                <a:ea typeface="FangSong" panose="02010609060101010101" pitchFamily="49" charset="-122"/>
              </a:rPr>
              <a:t>None</a:t>
            </a:r>
            <a:r>
              <a:rPr kumimoji="1" lang="zh-CN" altLang="en-US" sz="1600" b="1">
                <a:latin typeface="FangSong" panose="02010609060101010101" pitchFamily="49" charset="-122"/>
                <a:ea typeface="FangSong" panose="02010609060101010101" pitchFamily="49" charset="-122"/>
              </a:rPr>
              <a:t>，以保证会执行视图函数。</a:t>
            </a:r>
            <a:endParaRPr kumimoji="1"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sz="1600" b="1">
                <a:latin typeface="FangSong" panose="02010609060101010101" pitchFamily="49" charset="-122"/>
                <a:ea typeface="FangSong" panose="02010609060101010101" pitchFamily="49" charset="-122"/>
              </a:rPr>
              <a:t>中间件在 </a:t>
            </a:r>
            <a:r>
              <a:rPr kumimoji="1" lang="en-US" altLang="zh-CN" sz="1600" b="1">
                <a:latin typeface="FangSong" panose="02010609060101010101" pitchFamily="49" charset="-122"/>
                <a:ea typeface="FangSong" panose="02010609060101010101" pitchFamily="49" charset="-122"/>
              </a:rPr>
              <a:t>MIDDLEWARE</a:t>
            </a:r>
            <a:r>
              <a:rPr kumimoji="1" lang="zh-CN" altLang="en-US" sz="1600" b="1">
                <a:latin typeface="FangSong" panose="02010609060101010101" pitchFamily="49" charset="-122"/>
                <a:ea typeface="FangSong" panose="02010609060101010101" pitchFamily="49" charset="-122"/>
              </a:rPr>
              <a:t> 列表中定义的顺序会影响它们的执行顺序</a:t>
            </a:r>
            <a:endParaRPr kumimoji="1" lang="en-US" altLang="zh-CN" sz="16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0529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内置的中间件</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1057626"/>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会话中间件 </a:t>
            </a:r>
            <a:r>
              <a:rPr lang="en-US" altLang="zh-CN" sz="2400" b="1">
                <a:latin typeface="FangSong" panose="02010609060101010101" pitchFamily="49" charset="-122"/>
                <a:ea typeface="FangSong" panose="02010609060101010101" pitchFamily="49" charset="-122"/>
              </a:rPr>
              <a:t>SessionMiddleware</a:t>
            </a:r>
          </a:p>
        </p:txBody>
      </p:sp>
      <p:sp>
        <p:nvSpPr>
          <p:cNvPr id="14" name="文本框 13">
            <a:extLst>
              <a:ext uri="{FF2B5EF4-FFF2-40B4-BE49-F238E27FC236}">
                <a16:creationId xmlns:a16="http://schemas.microsoft.com/office/drawing/2014/main" id="{84800C90-923A-0443-9AAB-4C7EA0384A1E}"/>
              </a:ext>
            </a:extLst>
          </p:cNvPr>
          <p:cNvSpPr txBox="1"/>
          <p:nvPr/>
        </p:nvSpPr>
        <p:spPr>
          <a:xfrm>
            <a:off x="737584" y="2110900"/>
            <a:ext cx="11284084" cy="369332"/>
          </a:xfrm>
          <a:prstGeom prst="rect">
            <a:avLst/>
          </a:prstGeom>
          <a:noFill/>
        </p:spPr>
        <p:txBody>
          <a:bodyPr wrap="square" rtlCol="0">
            <a:spAutoFit/>
          </a:bodyPr>
          <a:lstStyle/>
          <a:p>
            <a:pPr marL="342900" indent="-342900">
              <a:buFont typeface="Wingdings" pitchFamily="2" charset="2"/>
              <a:buChar char="ü"/>
            </a:pPr>
            <a:r>
              <a:rPr kumimoji="1" lang="en-US" altLang="zh-CN" b="1">
                <a:latin typeface="FangSong" panose="02010609060101010101" pitchFamily="49" charset="-122"/>
                <a:ea typeface="FangSong" panose="02010609060101010101" pitchFamily="49" charset="-122"/>
              </a:rPr>
              <a:t>SessionMiddleware </a:t>
            </a:r>
            <a:r>
              <a:rPr kumimoji="1" lang="zh-CN" altLang="en-US" b="1">
                <a:latin typeface="FangSong" panose="02010609060101010101" pitchFamily="49" charset="-122"/>
                <a:ea typeface="FangSong" panose="02010609060101010101" pitchFamily="49" charset="-122"/>
              </a:rPr>
              <a:t>定义于 </a:t>
            </a:r>
            <a:r>
              <a:rPr lang="en-US" altLang="zh-CN" b="1">
                <a:latin typeface="FangSong" panose="02010609060101010101" pitchFamily="49" charset="-122"/>
                <a:ea typeface="FangSong" panose="02010609060101010101" pitchFamily="49" charset="-122"/>
              </a:rPr>
              <a:t>django.contrib.sessions</a:t>
            </a:r>
            <a:r>
              <a:rPr lang="zh-CN" altLang="en-US" b="1">
                <a:latin typeface="FangSong" panose="02010609060101010101" pitchFamily="49" charset="-122"/>
                <a:ea typeface="FangSong" panose="02010609060101010101" pitchFamily="49" charset="-122"/>
              </a:rPr>
              <a:t> </a:t>
            </a:r>
            <a:r>
              <a:rPr lang="zh-CN" altLang="zh-CN" b="1">
                <a:latin typeface="FangSong" panose="02010609060101010101" pitchFamily="49" charset="-122"/>
                <a:ea typeface="FangSong" panose="02010609060101010101" pitchFamily="49" charset="-122"/>
              </a:rPr>
              <a:t>应用</a:t>
            </a:r>
            <a:r>
              <a:rPr lang="zh-CN" altLang="en-US" b="1">
                <a:latin typeface="FangSong" panose="02010609060101010101" pitchFamily="49" charset="-122"/>
                <a:ea typeface="FangSong" panose="02010609060101010101" pitchFamily="49" charset="-122"/>
              </a:rPr>
              <a:t>：定义了 </a:t>
            </a:r>
            <a:r>
              <a:rPr lang="en-US" altLang="zh-CN" b="1">
                <a:latin typeface="FangSong" panose="02010609060101010101" pitchFamily="49" charset="-122"/>
                <a:ea typeface="FangSong" panose="02010609060101010101" pitchFamily="49" charset="-122"/>
              </a:rPr>
              <a:t>django_session</a:t>
            </a:r>
            <a:r>
              <a:rPr lang="zh-CN" altLang="en-US" b="1">
                <a:latin typeface="FangSong" panose="02010609060101010101" pitchFamily="49" charset="-122"/>
                <a:ea typeface="FangSong" panose="02010609060101010101" pitchFamily="49" charset="-122"/>
              </a:rPr>
              <a:t> 表用于记录会话</a:t>
            </a:r>
            <a:endParaRPr lang="zh-CN" altLang="zh-CN"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209678AD-03DB-BB47-AF59-0EA1EE808446}"/>
              </a:ext>
            </a:extLst>
          </p:cNvPr>
          <p:cNvSpPr txBox="1"/>
          <p:nvPr/>
        </p:nvSpPr>
        <p:spPr>
          <a:xfrm>
            <a:off x="180736" y="4576591"/>
            <a:ext cx="11840931" cy="923330"/>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SESSION_ENGINE</a:t>
            </a:r>
            <a:r>
              <a:rPr lang="zh-CN" altLang="en-US" b="1">
                <a:latin typeface="FangSong" panose="02010609060101010101" pitchFamily="49" charset="-122"/>
                <a:ea typeface="FangSong" panose="02010609060101010101" pitchFamily="49" charset="-122"/>
              </a:rPr>
              <a:t> </a:t>
            </a:r>
            <a:r>
              <a:rPr lang="zh-CN" altLang="zh-CN" b="1">
                <a:latin typeface="FangSong" panose="02010609060101010101" pitchFamily="49" charset="-122"/>
                <a:ea typeface="FangSong" panose="02010609060101010101" pitchFamily="49" charset="-122"/>
              </a:rPr>
              <a:t>变量</a:t>
            </a:r>
            <a:r>
              <a:rPr lang="zh-CN" altLang="en-US" b="1">
                <a:latin typeface="FangSong" panose="02010609060101010101" pitchFamily="49" charset="-122"/>
                <a:ea typeface="FangSong" panose="02010609060101010101" pitchFamily="49" charset="-122"/>
              </a:rPr>
              <a:t>：可以在项目的配置文件（</a:t>
            </a:r>
            <a:r>
              <a:rPr lang="en-US" altLang="zh-CN" b="1">
                <a:latin typeface="FangSong" panose="02010609060101010101" pitchFamily="49" charset="-122"/>
                <a:ea typeface="FangSong" panose="02010609060101010101" pitchFamily="49" charset="-122"/>
              </a:rPr>
              <a:t>settings.py</a:t>
            </a:r>
            <a:r>
              <a:rPr lang="zh-CN" altLang="en-US" b="1">
                <a:latin typeface="FangSong" panose="02010609060101010101" pitchFamily="49" charset="-122"/>
                <a:ea typeface="FangSong" panose="02010609060101010101" pitchFamily="49" charset="-122"/>
              </a:rPr>
              <a:t>）中指定 </a:t>
            </a:r>
            <a:r>
              <a:rPr lang="en-US" altLang="zh-CN" b="1">
                <a:latin typeface="FangSong" panose="02010609060101010101" pitchFamily="49" charset="-122"/>
                <a:ea typeface="FangSong" panose="02010609060101010101" pitchFamily="49" charset="-122"/>
              </a:rPr>
              <a:t>SESSION_ENGINE </a:t>
            </a:r>
            <a:r>
              <a:rPr lang="zh-CN" altLang="en-US" b="1">
                <a:latin typeface="FangSong" panose="02010609060101010101" pitchFamily="49" charset="-122"/>
                <a:ea typeface="FangSong" panose="02010609060101010101" pitchFamily="49" charset="-122"/>
              </a:rPr>
              <a:t>变量，默认情况下，它并没有被显示的指定。此时，</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则会使用框架内的定义。这个变量指定了存储会话数据的模块，命名为 </a:t>
            </a:r>
            <a:r>
              <a:rPr lang="en-US" altLang="zh-CN" b="1">
                <a:latin typeface="FangSong" panose="02010609060101010101" pitchFamily="49" charset="-122"/>
                <a:ea typeface="FangSong" panose="02010609060101010101" pitchFamily="49" charset="-122"/>
              </a:rPr>
              <a:t>SessionStore</a:t>
            </a:r>
            <a:r>
              <a:rPr lang="zh-CN" altLang="en-US" b="1">
                <a:latin typeface="FangSong" panose="02010609060101010101" pitchFamily="49" charset="-122"/>
                <a:ea typeface="FangSong" panose="02010609060101010101" pitchFamily="49" charset="-122"/>
              </a:rPr>
              <a:t>。默认的配置指定使用数据库去保存会话数据。</a:t>
            </a:r>
            <a:endParaRPr lang="en-US" altLang="zh-CN" b="1">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6D37EFE1-6C81-1B4A-BA19-14FD865583F4}"/>
              </a:ext>
            </a:extLst>
          </p:cNvPr>
          <p:cNvSpPr txBox="1"/>
          <p:nvPr/>
        </p:nvSpPr>
        <p:spPr>
          <a:xfrm>
            <a:off x="180736" y="5525127"/>
            <a:ext cx="10380354" cy="923330"/>
          </a:xfrm>
          <a:prstGeom prst="rect">
            <a:avLst/>
          </a:prstGeom>
          <a:noFill/>
        </p:spPr>
        <p:txBody>
          <a:bodyPr wrap="square" rtlCol="0">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SessionMiddleware</a:t>
            </a:r>
            <a:r>
              <a:rPr lang="zh-CN" altLang="en-US" b="1">
                <a:latin typeface="FangSong" panose="02010609060101010101" pitchFamily="49" charset="-122"/>
                <a:ea typeface="FangSong" panose="02010609060101010101" pitchFamily="49" charset="-122"/>
              </a:rPr>
              <a:t> 的实现原理：</a:t>
            </a:r>
            <a:endParaRPr lang="en-US" altLang="zh-CN" b="1">
              <a:latin typeface="FangSong" panose="02010609060101010101" pitchFamily="49" charset="-122"/>
              <a:ea typeface="FangSong" panose="02010609060101010101" pitchFamily="49" charset="-122"/>
            </a:endParaRPr>
          </a:p>
          <a:p>
            <a:pPr lvl="1"/>
            <a:r>
              <a:rPr lang="en-US" altLang="zh-CN" b="1">
                <a:latin typeface="FangSong" panose="02010609060101010101" pitchFamily="49" charset="-122"/>
                <a:ea typeface="FangSong" panose="02010609060101010101" pitchFamily="49" charset="-122"/>
              </a:rPr>
              <a:t>	process_request</a:t>
            </a:r>
            <a:r>
              <a:rPr lang="zh-CN" altLang="en-US" b="1">
                <a:latin typeface="FangSong" panose="02010609060101010101" pitchFamily="49" charset="-122"/>
                <a:ea typeface="FangSong" panose="02010609060101010101" pitchFamily="49" charset="-122"/>
              </a:rPr>
              <a:t>：函数最核心的实现就是给 </a:t>
            </a:r>
            <a:r>
              <a:rPr lang="en-US" altLang="zh-CN" b="1">
                <a:latin typeface="FangSong" panose="02010609060101010101" pitchFamily="49" charset="-122"/>
                <a:ea typeface="FangSong" panose="02010609060101010101" pitchFamily="49" charset="-122"/>
              </a:rPr>
              <a:t>HttpRequest </a:t>
            </a:r>
            <a:r>
              <a:rPr lang="zh-CN" altLang="en-US" b="1">
                <a:latin typeface="FangSong" panose="02010609060101010101" pitchFamily="49" charset="-122"/>
                <a:ea typeface="FangSong" panose="02010609060101010101" pitchFamily="49" charset="-122"/>
              </a:rPr>
              <a:t>实例添加了 </a:t>
            </a:r>
            <a:r>
              <a:rPr lang="en-US" altLang="zh-CN" b="1">
                <a:latin typeface="FangSong" panose="02010609060101010101" pitchFamily="49" charset="-122"/>
                <a:ea typeface="FangSong" panose="02010609060101010101" pitchFamily="49" charset="-122"/>
              </a:rPr>
              <a:t>session </a:t>
            </a:r>
            <a:r>
              <a:rPr lang="zh-CN" altLang="en-US" b="1">
                <a:latin typeface="FangSong" panose="02010609060101010101" pitchFamily="49" charset="-122"/>
                <a:ea typeface="FangSong" panose="02010609060101010101" pitchFamily="49" charset="-122"/>
              </a:rPr>
              <a:t>属性</a:t>
            </a:r>
            <a:endParaRPr lang="en-US" altLang="zh-CN" b="1">
              <a:latin typeface="FangSong" panose="02010609060101010101" pitchFamily="49" charset="-122"/>
              <a:ea typeface="FangSong" panose="02010609060101010101" pitchFamily="49" charset="-122"/>
            </a:endParaRPr>
          </a:p>
          <a:p>
            <a:pPr lvl="1"/>
            <a:r>
              <a:rPr lang="en-US" altLang="zh-CN" b="1">
                <a:latin typeface="FangSong" panose="02010609060101010101" pitchFamily="49" charset="-122"/>
                <a:ea typeface="FangSong" panose="02010609060101010101" pitchFamily="49" charset="-122"/>
              </a:rPr>
              <a:t>	process_response</a:t>
            </a:r>
            <a:r>
              <a:rPr lang="zh-CN" altLang="en-US" b="1">
                <a:latin typeface="FangSong" panose="02010609060101010101" pitchFamily="49" charset="-122"/>
                <a:ea typeface="FangSong" panose="02010609060101010101" pitchFamily="49" charset="-122"/>
              </a:rPr>
              <a:t>：主要完成两个工作，保存会话数据和给浏览器设置 </a:t>
            </a:r>
            <a:r>
              <a:rPr lang="en-US" altLang="zh-CN" b="1">
                <a:latin typeface="FangSong" panose="02010609060101010101" pitchFamily="49" charset="-122"/>
                <a:ea typeface="FangSong" panose="02010609060101010101" pitchFamily="49" charset="-122"/>
              </a:rPr>
              <a:t>Cookie</a:t>
            </a:r>
          </a:p>
        </p:txBody>
      </p:sp>
      <p:sp>
        <p:nvSpPr>
          <p:cNvPr id="15" name="矩形 14">
            <a:extLst>
              <a:ext uri="{FF2B5EF4-FFF2-40B4-BE49-F238E27FC236}">
                <a16:creationId xmlns:a16="http://schemas.microsoft.com/office/drawing/2014/main" id="{D0B05FA6-9795-CB48-8A8E-E925C1C622AE}"/>
              </a:ext>
            </a:extLst>
          </p:cNvPr>
          <p:cNvSpPr/>
          <p:nvPr/>
        </p:nvSpPr>
        <p:spPr>
          <a:xfrm>
            <a:off x="159348" y="1519291"/>
            <a:ext cx="11862320"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会话是为了解决 </a:t>
            </a:r>
            <a:r>
              <a:rPr kumimoji="1" lang="en-US" altLang="zh-CN" b="1">
                <a:latin typeface="FangSong" panose="02010609060101010101" pitchFamily="49" charset="-122"/>
                <a:ea typeface="FangSong" panose="02010609060101010101" pitchFamily="49" charset="-122"/>
              </a:rPr>
              <a:t>HTTP </a:t>
            </a:r>
            <a:r>
              <a:rPr kumimoji="1" lang="zh-CN" altLang="en-US" b="1">
                <a:latin typeface="FangSong" panose="02010609060101010101" pitchFamily="49" charset="-122"/>
                <a:ea typeface="FangSong" panose="02010609060101010101" pitchFamily="49" charset="-122"/>
              </a:rPr>
              <a:t>协议无状态的问题，不用每次打开 </a:t>
            </a:r>
            <a:r>
              <a:rPr kumimoji="1" lang="en-US" altLang="zh-CN" b="1">
                <a:latin typeface="FangSong" panose="02010609060101010101" pitchFamily="49" charset="-122"/>
                <a:ea typeface="FangSong" panose="02010609060101010101" pitchFamily="49" charset="-122"/>
              </a:rPr>
              <a:t>Web </a:t>
            </a:r>
            <a:r>
              <a:rPr kumimoji="1" lang="zh-CN" altLang="en-US" b="1">
                <a:latin typeface="FangSong" panose="02010609060101010101" pitchFamily="49" charset="-122"/>
                <a:ea typeface="FangSong" panose="02010609060101010101" pitchFamily="49" charset="-122"/>
              </a:rPr>
              <a:t>站点都需要重新登录。</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使用 </a:t>
            </a:r>
            <a:r>
              <a:rPr kumimoji="1" lang="en-US" altLang="zh-CN" b="1">
                <a:latin typeface="FangSong" panose="02010609060101010101" pitchFamily="49" charset="-122"/>
                <a:ea typeface="FangSong" panose="02010609060101010101" pitchFamily="49" charset="-122"/>
              </a:rPr>
              <a:t>Cookie</a:t>
            </a:r>
            <a:r>
              <a:rPr kumimoji="1" lang="zh-CN" altLang="en-US" b="1">
                <a:latin typeface="FangSong" panose="02010609060101010101" pitchFamily="49" charset="-122"/>
                <a:ea typeface="FangSong" panose="02010609060101010101" pitchFamily="49" charset="-122"/>
              </a:rPr>
              <a:t> 来保持会话，默认情况下，会话信息保存到数据库中。这就是会话中间件 </a:t>
            </a:r>
            <a:r>
              <a:rPr kumimoji="1" lang="en-US" altLang="zh-CN" b="1">
                <a:latin typeface="FangSong" panose="02010609060101010101" pitchFamily="49" charset="-122"/>
                <a:ea typeface="FangSong" panose="02010609060101010101" pitchFamily="49" charset="-122"/>
              </a:rPr>
              <a:t>SessionMiddleware</a:t>
            </a:r>
            <a:r>
              <a:rPr kumimoji="1" lang="zh-CN" altLang="en-US" b="1">
                <a:latin typeface="FangSong" panose="02010609060101010101" pitchFamily="49" charset="-122"/>
                <a:ea typeface="FangSong" panose="02010609060101010101" pitchFamily="49" charset="-122"/>
              </a:rPr>
              <a:t> 实现的功能。</a:t>
            </a:r>
            <a:endParaRPr kumimoji="1" lang="en-US" altLang="zh-CN" b="1">
              <a:latin typeface="FangSong" panose="02010609060101010101" pitchFamily="49" charset="-122"/>
              <a:ea typeface="FangSong" panose="02010609060101010101" pitchFamily="49" charset="-122"/>
            </a:endParaRPr>
          </a:p>
        </p:txBody>
      </p:sp>
      <p:pic>
        <p:nvPicPr>
          <p:cNvPr id="4" name="图片 3">
            <a:extLst>
              <a:ext uri="{FF2B5EF4-FFF2-40B4-BE49-F238E27FC236}">
                <a16:creationId xmlns:a16="http://schemas.microsoft.com/office/drawing/2014/main" id="{8FC9BC11-138C-2A4C-9C20-D10B4B607295}"/>
              </a:ext>
            </a:extLst>
          </p:cNvPr>
          <p:cNvPicPr>
            <a:picLocks noChangeAspect="1"/>
          </p:cNvPicPr>
          <p:nvPr/>
        </p:nvPicPr>
        <p:blipFill>
          <a:blip r:embed="rId3"/>
          <a:stretch>
            <a:fillRect/>
          </a:stretch>
        </p:blipFill>
        <p:spPr>
          <a:xfrm>
            <a:off x="180737" y="2590777"/>
            <a:ext cx="5310644" cy="1591276"/>
          </a:xfrm>
          <a:prstGeom prst="rect">
            <a:avLst/>
          </a:prstGeom>
        </p:spPr>
      </p:pic>
      <p:sp>
        <p:nvSpPr>
          <p:cNvPr id="16" name="矩形 15">
            <a:extLst>
              <a:ext uri="{FF2B5EF4-FFF2-40B4-BE49-F238E27FC236}">
                <a16:creationId xmlns:a16="http://schemas.microsoft.com/office/drawing/2014/main" id="{E335FB5A-3F1F-0148-89F2-52EA2FF7DB3D}"/>
              </a:ext>
            </a:extLst>
          </p:cNvPr>
          <p:cNvSpPr/>
          <p:nvPr/>
        </p:nvSpPr>
        <p:spPr>
          <a:xfrm>
            <a:off x="1430638" y="4182053"/>
            <a:ext cx="2622309" cy="369332"/>
          </a:xfrm>
          <a:prstGeom prst="rect">
            <a:avLst/>
          </a:prstGeom>
        </p:spPr>
        <p:txBody>
          <a:bodyPr wrap="square">
            <a:spAutoFit/>
          </a:bodyPr>
          <a:lstStyle/>
          <a:p>
            <a:r>
              <a:rPr lang="en-US" altLang="zh-CN" b="1" i="1">
                <a:solidFill>
                  <a:srgbClr val="C00000"/>
                </a:solidFill>
                <a:latin typeface="FangSong" panose="02010609060101010101" pitchFamily="49" charset="-122"/>
                <a:ea typeface="FangSong" panose="02010609060101010101" pitchFamily="49" charset="-122"/>
              </a:rPr>
              <a:t>django_session</a:t>
            </a:r>
            <a:r>
              <a:rPr lang="zh-CN" altLang="en-US" b="1" i="1">
                <a:solidFill>
                  <a:srgbClr val="C00000"/>
                </a:solidFill>
                <a:latin typeface="FangSong" panose="02010609060101010101" pitchFamily="49" charset="-122"/>
                <a:ea typeface="FangSong" panose="02010609060101010101" pitchFamily="49" charset="-122"/>
              </a:rPr>
              <a:t> 表结构</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E9369D8B-F437-104E-BF41-0341C0B9944C}"/>
              </a:ext>
            </a:extLst>
          </p:cNvPr>
          <p:cNvSpPr/>
          <p:nvPr/>
        </p:nvSpPr>
        <p:spPr>
          <a:xfrm>
            <a:off x="5776377" y="2627287"/>
            <a:ext cx="6245291" cy="1477328"/>
          </a:xfrm>
          <a:prstGeom prst="rect">
            <a:avLst/>
          </a:prstGeom>
        </p:spPr>
        <p:txBody>
          <a:bodyPr wrap="square">
            <a:spAutoFit/>
          </a:bodyPr>
          <a:lstStyle/>
          <a:p>
            <a:r>
              <a:rPr kumimoji="1" lang="en-US" altLang="zh-CN" b="1">
                <a:latin typeface="FangSong" panose="02010609060101010101" pitchFamily="49" charset="-122"/>
                <a:ea typeface="FangSong" panose="02010609060101010101" pitchFamily="49" charset="-122"/>
              </a:rPr>
              <a:t>django_session</a:t>
            </a:r>
            <a:r>
              <a:rPr kumimoji="1" lang="zh-CN" altLang="en-US" b="1">
                <a:latin typeface="FangSong" panose="02010609060101010101" pitchFamily="49" charset="-122"/>
                <a:ea typeface="FangSong" panose="02010609060101010101" pitchFamily="49" charset="-122"/>
              </a:rPr>
              <a:t> 中定义了三个字段，字段含义分别是：</a:t>
            </a:r>
            <a:endParaRPr kumimoji="1"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b="1">
                <a:latin typeface="FangSong" panose="02010609060101010101" pitchFamily="49" charset="-122"/>
                <a:ea typeface="FangSong" panose="02010609060101010101" pitchFamily="49" charset="-122"/>
              </a:rPr>
              <a:t>session_key</a:t>
            </a:r>
            <a:r>
              <a:rPr kumimoji="1" lang="zh-CN" altLang="en-US" b="1">
                <a:latin typeface="FangSong" panose="02010609060101010101" pitchFamily="49" charset="-122"/>
                <a:ea typeface="FangSong" panose="02010609060101010101" pitchFamily="49" charset="-122"/>
              </a:rPr>
              <a:t>：主键，所以是惟一的，记录的值是放置在 </a:t>
            </a:r>
            <a:r>
              <a:rPr kumimoji="1" lang="en-US" altLang="zh-CN" b="1">
                <a:latin typeface="FangSong" panose="02010609060101010101" pitchFamily="49" charset="-122"/>
                <a:ea typeface="FangSong" panose="02010609060101010101" pitchFamily="49" charset="-122"/>
              </a:rPr>
              <a:t>Cookie </a:t>
            </a:r>
            <a:r>
              <a:rPr kumimoji="1" lang="zh-CN" altLang="en-US" b="1">
                <a:latin typeface="FangSong" panose="02010609060101010101" pitchFamily="49" charset="-122"/>
                <a:ea typeface="FangSong" panose="02010609060101010101" pitchFamily="49" charset="-122"/>
              </a:rPr>
              <a:t>中的会话 </a:t>
            </a:r>
            <a:r>
              <a:rPr kumimoji="1" lang="en-US" altLang="zh-CN" b="1">
                <a:latin typeface="FangSong" panose="02010609060101010101" pitchFamily="49" charset="-122"/>
                <a:ea typeface="FangSong" panose="02010609060101010101" pitchFamily="49" charset="-122"/>
              </a:rPr>
              <a:t>id</a:t>
            </a:r>
          </a:p>
          <a:p>
            <a:pPr marL="342900" indent="-342900">
              <a:buFont typeface="+mj-ea"/>
              <a:buAutoNum type="circleNumDbPlain"/>
            </a:pPr>
            <a:r>
              <a:rPr kumimoji="1" lang="en-US" altLang="zh-CN" b="1">
                <a:latin typeface="FangSong" panose="02010609060101010101" pitchFamily="49" charset="-122"/>
                <a:ea typeface="FangSong" panose="02010609060101010101" pitchFamily="49" charset="-122"/>
              </a:rPr>
              <a:t>session_data</a:t>
            </a:r>
            <a:r>
              <a:rPr kumimoji="1" lang="zh-CN" altLang="en-US" b="1">
                <a:latin typeface="FangSong" panose="02010609060101010101" pitchFamily="49" charset="-122"/>
                <a:ea typeface="FangSong" panose="02010609060101010101" pitchFamily="49" charset="-122"/>
              </a:rPr>
              <a:t>：存放序列化之后的会话数据字符串</a:t>
            </a:r>
            <a:endParaRPr kumimoji="1"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b="1">
                <a:latin typeface="FangSong" panose="02010609060101010101" pitchFamily="49" charset="-122"/>
                <a:ea typeface="FangSong" panose="02010609060101010101" pitchFamily="49" charset="-122"/>
              </a:rPr>
              <a:t>expire_date</a:t>
            </a:r>
            <a:r>
              <a:rPr kumimoji="1" lang="zh-CN" altLang="en-US" b="1">
                <a:latin typeface="FangSong" panose="02010609060101010101" pitchFamily="49" charset="-122"/>
                <a:ea typeface="FangSong" panose="02010609060101010101" pitchFamily="49" charset="-122"/>
              </a:rPr>
              <a:t>：过期时间，标识会话状态是否失效</a:t>
            </a:r>
            <a:endParaRPr kumimoji="1"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441360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内置的中间件</a:t>
            </a:r>
          </a:p>
        </p:txBody>
      </p:sp>
      <p:sp>
        <p:nvSpPr>
          <p:cNvPr id="6" name="文本框 5">
            <a:extLst>
              <a:ext uri="{FF2B5EF4-FFF2-40B4-BE49-F238E27FC236}">
                <a16:creationId xmlns:a16="http://schemas.microsoft.com/office/drawing/2014/main" id="{00564452-F8D2-5648-8903-DB42C12DE60F}"/>
              </a:ext>
            </a:extLst>
          </p:cNvPr>
          <p:cNvSpPr txBox="1"/>
          <p:nvPr/>
        </p:nvSpPr>
        <p:spPr>
          <a:xfrm>
            <a:off x="778704" y="997894"/>
            <a:ext cx="698682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身份认证中间件 </a:t>
            </a:r>
            <a:r>
              <a:rPr lang="en-US" altLang="zh-CN" sz="2400" b="1">
                <a:latin typeface="FangSong" panose="02010609060101010101" pitchFamily="49" charset="-122"/>
                <a:ea typeface="FangSong" panose="02010609060101010101" pitchFamily="49" charset="-122"/>
              </a:rPr>
              <a:t>AuthenticationMiddleware</a:t>
            </a:r>
            <a:r>
              <a:rPr lang="zh-CN" altLang="zh-CN" sz="2400" b="1">
                <a:latin typeface="FangSong" panose="02010609060101010101" pitchFamily="49" charset="-122"/>
                <a:ea typeface="FangSong" panose="02010609060101010101" pitchFamily="49" charset="-122"/>
              </a:rPr>
              <a:t> </a:t>
            </a:r>
            <a:endParaRPr lang="en-US" altLang="zh-CN" sz="2400" b="1">
              <a:latin typeface="FangSong" panose="02010609060101010101" pitchFamily="49" charset="-122"/>
              <a:ea typeface="FangSong" panose="02010609060101010101" pitchFamily="49" charset="-122"/>
            </a:endParaRPr>
          </a:p>
        </p:txBody>
      </p:sp>
      <p:sp>
        <p:nvSpPr>
          <p:cNvPr id="7" name="文本框 6">
            <a:extLst>
              <a:ext uri="{FF2B5EF4-FFF2-40B4-BE49-F238E27FC236}">
                <a16:creationId xmlns:a16="http://schemas.microsoft.com/office/drawing/2014/main" id="{CA6D067C-BD8A-8545-95FD-2F83E29C1D7F}"/>
              </a:ext>
            </a:extLst>
          </p:cNvPr>
          <p:cNvSpPr txBox="1"/>
          <p:nvPr/>
        </p:nvSpPr>
        <p:spPr>
          <a:xfrm>
            <a:off x="670410" y="1517829"/>
            <a:ext cx="11323668" cy="646331"/>
          </a:xfrm>
          <a:prstGeom prst="rect">
            <a:avLst/>
          </a:prstGeom>
          <a:noFill/>
        </p:spPr>
        <p:txBody>
          <a:bodyPr wrap="square" rtlCol="0">
            <a:spAutoFit/>
          </a:bodyPr>
          <a:lstStyle/>
          <a:p>
            <a:pPr marL="800100" lvl="1" indent="-342900">
              <a:buFont typeface="Wingdings" pitchFamily="2" charset="2"/>
              <a:buChar char="ü"/>
            </a:pPr>
            <a:r>
              <a:rPr lang="zh-CN" altLang="en-US" b="1">
                <a:latin typeface="FangSong" panose="02010609060101010101" pitchFamily="49" charset="-122"/>
                <a:ea typeface="FangSong" panose="02010609060101010101" pitchFamily="49" charset="-122"/>
              </a:rPr>
              <a:t>依赖关系：</a:t>
            </a:r>
            <a:r>
              <a:rPr lang="en-US" altLang="zh-CN" b="1">
                <a:latin typeface="FangSong" panose="02010609060101010101" pitchFamily="49" charset="-122"/>
                <a:ea typeface="FangSong" panose="02010609060101010101" pitchFamily="49" charset="-122"/>
              </a:rPr>
              <a:t>AuthenticationMiddleware </a:t>
            </a:r>
            <a:r>
              <a:rPr lang="zh-CN" altLang="en-US" b="1">
                <a:latin typeface="FangSong" panose="02010609060101010101" pitchFamily="49" charset="-122"/>
                <a:ea typeface="FangSong" panose="02010609060101010101" pitchFamily="49" charset="-122"/>
              </a:rPr>
              <a:t>相比 </a:t>
            </a:r>
            <a:r>
              <a:rPr lang="en-US" altLang="zh-CN" b="1">
                <a:latin typeface="FangSong" panose="02010609060101010101" pitchFamily="49" charset="-122"/>
                <a:ea typeface="FangSong" panose="02010609060101010101" pitchFamily="49" charset="-122"/>
              </a:rPr>
              <a:t>SessionMiddleware </a:t>
            </a:r>
            <a:r>
              <a:rPr lang="zh-CN" altLang="en-US" b="1">
                <a:latin typeface="FangSong" panose="02010609060101010101" pitchFamily="49" charset="-122"/>
                <a:ea typeface="FangSong" panose="02010609060101010101" pitchFamily="49" charset="-122"/>
              </a:rPr>
              <a:t>要简单许多，且它们之间存在着依赖关系。</a:t>
            </a:r>
            <a:r>
              <a:rPr lang="en-US" altLang="zh-CN" b="1">
                <a:latin typeface="FangSong" panose="02010609060101010101" pitchFamily="49" charset="-122"/>
                <a:ea typeface="FangSong" panose="02010609060101010101" pitchFamily="49" charset="-122"/>
              </a:rPr>
              <a:t> AuthenticationMiddleware</a:t>
            </a:r>
            <a:r>
              <a:rPr lang="zh-CN" altLang="en-US" b="1">
                <a:latin typeface="FangSong" panose="02010609060101010101" pitchFamily="49" charset="-122"/>
                <a:ea typeface="FangSong" panose="02010609060101010101" pitchFamily="49" charset="-122"/>
              </a:rPr>
              <a:t> 依赖于 </a:t>
            </a:r>
            <a:r>
              <a:rPr lang="en-US" altLang="zh-CN" b="1">
                <a:latin typeface="FangSong" panose="02010609060101010101" pitchFamily="49" charset="-122"/>
                <a:ea typeface="FangSong" panose="02010609060101010101" pitchFamily="49" charset="-122"/>
              </a:rPr>
              <a:t>SessionMiddleware</a:t>
            </a:r>
            <a:r>
              <a:rPr lang="zh-CN" altLang="en-US" b="1">
                <a:latin typeface="FangSong" panose="02010609060101010101" pitchFamily="49" charset="-122"/>
                <a:ea typeface="FangSong" panose="02010609060101010101" pitchFamily="49" charset="-122"/>
              </a:rPr>
              <a:t> 中间件。</a:t>
            </a:r>
            <a:endParaRPr lang="en-US" altLang="zh-CN"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983CFF23-EAA8-924B-A68C-89C2A54874CD}"/>
              </a:ext>
            </a:extLst>
          </p:cNvPr>
          <p:cNvPicPr>
            <a:picLocks noChangeAspect="1"/>
          </p:cNvPicPr>
          <p:nvPr/>
        </p:nvPicPr>
        <p:blipFill>
          <a:blip r:embed="rId3"/>
          <a:stretch>
            <a:fillRect/>
          </a:stretch>
        </p:blipFill>
        <p:spPr>
          <a:xfrm>
            <a:off x="361289" y="2298534"/>
            <a:ext cx="5287493" cy="1795016"/>
          </a:xfrm>
          <a:prstGeom prst="rect">
            <a:avLst/>
          </a:prstGeom>
        </p:spPr>
      </p:pic>
      <p:sp>
        <p:nvSpPr>
          <p:cNvPr id="15" name="矩形 14">
            <a:extLst>
              <a:ext uri="{FF2B5EF4-FFF2-40B4-BE49-F238E27FC236}">
                <a16:creationId xmlns:a16="http://schemas.microsoft.com/office/drawing/2014/main" id="{91B32F00-53E2-A344-A692-F568EBFC34AE}"/>
              </a:ext>
            </a:extLst>
          </p:cNvPr>
          <p:cNvSpPr/>
          <p:nvPr/>
        </p:nvSpPr>
        <p:spPr>
          <a:xfrm>
            <a:off x="1196847" y="4117300"/>
            <a:ext cx="3616375" cy="338554"/>
          </a:xfrm>
          <a:prstGeom prst="rect">
            <a:avLst/>
          </a:prstGeom>
        </p:spPr>
        <p:txBody>
          <a:bodyPr wrap="square">
            <a:spAutoFit/>
          </a:bodyPr>
          <a:lstStyle/>
          <a:p>
            <a:r>
              <a:rPr lang="en-US" altLang="zh-CN" sz="1600" b="1" i="1">
                <a:solidFill>
                  <a:srgbClr val="C00000"/>
                </a:solidFill>
                <a:latin typeface="FangSong" panose="02010609060101010101" pitchFamily="49" charset="-122"/>
                <a:ea typeface="FangSong" panose="02010609060101010101" pitchFamily="49" charset="-122"/>
              </a:rPr>
              <a:t>AuthenticationMiddleware</a:t>
            </a:r>
            <a:r>
              <a:rPr lang="zh-CN" altLang="en-US" sz="1600" b="1" i="1">
                <a:solidFill>
                  <a:srgbClr val="C00000"/>
                </a:solidFill>
                <a:latin typeface="FangSong" panose="02010609060101010101" pitchFamily="49" charset="-122"/>
                <a:ea typeface="FangSong" panose="02010609060101010101" pitchFamily="49" charset="-122"/>
              </a:rPr>
              <a:t> 实现源码</a:t>
            </a:r>
            <a:endParaRPr kumimoji="1" lang="zh-CN" altLang="en-US" sz="1600" b="1" i="1">
              <a:solidFill>
                <a:srgbClr val="C00000"/>
              </a:solidFill>
              <a:latin typeface="FangSong" panose="02010609060101010101" pitchFamily="49" charset="-122"/>
              <a:ea typeface="FangSong" panose="02010609060101010101" pitchFamily="49" charset="-122"/>
            </a:endParaRPr>
          </a:p>
        </p:txBody>
      </p:sp>
      <p:sp>
        <p:nvSpPr>
          <p:cNvPr id="16" name="矩形 15">
            <a:extLst>
              <a:ext uri="{FF2B5EF4-FFF2-40B4-BE49-F238E27FC236}">
                <a16:creationId xmlns:a16="http://schemas.microsoft.com/office/drawing/2014/main" id="{D2145210-7C57-6D4A-BF96-F5CDF3379391}"/>
              </a:ext>
            </a:extLst>
          </p:cNvPr>
          <p:cNvSpPr/>
          <p:nvPr/>
        </p:nvSpPr>
        <p:spPr>
          <a:xfrm>
            <a:off x="5748787" y="2501633"/>
            <a:ext cx="6245291" cy="1477328"/>
          </a:xfrm>
          <a:prstGeom prst="rect">
            <a:avLst/>
          </a:prstGeom>
        </p:spPr>
        <p:txBody>
          <a:bodyPr wrap="square">
            <a:spAutoFit/>
          </a:bodyPr>
          <a:lstStyle/>
          <a:p>
            <a:pPr marL="342900" indent="-342900">
              <a:buFont typeface="+mj-ea"/>
              <a:buAutoNum type="circleNumDbPlain"/>
            </a:pPr>
            <a:r>
              <a:rPr lang="en-US" altLang="zh-CN" b="1">
                <a:latin typeface="FangSong" panose="02010609060101010101" pitchFamily="49" charset="-122"/>
                <a:ea typeface="FangSong" panose="02010609060101010101" pitchFamily="49" charset="-122"/>
              </a:rPr>
              <a:t>AuthenticationMiddleware</a:t>
            </a:r>
            <a:r>
              <a:rPr lang="zh-CN" altLang="en-US" b="1">
                <a:latin typeface="FangSong" panose="02010609060101010101" pitchFamily="49" charset="-122"/>
                <a:ea typeface="FangSong" panose="02010609060101010101" pitchFamily="49" charset="-122"/>
              </a:rPr>
              <a:t> </a:t>
            </a:r>
            <a:r>
              <a:rPr kumimoji="1" lang="zh-CN" altLang="en-US" b="1">
                <a:latin typeface="FangSong" panose="02010609060101010101" pitchFamily="49" charset="-122"/>
                <a:ea typeface="FangSong" panose="02010609060101010101" pitchFamily="49" charset="-122"/>
              </a:rPr>
              <a:t>只定义了 </a:t>
            </a:r>
            <a:r>
              <a:rPr kumimoji="1" lang="en-US" altLang="zh-CN" b="1">
                <a:latin typeface="FangSong" panose="02010609060101010101" pitchFamily="49" charset="-122"/>
                <a:ea typeface="FangSong" panose="02010609060101010101" pitchFamily="49" charset="-122"/>
              </a:rPr>
              <a:t>process_request </a:t>
            </a:r>
            <a:r>
              <a:rPr kumimoji="1" lang="zh-CN" altLang="en-US" b="1">
                <a:latin typeface="FangSong" panose="02010609060101010101" pitchFamily="49" charset="-122"/>
                <a:ea typeface="FangSong" panose="02010609060101010101" pitchFamily="49" charset="-122"/>
              </a:rPr>
              <a:t>函数，负责给 </a:t>
            </a:r>
            <a:r>
              <a:rPr kumimoji="1" lang="en-US" altLang="zh-CN" b="1">
                <a:latin typeface="FangSong" panose="02010609060101010101" pitchFamily="49" charset="-122"/>
                <a:ea typeface="FangSong" panose="02010609060101010101" pitchFamily="49" charset="-122"/>
              </a:rPr>
              <a:t>HttpRequest </a:t>
            </a:r>
            <a:r>
              <a:rPr kumimoji="1" lang="zh-CN" altLang="en-US" b="1">
                <a:latin typeface="FangSong" panose="02010609060101010101" pitchFamily="49" charset="-122"/>
                <a:ea typeface="FangSong" panose="02010609060101010101" pitchFamily="49" charset="-122"/>
              </a:rPr>
              <a:t>对象添加 </a:t>
            </a:r>
            <a:r>
              <a:rPr kumimoji="1" lang="en-US" altLang="zh-CN" b="1">
                <a:latin typeface="FangSong" panose="02010609060101010101" pitchFamily="49" charset="-122"/>
                <a:ea typeface="FangSong" panose="02010609060101010101" pitchFamily="49" charset="-122"/>
              </a:rPr>
              <a:t>user </a:t>
            </a:r>
            <a:r>
              <a:rPr kumimoji="1" lang="zh-CN" altLang="en-US" b="1">
                <a:latin typeface="FangSong" panose="02010609060101010101" pitchFamily="49" charset="-122"/>
                <a:ea typeface="FangSong" panose="02010609060101010101" pitchFamily="49" charset="-122"/>
              </a:rPr>
              <a:t>属性</a:t>
            </a:r>
            <a:endParaRPr kumimoji="1"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b="1">
                <a:latin typeface="FangSong" panose="02010609060101010101" pitchFamily="49" charset="-122"/>
                <a:ea typeface="FangSong" panose="02010609060101010101" pitchFamily="49" charset="-122"/>
              </a:rPr>
              <a:t>添加 </a:t>
            </a:r>
            <a:r>
              <a:rPr kumimoji="1" lang="en-US" altLang="zh-CN" b="1">
                <a:latin typeface="FangSong" panose="02010609060101010101" pitchFamily="49" charset="-122"/>
                <a:ea typeface="FangSong" panose="02010609060101010101" pitchFamily="49" charset="-122"/>
              </a:rPr>
              <a:t>user</a:t>
            </a:r>
            <a:r>
              <a:rPr kumimoji="1" lang="zh-CN" altLang="en-US" b="1">
                <a:latin typeface="FangSong" panose="02010609060101010101" pitchFamily="49" charset="-122"/>
                <a:ea typeface="FangSong" panose="02010609060101010101" pitchFamily="49" charset="-122"/>
              </a:rPr>
              <a:t> 属性之前，它会断言当前的 </a:t>
            </a:r>
            <a:r>
              <a:rPr kumimoji="1" lang="en-US" altLang="zh-CN" b="1">
                <a:latin typeface="FangSong" panose="02010609060101010101" pitchFamily="49" charset="-122"/>
                <a:ea typeface="FangSong" panose="02010609060101010101" pitchFamily="49" charset="-122"/>
              </a:rPr>
              <a:t>HttpRequest </a:t>
            </a:r>
            <a:r>
              <a:rPr kumimoji="1" lang="zh-CN" altLang="en-US" b="1">
                <a:latin typeface="FangSong" panose="02010609060101010101" pitchFamily="49" charset="-122"/>
                <a:ea typeface="FangSong" panose="02010609060101010101" pitchFamily="49" charset="-122"/>
              </a:rPr>
              <a:t>有 </a:t>
            </a:r>
            <a:r>
              <a:rPr kumimoji="1" lang="en-US" altLang="zh-CN" b="1">
                <a:latin typeface="FangSong" panose="02010609060101010101" pitchFamily="49" charset="-122"/>
                <a:ea typeface="FangSong" panose="02010609060101010101" pitchFamily="49" charset="-122"/>
              </a:rPr>
              <a:t>session </a:t>
            </a:r>
            <a:r>
              <a:rPr kumimoji="1" lang="zh-CN" altLang="en-US" b="1">
                <a:latin typeface="FangSong" panose="02010609060101010101" pitchFamily="49" charset="-122"/>
                <a:ea typeface="FangSong" panose="02010609060101010101" pitchFamily="49" charset="-122"/>
              </a:rPr>
              <a:t>属性，这也是 </a:t>
            </a:r>
            <a:r>
              <a:rPr kumimoji="1" lang="en-US" altLang="zh-CN" b="1">
                <a:latin typeface="FangSong" panose="02010609060101010101" pitchFamily="49" charset="-122"/>
                <a:ea typeface="FangSong" panose="02010609060101010101" pitchFamily="49" charset="-122"/>
              </a:rPr>
              <a:t>SessionMiddleware </a:t>
            </a:r>
            <a:r>
              <a:rPr kumimoji="1" lang="zh-CN" altLang="en-US" b="1">
                <a:latin typeface="FangSong" panose="02010609060101010101" pitchFamily="49" charset="-122"/>
                <a:ea typeface="FangSong" panose="02010609060101010101" pitchFamily="49" charset="-122"/>
              </a:rPr>
              <a:t>必须在“前面”定义的原因</a:t>
            </a:r>
            <a:endParaRPr kumimoji="1" lang="en-US" altLang="zh-CN" b="1">
              <a:latin typeface="FangSong" panose="02010609060101010101" pitchFamily="49" charset="-122"/>
              <a:ea typeface="FangSong" panose="02010609060101010101" pitchFamily="49" charset="-122"/>
            </a:endParaRPr>
          </a:p>
        </p:txBody>
      </p:sp>
      <p:sp>
        <p:nvSpPr>
          <p:cNvPr id="17" name="矩形 16">
            <a:extLst>
              <a:ext uri="{FF2B5EF4-FFF2-40B4-BE49-F238E27FC236}">
                <a16:creationId xmlns:a16="http://schemas.microsoft.com/office/drawing/2014/main" id="{7067F323-FA96-0945-9FD3-9165D194B5BE}"/>
              </a:ext>
            </a:extLst>
          </p:cNvPr>
          <p:cNvSpPr/>
          <p:nvPr/>
        </p:nvSpPr>
        <p:spPr>
          <a:xfrm>
            <a:off x="516031" y="4805992"/>
            <a:ext cx="11323668" cy="707886"/>
          </a:xfrm>
          <a:prstGeom prst="rect">
            <a:avLst/>
          </a:prstGeom>
        </p:spPr>
        <p:txBody>
          <a:bodyPr wrap="square">
            <a:spAutoFit/>
          </a:bodyPr>
          <a:lstStyle/>
          <a:p>
            <a:r>
              <a:rPr kumimoji="1" lang="zh-CN" altLang="en-US" sz="2000" b="1">
                <a:solidFill>
                  <a:srgbClr val="C00000"/>
                </a:solidFill>
                <a:latin typeface="FangSong" panose="02010609060101010101" pitchFamily="49" charset="-122"/>
                <a:ea typeface="FangSong" panose="02010609060101010101" pitchFamily="49" charset="-122"/>
              </a:rPr>
              <a:t>注意：</a:t>
            </a:r>
            <a:r>
              <a:rPr kumimoji="1" lang="en-US" altLang="zh-CN" sz="2000" b="1">
                <a:solidFill>
                  <a:srgbClr val="C00000"/>
                </a:solidFill>
                <a:latin typeface="FangSong" panose="02010609060101010101" pitchFamily="49" charset="-122"/>
                <a:ea typeface="FangSong" panose="02010609060101010101" pitchFamily="49" charset="-122"/>
              </a:rPr>
              <a:t>settings.py</a:t>
            </a:r>
            <a:r>
              <a:rPr kumimoji="1" lang="zh-CN" altLang="en-US" sz="2000" b="1">
                <a:solidFill>
                  <a:srgbClr val="C00000"/>
                </a:solidFill>
                <a:latin typeface="FangSong" panose="02010609060101010101" pitchFamily="49" charset="-122"/>
                <a:ea typeface="FangSong" panose="02010609060101010101" pitchFamily="49" charset="-122"/>
              </a:rPr>
              <a:t> 文件中的 </a:t>
            </a:r>
            <a:r>
              <a:rPr kumimoji="1" lang="en-US" altLang="zh-CN" sz="2000" b="1">
                <a:solidFill>
                  <a:srgbClr val="C00000"/>
                </a:solidFill>
                <a:latin typeface="FangSong" panose="02010609060101010101" pitchFamily="49" charset="-122"/>
                <a:ea typeface="FangSong" panose="02010609060101010101" pitchFamily="49" charset="-122"/>
              </a:rPr>
              <a:t>MIDDLEWARE</a:t>
            </a:r>
            <a:r>
              <a:rPr kumimoji="1" lang="zh-CN" altLang="en-US" sz="2000" b="1">
                <a:solidFill>
                  <a:srgbClr val="C00000"/>
                </a:solidFill>
                <a:latin typeface="FangSong" panose="02010609060101010101" pitchFamily="49" charset="-122"/>
                <a:ea typeface="FangSong" panose="02010609060101010101" pitchFamily="49" charset="-122"/>
              </a:rPr>
              <a:t> 变量不仅定义了系统中装载的中间件，而且还指示了中间件执行的顺序。所以，对于存在依赖关系的中间件，位置不能随意调动。</a:t>
            </a:r>
            <a:endParaRPr kumimoji="1" lang="en-US" altLang="zh-CN" sz="2000" b="1">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724415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中间件的工作原理</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833127"/>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责任链设计模式</a:t>
            </a:r>
            <a:endParaRPr lang="en-US" altLang="zh-CN" sz="2400" b="1">
              <a:latin typeface="FangSong" panose="02010609060101010101" pitchFamily="49" charset="-122"/>
              <a:ea typeface="FangSong" panose="02010609060101010101" pitchFamily="49" charset="-122"/>
            </a:endParaRPr>
          </a:p>
        </p:txBody>
      </p:sp>
      <p:sp>
        <p:nvSpPr>
          <p:cNvPr id="10" name="矩形 9">
            <a:extLst>
              <a:ext uri="{FF2B5EF4-FFF2-40B4-BE49-F238E27FC236}">
                <a16:creationId xmlns:a16="http://schemas.microsoft.com/office/drawing/2014/main" id="{C50F1B21-32C5-FE45-B77E-CE5A470DD5C7}"/>
              </a:ext>
            </a:extLst>
          </p:cNvPr>
          <p:cNvSpPr/>
          <p:nvPr/>
        </p:nvSpPr>
        <p:spPr>
          <a:xfrm>
            <a:off x="332509" y="1294792"/>
            <a:ext cx="11412187" cy="923330"/>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责任链模式是一种对象的行为模式。多个对象组成处理链条，每一个对象都保持对下一个对象的引用。请求在这个链条上传递，直到符合要求被链上的某一个对象处理。由于发出请求的客户端并不需要知道是链上的哪一个对象处理了它，所以，系统可以在不通知客户端的情况下重新组织，变更对象之间的职责关系。</a:t>
            </a:r>
            <a:endParaRPr kumimoji="1" lang="en-US" altLang="zh-CN"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A87F352B-AFE2-4049-9615-1F40FDDD1F1F}"/>
              </a:ext>
            </a:extLst>
          </p:cNvPr>
          <p:cNvSpPr/>
          <p:nvPr/>
        </p:nvSpPr>
        <p:spPr>
          <a:xfrm>
            <a:off x="332508" y="2218122"/>
            <a:ext cx="1141218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有这样一个需求：根据分数（</a:t>
            </a:r>
            <a:r>
              <a:rPr kumimoji="1" lang="en-US" altLang="zh-CN" b="1">
                <a:latin typeface="FangSong" panose="02010609060101010101" pitchFamily="49" charset="-122"/>
                <a:ea typeface="FangSong" panose="02010609060101010101" pitchFamily="49" charset="-122"/>
              </a:rPr>
              <a:t>score</a:t>
            </a:r>
            <a:r>
              <a:rPr kumimoji="1" lang="zh-CN" altLang="en-US" b="1">
                <a:latin typeface="FangSong" panose="02010609060101010101" pitchFamily="49" charset="-122"/>
                <a:ea typeface="FangSong" panose="02010609060101010101" pitchFamily="49" charset="-122"/>
              </a:rPr>
              <a:t>）进行评级，比如：</a:t>
            </a:r>
            <a:r>
              <a:rPr kumimoji="1" lang="en-US" altLang="zh-CN" b="1">
                <a:latin typeface="FangSong" panose="02010609060101010101" pitchFamily="49" charset="-122"/>
                <a:ea typeface="FangSong" panose="02010609060101010101" pitchFamily="49" charset="-122"/>
              </a:rPr>
              <a:t>90 </a:t>
            </a:r>
            <a:r>
              <a:rPr kumimoji="1" lang="zh-CN" altLang="en-US" b="1">
                <a:latin typeface="FangSong" panose="02010609060101010101" pitchFamily="49" charset="-122"/>
                <a:ea typeface="FangSong" panose="02010609060101010101" pitchFamily="49" charset="-122"/>
              </a:rPr>
              <a:t>分到 </a:t>
            </a:r>
            <a:r>
              <a:rPr kumimoji="1" lang="en-US" altLang="zh-CN" b="1">
                <a:latin typeface="FangSong" panose="02010609060101010101" pitchFamily="49" charset="-122"/>
                <a:ea typeface="FangSong" panose="02010609060101010101" pitchFamily="49" charset="-122"/>
              </a:rPr>
              <a:t>100 </a:t>
            </a:r>
            <a:r>
              <a:rPr kumimoji="1" lang="zh-CN" altLang="en-US" b="1">
                <a:latin typeface="FangSong" panose="02010609060101010101" pitchFamily="49" charset="-122"/>
                <a:ea typeface="FangSong" panose="02010609060101010101" pitchFamily="49" charset="-122"/>
              </a:rPr>
              <a:t>分之间的是 </a:t>
            </a:r>
            <a:r>
              <a:rPr kumimoji="1" lang="en-US" altLang="zh-CN" b="1">
                <a:latin typeface="FangSong" panose="02010609060101010101" pitchFamily="49" charset="-122"/>
                <a:ea typeface="FangSong" panose="02010609060101010101" pitchFamily="49" charset="-122"/>
              </a:rPr>
              <a:t>A</a:t>
            </a:r>
            <a:r>
              <a:rPr kumimoji="1" lang="zh-CN" altLang="en-US" b="1">
                <a:latin typeface="FangSong" panose="02010609060101010101" pitchFamily="49" charset="-122"/>
                <a:ea typeface="FangSong" panose="02010609060101010101" pitchFamily="49" charset="-122"/>
              </a:rPr>
              <a:t>、</a:t>
            </a:r>
            <a:r>
              <a:rPr kumimoji="1" lang="en-US" altLang="zh-CN" b="1">
                <a:latin typeface="FangSong" panose="02010609060101010101" pitchFamily="49" charset="-122"/>
                <a:ea typeface="FangSong" panose="02010609060101010101" pitchFamily="49" charset="-122"/>
              </a:rPr>
              <a:t>75</a:t>
            </a:r>
            <a:r>
              <a:rPr kumimoji="1" lang="zh-CN" altLang="en-US" b="1">
                <a:latin typeface="FangSong" panose="02010609060101010101" pitchFamily="49" charset="-122"/>
                <a:ea typeface="FangSong" panose="02010609060101010101" pitchFamily="49" charset="-122"/>
              </a:rPr>
              <a:t> 分到 </a:t>
            </a:r>
            <a:r>
              <a:rPr kumimoji="1" lang="en-US" altLang="zh-CN" b="1">
                <a:latin typeface="FangSong" panose="02010609060101010101" pitchFamily="49" charset="-122"/>
                <a:ea typeface="FangSong" panose="02010609060101010101" pitchFamily="49" charset="-122"/>
              </a:rPr>
              <a:t>90 </a:t>
            </a:r>
            <a:r>
              <a:rPr kumimoji="1" lang="zh-CN" altLang="en-US" b="1">
                <a:latin typeface="FangSong" panose="02010609060101010101" pitchFamily="49" charset="-122"/>
                <a:ea typeface="FangSong" panose="02010609060101010101" pitchFamily="49" charset="-122"/>
              </a:rPr>
              <a:t>分之间的是 </a:t>
            </a:r>
            <a:r>
              <a:rPr kumimoji="1" lang="en-US" altLang="zh-CN" b="1">
                <a:latin typeface="FangSong" panose="02010609060101010101" pitchFamily="49" charset="-122"/>
                <a:ea typeface="FangSong" panose="02010609060101010101" pitchFamily="49" charset="-122"/>
              </a:rPr>
              <a:t>B </a:t>
            </a:r>
            <a:r>
              <a:rPr kumimoji="1" lang="zh-CN" altLang="en-US" b="1">
                <a:latin typeface="FangSong" panose="02010609060101010101" pitchFamily="49" charset="-122"/>
                <a:ea typeface="FangSong" panose="02010609060101010101" pitchFamily="49" charset="-122"/>
              </a:rPr>
              <a:t>等等。此时，就可以实现一些处理对象，将它们组成链，</a:t>
            </a:r>
            <a:r>
              <a:rPr kumimoji="1" lang="en-US" altLang="zh-CN" b="1">
                <a:latin typeface="FangSong" panose="02010609060101010101" pitchFamily="49" charset="-122"/>
                <a:ea typeface="FangSong" panose="02010609060101010101" pitchFamily="49" charset="-122"/>
              </a:rPr>
              <a:t>score </a:t>
            </a:r>
            <a:r>
              <a:rPr kumimoji="1" lang="zh-CN" altLang="en-US" b="1">
                <a:latin typeface="FangSong" panose="02010609060101010101" pitchFamily="49" charset="-122"/>
                <a:ea typeface="FangSong" panose="02010609060101010101" pitchFamily="49" charset="-122"/>
              </a:rPr>
              <a:t>在遇到合适的条件时返回处理结果。</a:t>
            </a:r>
            <a:endParaRPr kumimoji="1" lang="en-US" altLang="zh-CN" b="1">
              <a:latin typeface="FangSong" panose="02010609060101010101" pitchFamily="49" charset="-122"/>
              <a:ea typeface="FangSong" panose="02010609060101010101" pitchFamily="49" charset="-122"/>
            </a:endParaRPr>
          </a:p>
        </p:txBody>
      </p:sp>
      <p:pic>
        <p:nvPicPr>
          <p:cNvPr id="2" name="图片 1">
            <a:extLst>
              <a:ext uri="{FF2B5EF4-FFF2-40B4-BE49-F238E27FC236}">
                <a16:creationId xmlns:a16="http://schemas.microsoft.com/office/drawing/2014/main" id="{D7A938F0-D442-FB4A-9CA1-B833D9225C2D}"/>
              </a:ext>
            </a:extLst>
          </p:cNvPr>
          <p:cNvPicPr>
            <a:picLocks noChangeAspect="1"/>
          </p:cNvPicPr>
          <p:nvPr/>
        </p:nvPicPr>
        <p:blipFill>
          <a:blip r:embed="rId3"/>
          <a:stretch>
            <a:fillRect/>
          </a:stretch>
        </p:blipFill>
        <p:spPr>
          <a:xfrm>
            <a:off x="180738" y="3027835"/>
            <a:ext cx="3146962" cy="2822114"/>
          </a:xfrm>
          <a:prstGeom prst="rect">
            <a:avLst/>
          </a:prstGeom>
        </p:spPr>
      </p:pic>
      <p:sp>
        <p:nvSpPr>
          <p:cNvPr id="14" name="矩形 13">
            <a:extLst>
              <a:ext uri="{FF2B5EF4-FFF2-40B4-BE49-F238E27FC236}">
                <a16:creationId xmlns:a16="http://schemas.microsoft.com/office/drawing/2014/main" id="{104AA3B1-3B65-E743-94FC-545B8816D171}"/>
              </a:ext>
            </a:extLst>
          </p:cNvPr>
          <p:cNvSpPr/>
          <p:nvPr/>
        </p:nvSpPr>
        <p:spPr>
          <a:xfrm>
            <a:off x="232897" y="5873699"/>
            <a:ext cx="3042644" cy="584775"/>
          </a:xfrm>
          <a:prstGeom prst="rect">
            <a:avLst/>
          </a:prstGeom>
        </p:spPr>
        <p:txBody>
          <a:bodyPr wrap="square">
            <a:spAutoFit/>
          </a:bodyPr>
          <a:lstStyle/>
          <a:p>
            <a:r>
              <a:rPr lang="zh-CN" altLang="en-US" sz="1600" b="1" i="1">
                <a:solidFill>
                  <a:srgbClr val="C00000"/>
                </a:solidFill>
                <a:latin typeface="FangSong" panose="02010609060101010101" pitchFamily="49" charset="-122"/>
                <a:ea typeface="FangSong" panose="02010609060101010101" pitchFamily="49" charset="-122"/>
              </a:rPr>
              <a:t>抽象类，构造处理链条的入口与处理方法的定义</a:t>
            </a:r>
            <a:endParaRPr kumimoji="1" lang="zh-CN" altLang="en-US" sz="1600" b="1" i="1">
              <a:solidFill>
                <a:srgbClr val="C00000"/>
              </a:solidFill>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8ED8D047-0E62-A746-B87B-6494FA08A412}"/>
              </a:ext>
            </a:extLst>
          </p:cNvPr>
          <p:cNvPicPr>
            <a:picLocks noChangeAspect="1"/>
          </p:cNvPicPr>
          <p:nvPr/>
        </p:nvPicPr>
        <p:blipFill>
          <a:blip r:embed="rId4"/>
          <a:stretch>
            <a:fillRect/>
          </a:stretch>
        </p:blipFill>
        <p:spPr>
          <a:xfrm>
            <a:off x="3460231" y="3027835"/>
            <a:ext cx="3151585" cy="1697007"/>
          </a:xfrm>
          <a:prstGeom prst="rect">
            <a:avLst/>
          </a:prstGeom>
        </p:spPr>
      </p:pic>
      <p:pic>
        <p:nvPicPr>
          <p:cNvPr id="5" name="图片 4">
            <a:extLst>
              <a:ext uri="{FF2B5EF4-FFF2-40B4-BE49-F238E27FC236}">
                <a16:creationId xmlns:a16="http://schemas.microsoft.com/office/drawing/2014/main" id="{89AC61DF-0B45-5543-8C7D-09C5600EFDE9}"/>
              </a:ext>
            </a:extLst>
          </p:cNvPr>
          <p:cNvPicPr>
            <a:picLocks noChangeAspect="1"/>
          </p:cNvPicPr>
          <p:nvPr/>
        </p:nvPicPr>
        <p:blipFill>
          <a:blip r:embed="rId5"/>
          <a:stretch>
            <a:fillRect/>
          </a:stretch>
        </p:blipFill>
        <p:spPr>
          <a:xfrm>
            <a:off x="6692307" y="3027834"/>
            <a:ext cx="3038102" cy="1691877"/>
          </a:xfrm>
          <a:prstGeom prst="rect">
            <a:avLst/>
          </a:prstGeom>
        </p:spPr>
      </p:pic>
      <p:pic>
        <p:nvPicPr>
          <p:cNvPr id="6" name="图片 5">
            <a:extLst>
              <a:ext uri="{FF2B5EF4-FFF2-40B4-BE49-F238E27FC236}">
                <a16:creationId xmlns:a16="http://schemas.microsoft.com/office/drawing/2014/main" id="{C5B4CD01-60CA-FF40-8207-9DB13CEE7B0C}"/>
              </a:ext>
            </a:extLst>
          </p:cNvPr>
          <p:cNvPicPr>
            <a:picLocks noChangeAspect="1"/>
          </p:cNvPicPr>
          <p:nvPr/>
        </p:nvPicPr>
        <p:blipFill>
          <a:blip r:embed="rId6"/>
          <a:stretch>
            <a:fillRect/>
          </a:stretch>
        </p:blipFill>
        <p:spPr>
          <a:xfrm>
            <a:off x="9810901" y="3027834"/>
            <a:ext cx="2232904" cy="1697007"/>
          </a:xfrm>
          <a:prstGeom prst="rect">
            <a:avLst/>
          </a:prstGeom>
        </p:spPr>
      </p:pic>
      <p:sp>
        <p:nvSpPr>
          <p:cNvPr id="7" name="矩形 6">
            <a:extLst>
              <a:ext uri="{FF2B5EF4-FFF2-40B4-BE49-F238E27FC236}">
                <a16:creationId xmlns:a16="http://schemas.microsoft.com/office/drawing/2014/main" id="{7E9AF238-C177-A149-B87A-AA3C3B73778E}"/>
              </a:ext>
            </a:extLst>
          </p:cNvPr>
          <p:cNvSpPr/>
          <p:nvPr/>
        </p:nvSpPr>
        <p:spPr>
          <a:xfrm>
            <a:off x="3392319" y="2909084"/>
            <a:ext cx="8731769" cy="1936052"/>
          </a:xfrm>
          <a:prstGeom prst="rect">
            <a:avLst/>
          </a:prstGeom>
          <a:solidFill>
            <a:schemeClr val="accent1">
              <a:alpha val="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528CC08-CAFA-9744-9276-7D3CD7F0DD49}"/>
              </a:ext>
            </a:extLst>
          </p:cNvPr>
          <p:cNvSpPr/>
          <p:nvPr/>
        </p:nvSpPr>
        <p:spPr>
          <a:xfrm>
            <a:off x="3537749" y="5405498"/>
            <a:ext cx="8506056" cy="1323439"/>
          </a:xfrm>
          <a:prstGeom prst="rect">
            <a:avLst/>
          </a:prstGeom>
        </p:spPr>
        <p:txBody>
          <a:bodyPr wrap="square">
            <a:spAutoFit/>
          </a:bodyPr>
          <a:lstStyle/>
          <a:p>
            <a:pPr marL="342900" indent="-342900">
              <a:buFont typeface="+mj-ea"/>
              <a:buAutoNum type="circleNumDbPlain"/>
            </a:pPr>
            <a:r>
              <a:rPr lang="en-US" altLang="zh-CN" sz="1600" b="1">
                <a:latin typeface="FangSong" panose="02010609060101010101" pitchFamily="49" charset="-122"/>
                <a:ea typeface="FangSong" panose="02010609060101010101" pitchFamily="49" charset="-122"/>
              </a:rPr>
              <a:t>set_successor </a:t>
            </a:r>
            <a:r>
              <a:rPr lang="zh-CN" altLang="en-US" sz="1600" b="1">
                <a:latin typeface="FangSong" panose="02010609060101010101" pitchFamily="49" charset="-122"/>
                <a:ea typeface="FangSong" panose="02010609060101010101" pitchFamily="49" charset="-122"/>
              </a:rPr>
              <a:t>方法用来设定下一个处理对象的引用，以此来形成链条。</a:t>
            </a:r>
            <a:r>
              <a:rPr lang="en-US" altLang="zh-CN" sz="1600" b="1">
                <a:latin typeface="FangSong" panose="02010609060101010101" pitchFamily="49" charset="-122"/>
                <a:ea typeface="FangSong" panose="02010609060101010101" pitchFamily="49" charset="-122"/>
              </a:rPr>
              <a:t>handle </a:t>
            </a:r>
            <a:r>
              <a:rPr lang="zh-CN" altLang="en-US" sz="1600" b="1">
                <a:latin typeface="FangSong" panose="02010609060101010101" pitchFamily="49" charset="-122"/>
                <a:ea typeface="FangSong" panose="02010609060101010101" pitchFamily="49" charset="-122"/>
              </a:rPr>
              <a:t>方法是处理逻辑的具体实现。</a:t>
            </a:r>
            <a:endParaRPr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sz="1600" b="1">
                <a:latin typeface="FangSong" panose="02010609060101010101" pitchFamily="49" charset="-122"/>
                <a:ea typeface="FangSong" panose="02010609060101010101" pitchFamily="49" charset="-122"/>
              </a:rPr>
              <a:t>定义处理对象（</a:t>
            </a:r>
            <a:r>
              <a:rPr kumimoji="1" lang="en-US" altLang="zh-CN" sz="1600" b="1">
                <a:latin typeface="FangSong" panose="02010609060101010101" pitchFamily="49" charset="-122"/>
                <a:ea typeface="FangSong" panose="02010609060101010101" pitchFamily="49" charset="-122"/>
              </a:rPr>
              <a:t>HandleA</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HandleB</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HandleC</a:t>
            </a:r>
            <a:r>
              <a:rPr kumimoji="1" lang="zh-CN" altLang="en-US" sz="1600" b="1">
                <a:latin typeface="FangSong" panose="02010609060101010101" pitchFamily="49" charset="-122"/>
                <a:ea typeface="FangSong" panose="02010609060101010101" pitchFamily="49" charset="-122"/>
              </a:rPr>
              <a:t>），它们都需要继承自 </a:t>
            </a:r>
            <a:r>
              <a:rPr kumimoji="1" lang="en-US" altLang="zh-CN" sz="1600" b="1">
                <a:latin typeface="FangSong" panose="02010609060101010101" pitchFamily="49" charset="-122"/>
                <a:ea typeface="FangSong" panose="02010609060101010101" pitchFamily="49" charset="-122"/>
              </a:rPr>
              <a:t>AbstractHandle</a:t>
            </a:r>
            <a:r>
              <a:rPr kumimoji="1" lang="zh-CN" altLang="en-US" sz="1600" b="1">
                <a:latin typeface="FangSong" panose="02010609060101010101" pitchFamily="49" charset="-122"/>
                <a:ea typeface="FangSong" panose="02010609060101010101" pitchFamily="49" charset="-122"/>
              </a:rPr>
              <a:t>，并实现 </a:t>
            </a:r>
            <a:r>
              <a:rPr kumimoji="1" lang="en-US" altLang="zh-CN" sz="1600" b="1">
                <a:latin typeface="FangSong" panose="02010609060101010101" pitchFamily="49" charset="-122"/>
                <a:ea typeface="FangSong" panose="02010609060101010101" pitchFamily="49" charset="-122"/>
              </a:rPr>
              <a:t>handle </a:t>
            </a:r>
            <a:r>
              <a:rPr kumimoji="1" lang="zh-CN" altLang="en-US" sz="1600" b="1">
                <a:latin typeface="FangSong" panose="02010609060101010101" pitchFamily="49" charset="-122"/>
                <a:ea typeface="FangSong" panose="02010609060101010101" pitchFamily="49" charset="-122"/>
              </a:rPr>
              <a:t>方法</a:t>
            </a:r>
            <a:endParaRPr kumimoji="1"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sz="1600" b="1">
                <a:latin typeface="FangSong" panose="02010609060101010101" pitchFamily="49" charset="-122"/>
                <a:ea typeface="FangSong" panose="02010609060101010101" pitchFamily="49" charset="-122"/>
              </a:rPr>
              <a:t>处理链条即为：</a:t>
            </a:r>
            <a:r>
              <a:rPr kumimoji="1" lang="en-US" altLang="zh-CN" sz="1600" b="1">
                <a:latin typeface="FangSong" panose="02010609060101010101" pitchFamily="49" charset="-122"/>
                <a:ea typeface="FangSong" panose="02010609060101010101" pitchFamily="49" charset="-122"/>
              </a:rPr>
              <a:t> HandleA</a:t>
            </a:r>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-&gt;</a:t>
            </a:r>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HandleB</a:t>
            </a:r>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-&gt;</a:t>
            </a:r>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HandleC</a:t>
            </a:r>
          </a:p>
        </p:txBody>
      </p:sp>
      <p:sp>
        <p:nvSpPr>
          <p:cNvPr id="16" name="下箭头 15">
            <a:extLst>
              <a:ext uri="{FF2B5EF4-FFF2-40B4-BE49-F238E27FC236}">
                <a16:creationId xmlns:a16="http://schemas.microsoft.com/office/drawing/2014/main" id="{56766844-41B7-5C4B-8966-C40AC94C4A59}"/>
              </a:ext>
            </a:extLst>
          </p:cNvPr>
          <p:cNvSpPr/>
          <p:nvPr/>
        </p:nvSpPr>
        <p:spPr>
          <a:xfrm>
            <a:off x="7621636" y="4968448"/>
            <a:ext cx="273133" cy="4059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cxnSp>
        <p:nvCxnSpPr>
          <p:cNvPr id="20" name="曲线连接符 19">
            <a:extLst>
              <a:ext uri="{FF2B5EF4-FFF2-40B4-BE49-F238E27FC236}">
                <a16:creationId xmlns:a16="http://schemas.microsoft.com/office/drawing/2014/main" id="{70484440-FD16-1843-838A-78AC35F920B5}"/>
              </a:ext>
            </a:extLst>
          </p:cNvPr>
          <p:cNvCxnSpPr>
            <a:cxnSpLocks/>
          </p:cNvCxnSpPr>
          <p:nvPr/>
        </p:nvCxnSpPr>
        <p:spPr>
          <a:xfrm>
            <a:off x="2006930" y="4438892"/>
            <a:ext cx="1888176" cy="1178137"/>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161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3"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提供的主要功能模块</a:t>
            </a:r>
          </a:p>
        </p:txBody>
      </p:sp>
      <p:sp>
        <p:nvSpPr>
          <p:cNvPr id="13" name="矩形 12">
            <a:extLst>
              <a:ext uri="{FF2B5EF4-FFF2-40B4-BE49-F238E27FC236}">
                <a16:creationId xmlns:a16="http://schemas.microsoft.com/office/drawing/2014/main" id="{33177B46-8A1E-9E47-891A-E2316FCC32EC}"/>
              </a:ext>
            </a:extLst>
          </p:cNvPr>
          <p:cNvSpPr/>
          <p:nvPr/>
        </p:nvSpPr>
        <p:spPr>
          <a:xfrm>
            <a:off x="309500" y="1524284"/>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视图</a:t>
            </a:r>
          </a:p>
        </p:txBody>
      </p:sp>
      <p:sp>
        <p:nvSpPr>
          <p:cNvPr id="14" name="矩形 13">
            <a:extLst>
              <a:ext uri="{FF2B5EF4-FFF2-40B4-BE49-F238E27FC236}">
                <a16:creationId xmlns:a16="http://schemas.microsoft.com/office/drawing/2014/main" id="{4C9C0CD5-D6B4-4A45-B25F-61F2C4FCE0BF}"/>
              </a:ext>
            </a:extLst>
          </p:cNvPr>
          <p:cNvSpPr/>
          <p:nvPr/>
        </p:nvSpPr>
        <p:spPr>
          <a:xfrm>
            <a:off x="419100" y="2130336"/>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视图是 </a:t>
            </a:r>
            <a:r>
              <a:rPr lang="en-US" altLang="zh-CN" b="1">
                <a:latin typeface="FangSong" panose="02010609060101010101" pitchFamily="49" charset="-122"/>
                <a:ea typeface="FangSong" panose="02010609060101010101" pitchFamily="49" charset="-122"/>
              </a:rPr>
              <a:t>MTV </a:t>
            </a:r>
            <a:r>
              <a:rPr lang="zh-CN" altLang="en-US" b="1">
                <a:latin typeface="FangSong" panose="02010609060101010101" pitchFamily="49" charset="-122"/>
                <a:ea typeface="FangSong" panose="02010609060101010101" pitchFamily="49" charset="-122"/>
              </a:rPr>
              <a:t>设计模式中的 </a:t>
            </a:r>
            <a:r>
              <a:rPr lang="en-US" altLang="zh-CN" b="1">
                <a:latin typeface="FangSong" panose="02010609060101010101" pitchFamily="49" charset="-122"/>
                <a:ea typeface="FangSong" panose="02010609060101010101" pitchFamily="49" charset="-122"/>
              </a:rPr>
              <a:t>V</a:t>
            </a:r>
            <a:r>
              <a:rPr lang="zh-CN" altLang="en-US" b="1">
                <a:latin typeface="FangSong" panose="02010609060101010101" pitchFamily="49" charset="-122"/>
                <a:ea typeface="FangSong" panose="02010609060101010101" pitchFamily="49" charset="-122"/>
              </a:rPr>
              <a:t>，它在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中的体现是一个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函数或者是 类，接收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请求并返回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响应。</a:t>
            </a:r>
          </a:p>
        </p:txBody>
      </p:sp>
      <p:sp>
        <p:nvSpPr>
          <p:cNvPr id="15" name="矩形 14">
            <a:extLst>
              <a:ext uri="{FF2B5EF4-FFF2-40B4-BE49-F238E27FC236}">
                <a16:creationId xmlns:a16="http://schemas.microsoft.com/office/drawing/2014/main" id="{6E573A73-5C97-4A4F-8310-791E8F22C084}"/>
              </a:ext>
            </a:extLst>
          </p:cNvPr>
          <p:cNvSpPr/>
          <p:nvPr/>
        </p:nvSpPr>
        <p:spPr>
          <a:xfrm>
            <a:off x="309500" y="2989861"/>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模板系统</a:t>
            </a:r>
          </a:p>
        </p:txBody>
      </p:sp>
      <p:sp>
        <p:nvSpPr>
          <p:cNvPr id="16" name="矩形 15">
            <a:extLst>
              <a:ext uri="{FF2B5EF4-FFF2-40B4-BE49-F238E27FC236}">
                <a16:creationId xmlns:a16="http://schemas.microsoft.com/office/drawing/2014/main" id="{1427F9F9-37A9-7843-BCEA-86B9000763A8}"/>
              </a:ext>
            </a:extLst>
          </p:cNvPr>
          <p:cNvSpPr/>
          <p:nvPr/>
        </p:nvSpPr>
        <p:spPr>
          <a:xfrm>
            <a:off x="419100" y="3621238"/>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模板系统用于将页面设计的 </a:t>
            </a:r>
            <a:r>
              <a:rPr lang="en-US" altLang="zh-CN" b="1">
                <a:latin typeface="FangSong" panose="02010609060101010101" pitchFamily="49" charset="-122"/>
                <a:ea typeface="FangSong" panose="02010609060101010101" pitchFamily="49" charset="-122"/>
              </a:rPr>
              <a:t>HTML </a:t>
            </a:r>
            <a:r>
              <a:rPr lang="zh-CN" altLang="en-US" b="1">
                <a:latin typeface="FangSong" panose="02010609060101010101" pitchFamily="49" charset="-122"/>
                <a:ea typeface="FangSong" panose="02010609060101010101" pitchFamily="49" charset="-122"/>
              </a:rPr>
              <a:t>代码和用于逻辑处理的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代码分离开来，即做到了数据与逻辑的分离，去除不同代码之间的耦合。</a:t>
            </a:r>
          </a:p>
        </p:txBody>
      </p:sp>
      <p:sp>
        <p:nvSpPr>
          <p:cNvPr id="17" name="矩形 16">
            <a:extLst>
              <a:ext uri="{FF2B5EF4-FFF2-40B4-BE49-F238E27FC236}">
                <a16:creationId xmlns:a16="http://schemas.microsoft.com/office/drawing/2014/main" id="{536D112D-0A28-FB43-9E6C-474874013A18}"/>
              </a:ext>
            </a:extLst>
          </p:cNvPr>
          <p:cNvSpPr/>
          <p:nvPr/>
        </p:nvSpPr>
        <p:spPr>
          <a:xfrm>
            <a:off x="309500" y="4601632"/>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优雅的表单系统 </a:t>
            </a:r>
            <a:r>
              <a:rPr kumimoji="1" lang="en-US" altLang="zh-CN" sz="2400" b="1" i="1">
                <a:solidFill>
                  <a:srgbClr val="C00000"/>
                </a:solidFill>
                <a:latin typeface="FangSong" panose="02010609060101010101" pitchFamily="49" charset="-122"/>
                <a:ea typeface="FangSong" panose="02010609060101010101" pitchFamily="49" charset="-122"/>
              </a:rPr>
              <a:t>Form</a:t>
            </a:r>
            <a:endParaRPr kumimoji="1" lang="zh-CN" altLang="en-US" sz="2400" b="1" i="1">
              <a:solidFill>
                <a:srgbClr val="C00000"/>
              </a:solidFill>
              <a:latin typeface="FangSong" panose="02010609060101010101" pitchFamily="49" charset="-122"/>
              <a:ea typeface="FangSong" panose="02010609060101010101" pitchFamily="49" charset="-122"/>
            </a:endParaRPr>
          </a:p>
        </p:txBody>
      </p:sp>
      <p:sp>
        <p:nvSpPr>
          <p:cNvPr id="18" name="矩形 17">
            <a:extLst>
              <a:ext uri="{FF2B5EF4-FFF2-40B4-BE49-F238E27FC236}">
                <a16:creationId xmlns:a16="http://schemas.microsoft.com/office/drawing/2014/main" id="{D4F692AC-1969-3A43-82E5-710251CFC5E6}"/>
              </a:ext>
            </a:extLst>
          </p:cNvPr>
          <p:cNvSpPr/>
          <p:nvPr/>
        </p:nvSpPr>
        <p:spPr>
          <a:xfrm>
            <a:off x="309500" y="5250300"/>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表单系统可以根据 </a:t>
            </a:r>
            <a:r>
              <a:rPr lang="en-US" altLang="zh-CN" b="1">
                <a:latin typeface="FangSong" panose="02010609060101010101" pitchFamily="49" charset="-122"/>
                <a:ea typeface="FangSong" panose="02010609060101010101" pitchFamily="49" charset="-122"/>
              </a:rPr>
              <a:t>Form</a:t>
            </a:r>
            <a:r>
              <a:rPr lang="zh-CN" altLang="en-US" b="1">
                <a:latin typeface="FangSong" panose="02010609060101010101" pitchFamily="49" charset="-122"/>
                <a:ea typeface="FangSong" panose="02010609060101010101" pitchFamily="49" charset="-122"/>
              </a:rPr>
              <a:t> 对象的定义：自动生成 </a:t>
            </a:r>
            <a:r>
              <a:rPr lang="en-US" altLang="zh-CN" b="1">
                <a:latin typeface="FangSong" panose="02010609060101010101" pitchFamily="49" charset="-122"/>
                <a:ea typeface="FangSong" panose="02010609060101010101" pitchFamily="49" charset="-122"/>
              </a:rPr>
              <a:t>HTML </a:t>
            </a:r>
            <a:r>
              <a:rPr lang="zh-CN" altLang="en-US" b="1">
                <a:latin typeface="FangSong" panose="02010609060101010101" pitchFamily="49" charset="-122"/>
                <a:ea typeface="FangSong" panose="02010609060101010101" pitchFamily="49" charset="-122"/>
              </a:rPr>
              <a:t>表单元素、检查表单数据的合法性、对不合法的表单数据进行回显，并提示错误、将表单数据转换为对应的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数据类型。</a:t>
            </a:r>
          </a:p>
        </p:txBody>
      </p:sp>
    </p:spTree>
    <p:extLst>
      <p:ext uri="{BB962C8B-B14F-4D97-AF65-F5344CB8AC3E}">
        <p14:creationId xmlns:p14="http://schemas.microsoft.com/office/powerpoint/2010/main" val="2231995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中间件的工作原理</a:t>
            </a:r>
          </a:p>
        </p:txBody>
      </p:sp>
      <p:sp>
        <p:nvSpPr>
          <p:cNvPr id="22" name="文本框 21">
            <a:extLst>
              <a:ext uri="{FF2B5EF4-FFF2-40B4-BE49-F238E27FC236}">
                <a16:creationId xmlns:a16="http://schemas.microsoft.com/office/drawing/2014/main" id="{D6F807A1-001A-244A-91F8-AF945EE4CC48}"/>
              </a:ext>
            </a:extLst>
          </p:cNvPr>
          <p:cNvSpPr txBox="1"/>
          <p:nvPr/>
        </p:nvSpPr>
        <p:spPr>
          <a:xfrm>
            <a:off x="948459" y="1012030"/>
            <a:ext cx="4895636"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中间件基类 </a:t>
            </a:r>
            <a:r>
              <a:rPr lang="en-US" altLang="zh-CN" sz="2400" b="1">
                <a:latin typeface="FangSong" panose="02010609060101010101" pitchFamily="49" charset="-122"/>
                <a:ea typeface="FangSong" panose="02010609060101010101" pitchFamily="49" charset="-122"/>
              </a:rPr>
              <a:t>MiddlewareMixin</a:t>
            </a:r>
          </a:p>
        </p:txBody>
      </p:sp>
      <p:pic>
        <p:nvPicPr>
          <p:cNvPr id="2" name="图片 1">
            <a:extLst>
              <a:ext uri="{FF2B5EF4-FFF2-40B4-BE49-F238E27FC236}">
                <a16:creationId xmlns:a16="http://schemas.microsoft.com/office/drawing/2014/main" id="{F0D341D7-5791-1744-94E6-CFB3F08414A0}"/>
              </a:ext>
            </a:extLst>
          </p:cNvPr>
          <p:cNvPicPr>
            <a:picLocks noChangeAspect="1"/>
          </p:cNvPicPr>
          <p:nvPr/>
        </p:nvPicPr>
        <p:blipFill>
          <a:blip r:embed="rId3"/>
          <a:stretch>
            <a:fillRect/>
          </a:stretch>
        </p:blipFill>
        <p:spPr>
          <a:xfrm>
            <a:off x="180738" y="1593436"/>
            <a:ext cx="4813409" cy="4082969"/>
          </a:xfrm>
          <a:prstGeom prst="rect">
            <a:avLst/>
          </a:prstGeom>
        </p:spPr>
      </p:pic>
      <p:sp>
        <p:nvSpPr>
          <p:cNvPr id="3" name="矩形 2">
            <a:extLst>
              <a:ext uri="{FF2B5EF4-FFF2-40B4-BE49-F238E27FC236}">
                <a16:creationId xmlns:a16="http://schemas.microsoft.com/office/drawing/2014/main" id="{04F8A754-CC13-BC41-86F8-22E470FA2C5C}"/>
              </a:ext>
            </a:extLst>
          </p:cNvPr>
          <p:cNvSpPr/>
          <p:nvPr/>
        </p:nvSpPr>
        <p:spPr>
          <a:xfrm>
            <a:off x="1094084" y="5712030"/>
            <a:ext cx="2986715" cy="369332"/>
          </a:xfrm>
          <a:prstGeom prst="rect">
            <a:avLst/>
          </a:prstGeom>
        </p:spPr>
        <p:txBody>
          <a:bodyPr wrap="none">
            <a:spAutoFit/>
          </a:bodyPr>
          <a:lstStyle/>
          <a:p>
            <a:r>
              <a:rPr lang="en-US" altLang="zh-CN" b="1" i="1">
                <a:solidFill>
                  <a:srgbClr val="C00000"/>
                </a:solidFill>
                <a:latin typeface="FangSong" panose="02010609060101010101" pitchFamily="49" charset="-122"/>
                <a:ea typeface="FangSong" panose="02010609060101010101" pitchFamily="49" charset="-122"/>
              </a:rPr>
              <a:t>MiddlewareMixin</a:t>
            </a:r>
            <a:r>
              <a:rPr lang="zh-CN" altLang="en-US" b="1" i="1">
                <a:solidFill>
                  <a:srgbClr val="C00000"/>
                </a:solidFill>
                <a:latin typeface="FangSong" panose="02010609060101010101" pitchFamily="49" charset="-122"/>
                <a:ea typeface="FangSong" panose="02010609060101010101" pitchFamily="49" charset="-122"/>
              </a:rPr>
              <a:t> 实现源码</a:t>
            </a:r>
            <a:endParaRPr kumimoji="1" lang="zh-CN" altLang="en-US" b="1" i="1">
              <a:solidFill>
                <a:srgbClr val="C00000"/>
              </a:solidFill>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0BA371D5-4505-024F-8A35-B289D94554C9}"/>
              </a:ext>
            </a:extLst>
          </p:cNvPr>
          <p:cNvSpPr/>
          <p:nvPr/>
        </p:nvSpPr>
        <p:spPr>
          <a:xfrm>
            <a:off x="5130141" y="1665843"/>
            <a:ext cx="6709558" cy="313932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初始化方法接受一个可选的参数 </a:t>
            </a:r>
            <a:r>
              <a:rPr kumimoji="1" lang="en-US" altLang="zh-CN" b="1">
                <a:latin typeface="FangSong" panose="02010609060101010101" pitchFamily="49" charset="-122"/>
                <a:ea typeface="FangSong" panose="02010609060101010101" pitchFamily="49" charset="-122"/>
              </a:rPr>
              <a:t>get_response</a:t>
            </a:r>
            <a:r>
              <a:rPr kumimoji="1" lang="zh-CN" altLang="en-US" b="1">
                <a:latin typeface="FangSong" panose="02010609060101010101" pitchFamily="49" charset="-122"/>
                <a:ea typeface="FangSong" panose="02010609060101010101" pitchFamily="49" charset="-122"/>
              </a:rPr>
              <a:t>，作为当前对象的一个属性。</a:t>
            </a:r>
            <a:r>
              <a:rPr kumimoji="1" lang="en-US" altLang="zh-CN" b="1">
                <a:latin typeface="FangSong" panose="02010609060101010101" pitchFamily="49" charset="-122"/>
                <a:ea typeface="FangSong" panose="02010609060101010101" pitchFamily="49" charset="-122"/>
              </a:rPr>
              <a:t>__call__ </a:t>
            </a:r>
            <a:r>
              <a:rPr kumimoji="1" lang="zh-CN" altLang="en-US" b="1">
                <a:latin typeface="FangSong" panose="02010609060101010101" pitchFamily="49" charset="-122"/>
                <a:ea typeface="FangSong" panose="02010609060101010101" pitchFamily="49" charset="-122"/>
              </a:rPr>
              <a:t>是 </a:t>
            </a:r>
            <a:r>
              <a:rPr kumimoji="1" lang="en-US" altLang="zh-CN" b="1">
                <a:latin typeface="FangSong" panose="02010609060101010101" pitchFamily="49" charset="-122"/>
                <a:ea typeface="FangSong" panose="02010609060101010101" pitchFamily="49" charset="-122"/>
              </a:rPr>
              <a:t>Python </a:t>
            </a:r>
            <a:r>
              <a:rPr kumimoji="1" lang="zh-CN" altLang="en-US" b="1">
                <a:latin typeface="FangSong" panose="02010609060101010101" pitchFamily="49" charset="-122"/>
                <a:ea typeface="FangSong" panose="02010609060101010101" pitchFamily="49" charset="-122"/>
              </a:rPr>
              <a:t>的魔术方法，当类对象实现了这个方法，它就可以像函数一样被调用。所以，继承自 </a:t>
            </a:r>
            <a:r>
              <a:rPr kumimoji="1" lang="en-US" altLang="zh-CN" b="1">
                <a:latin typeface="FangSong" panose="02010609060101010101" pitchFamily="49" charset="-122"/>
                <a:ea typeface="FangSong" panose="02010609060101010101" pitchFamily="49" charset="-122"/>
              </a:rPr>
              <a:t>MiddlewareMixin </a:t>
            </a:r>
            <a:r>
              <a:rPr kumimoji="1" lang="zh-CN" altLang="en-US" b="1">
                <a:latin typeface="FangSong" panose="02010609060101010101" pitchFamily="49" charset="-122"/>
                <a:ea typeface="FangSong" panose="02010609060101010101" pitchFamily="49" charset="-122"/>
              </a:rPr>
              <a:t>的中间件可以通过传递 </a:t>
            </a:r>
            <a:r>
              <a:rPr kumimoji="1" lang="en-US" altLang="zh-CN" b="1">
                <a:latin typeface="FangSong" panose="02010609060101010101" pitchFamily="49" charset="-122"/>
                <a:ea typeface="FangSong" panose="02010609060101010101" pitchFamily="49" charset="-122"/>
              </a:rPr>
              <a:t>request </a:t>
            </a:r>
            <a:r>
              <a:rPr kumimoji="1" lang="zh-CN" altLang="en-US" b="1">
                <a:latin typeface="FangSong" panose="02010609060101010101" pitchFamily="49" charset="-122"/>
                <a:ea typeface="FangSong" panose="02010609060101010101" pitchFamily="49" charset="-122"/>
              </a:rPr>
              <a:t>参数调用。</a:t>
            </a:r>
            <a:endParaRPr kumimoji="1" lang="en-US" altLang="zh-CN" b="1">
              <a:latin typeface="FangSong" panose="02010609060101010101" pitchFamily="49" charset="-122"/>
              <a:ea typeface="FangSong" panose="02010609060101010101" pitchFamily="49" charset="-122"/>
            </a:endParaRPr>
          </a:p>
          <a:p>
            <a:r>
              <a:rPr kumimoji="1" lang="zh-CN" altLang="en-US" b="1">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MiddlewareMixin </a:t>
            </a:r>
            <a:r>
              <a:rPr kumimoji="1" lang="zh-CN" altLang="en-US" b="1">
                <a:latin typeface="FangSong" panose="02010609060101010101" pitchFamily="49" charset="-122"/>
                <a:ea typeface="FangSong" panose="02010609060101010101" pitchFamily="49" charset="-122"/>
              </a:rPr>
              <a:t>的核心实现就是 </a:t>
            </a:r>
            <a:r>
              <a:rPr kumimoji="1" lang="en-US" altLang="zh-CN" b="1">
                <a:latin typeface="FangSong" panose="02010609060101010101" pitchFamily="49" charset="-122"/>
                <a:ea typeface="FangSong" panose="02010609060101010101" pitchFamily="49" charset="-122"/>
              </a:rPr>
              <a:t>__call__ </a:t>
            </a:r>
            <a:r>
              <a:rPr kumimoji="1" lang="zh-CN" altLang="en-US" b="1">
                <a:latin typeface="FangSong" panose="02010609060101010101" pitchFamily="49" charset="-122"/>
                <a:ea typeface="FangSong" panose="02010609060101010101" pitchFamily="49" charset="-122"/>
              </a:rPr>
              <a:t>方法，它定义了钩子函数的调用规则：</a:t>
            </a:r>
            <a:endParaRPr kumimoji="1"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zh-CN" altLang="en-US" b="1">
                <a:latin typeface="FangSong" panose="02010609060101010101" pitchFamily="49" charset="-122"/>
                <a:ea typeface="FangSong" panose="02010609060101010101" pitchFamily="49" charset="-122"/>
              </a:rPr>
              <a:t>如果定义了 </a:t>
            </a:r>
            <a:r>
              <a:rPr kumimoji="1" lang="en-US" altLang="zh-CN" b="1">
                <a:latin typeface="FangSong" panose="02010609060101010101" pitchFamily="49" charset="-122"/>
                <a:ea typeface="FangSong" panose="02010609060101010101" pitchFamily="49" charset="-122"/>
              </a:rPr>
              <a:t>process_request</a:t>
            </a:r>
            <a:r>
              <a:rPr kumimoji="1" lang="zh-CN" altLang="en-US" b="1">
                <a:latin typeface="FangSong" panose="02010609060101010101" pitchFamily="49" charset="-122"/>
                <a:ea typeface="FangSong" panose="02010609060101010101" pitchFamily="49" charset="-122"/>
              </a:rPr>
              <a:t>，则会调用，并将返回赋值给 </a:t>
            </a:r>
            <a:r>
              <a:rPr kumimoji="1" lang="en-US" altLang="zh-CN" b="1">
                <a:latin typeface="FangSong" panose="02010609060101010101" pitchFamily="49" charset="-122"/>
                <a:ea typeface="FangSong" panose="02010609060101010101" pitchFamily="49" charset="-122"/>
              </a:rPr>
              <a:t>response</a:t>
            </a:r>
          </a:p>
          <a:p>
            <a:pPr marL="342900" indent="-342900">
              <a:buFont typeface="+mj-ea"/>
              <a:buAutoNum type="circleNumDbPlain"/>
            </a:pPr>
            <a:r>
              <a:rPr kumimoji="1" lang="zh-CN" altLang="en-US" b="1">
                <a:latin typeface="FangSong" panose="02010609060101010101" pitchFamily="49" charset="-122"/>
                <a:ea typeface="FangSong" panose="02010609060101010101" pitchFamily="49" charset="-122"/>
              </a:rPr>
              <a:t>如果 </a:t>
            </a:r>
            <a:r>
              <a:rPr kumimoji="1" lang="en-US" altLang="zh-CN" b="1">
                <a:latin typeface="FangSong" panose="02010609060101010101" pitchFamily="49" charset="-122"/>
                <a:ea typeface="FangSong" panose="02010609060101010101" pitchFamily="49" charset="-122"/>
              </a:rPr>
              <a:t>process_request </a:t>
            </a:r>
            <a:r>
              <a:rPr kumimoji="1" lang="zh-CN" altLang="en-US" b="1">
                <a:latin typeface="FangSong" panose="02010609060101010101" pitchFamily="49" charset="-122"/>
                <a:ea typeface="FangSong" panose="02010609060101010101" pitchFamily="49" charset="-122"/>
              </a:rPr>
              <a:t>没有返回，调用初始化时传递进来的 </a:t>
            </a:r>
            <a:r>
              <a:rPr kumimoji="1" lang="en-US" altLang="zh-CN" b="1">
                <a:latin typeface="FangSong" panose="02010609060101010101" pitchFamily="49" charset="-122"/>
                <a:ea typeface="FangSong" panose="02010609060101010101" pitchFamily="49" charset="-122"/>
              </a:rPr>
              <a:t>get_response</a:t>
            </a:r>
            <a:r>
              <a:rPr kumimoji="1" lang="zh-CN" altLang="en-US" b="1">
                <a:latin typeface="FangSong" panose="02010609060101010101" pitchFamily="49" charset="-122"/>
                <a:ea typeface="FangSong" panose="02010609060101010101" pitchFamily="49" charset="-122"/>
              </a:rPr>
              <a:t>，并将返回赋值给 </a:t>
            </a:r>
            <a:r>
              <a:rPr kumimoji="1" lang="en-US" altLang="zh-CN" b="1">
                <a:latin typeface="FangSong" panose="02010609060101010101" pitchFamily="49" charset="-122"/>
                <a:ea typeface="FangSong" panose="02010609060101010101" pitchFamily="49" charset="-122"/>
              </a:rPr>
              <a:t>response</a:t>
            </a:r>
          </a:p>
          <a:p>
            <a:pPr marL="342900" indent="-342900">
              <a:buFont typeface="+mj-ea"/>
              <a:buAutoNum type="circleNumDbPlain"/>
            </a:pPr>
            <a:r>
              <a:rPr kumimoji="1" lang="zh-CN" altLang="en-US" b="1">
                <a:latin typeface="FangSong" panose="02010609060101010101" pitchFamily="49" charset="-122"/>
                <a:ea typeface="FangSong" panose="02010609060101010101" pitchFamily="49" charset="-122"/>
              </a:rPr>
              <a:t>如果定义了 </a:t>
            </a:r>
            <a:r>
              <a:rPr kumimoji="1" lang="en-US" altLang="zh-CN" b="1">
                <a:latin typeface="FangSong" panose="02010609060101010101" pitchFamily="49" charset="-122"/>
                <a:ea typeface="FangSong" panose="02010609060101010101" pitchFamily="49" charset="-122"/>
              </a:rPr>
              <a:t>process_response</a:t>
            </a:r>
            <a:r>
              <a:rPr kumimoji="1" lang="zh-CN" altLang="en-US" b="1">
                <a:latin typeface="FangSong" panose="02010609060101010101" pitchFamily="49" charset="-122"/>
                <a:ea typeface="FangSong" panose="02010609060101010101" pitchFamily="49" charset="-122"/>
              </a:rPr>
              <a:t>，调用它，并获取返回</a:t>
            </a:r>
            <a:endParaRPr kumimoji="1" lang="en-US" altLang="zh-CN" b="1">
              <a:latin typeface="FangSong" panose="02010609060101010101" pitchFamily="49" charset="-122"/>
              <a:ea typeface="FangSong" panose="02010609060101010101" pitchFamily="49" charset="-122"/>
            </a:endParaRPr>
          </a:p>
        </p:txBody>
      </p:sp>
      <p:sp>
        <p:nvSpPr>
          <p:cNvPr id="15" name="矩形 14">
            <a:extLst>
              <a:ext uri="{FF2B5EF4-FFF2-40B4-BE49-F238E27FC236}">
                <a16:creationId xmlns:a16="http://schemas.microsoft.com/office/drawing/2014/main" id="{FCC8B1E4-C277-C041-9145-9EF889547842}"/>
              </a:ext>
            </a:extLst>
          </p:cNvPr>
          <p:cNvSpPr/>
          <p:nvPr/>
        </p:nvSpPr>
        <p:spPr>
          <a:xfrm>
            <a:off x="4994147" y="5359248"/>
            <a:ext cx="7023682" cy="923330"/>
          </a:xfrm>
          <a:prstGeom prst="rect">
            <a:avLst/>
          </a:prstGeom>
        </p:spPr>
        <p:txBody>
          <a:bodyPr wrap="square">
            <a:spAutoFit/>
          </a:bodyPr>
          <a:lstStyle/>
          <a:p>
            <a:r>
              <a:rPr lang="zh-CN" altLang="en-US" b="1">
                <a:solidFill>
                  <a:srgbClr val="C00000"/>
                </a:solidFill>
                <a:latin typeface="FangSong" panose="02010609060101010101" pitchFamily="49" charset="-122"/>
                <a:ea typeface="FangSong" panose="02010609060101010101" pitchFamily="49" charset="-122"/>
              </a:rPr>
              <a:t>    对于一个中间件来说，</a:t>
            </a:r>
            <a:r>
              <a:rPr lang="en-US" altLang="zh-CN" b="1">
                <a:solidFill>
                  <a:srgbClr val="C00000"/>
                </a:solidFill>
                <a:latin typeface="FangSong" panose="02010609060101010101" pitchFamily="49" charset="-122"/>
                <a:ea typeface="FangSong" panose="02010609060101010101" pitchFamily="49" charset="-122"/>
              </a:rPr>
              <a:t>process_request </a:t>
            </a:r>
            <a:r>
              <a:rPr lang="zh-CN" altLang="en-US" b="1">
                <a:solidFill>
                  <a:srgbClr val="C00000"/>
                </a:solidFill>
                <a:latin typeface="FangSong" panose="02010609060101010101" pitchFamily="49" charset="-122"/>
                <a:ea typeface="FangSong" panose="02010609060101010101" pitchFamily="49" charset="-122"/>
              </a:rPr>
              <a:t>与 </a:t>
            </a:r>
            <a:r>
              <a:rPr lang="en-US" altLang="zh-CN" b="1">
                <a:solidFill>
                  <a:srgbClr val="C00000"/>
                </a:solidFill>
                <a:latin typeface="FangSong" panose="02010609060101010101" pitchFamily="49" charset="-122"/>
                <a:ea typeface="FangSong" panose="02010609060101010101" pitchFamily="49" charset="-122"/>
              </a:rPr>
              <a:t>process_response </a:t>
            </a:r>
            <a:r>
              <a:rPr lang="zh-CN" altLang="en-US" b="1">
                <a:solidFill>
                  <a:srgbClr val="C00000"/>
                </a:solidFill>
                <a:latin typeface="FangSong" panose="02010609060101010101" pitchFamily="49" charset="-122"/>
                <a:ea typeface="FangSong" panose="02010609060101010101" pitchFamily="49" charset="-122"/>
              </a:rPr>
              <a:t>方法之间执行的是其他的中间件和视图函数。所以，可以知道，</a:t>
            </a:r>
            <a:r>
              <a:rPr lang="en-US" altLang="zh-CN" b="1">
                <a:solidFill>
                  <a:srgbClr val="C00000"/>
                </a:solidFill>
                <a:latin typeface="FangSong" panose="02010609060101010101" pitchFamily="49" charset="-122"/>
                <a:ea typeface="FangSong" panose="02010609060101010101" pitchFamily="49" charset="-122"/>
              </a:rPr>
              <a:t>__call__ </a:t>
            </a:r>
            <a:r>
              <a:rPr lang="zh-CN" altLang="en-US" b="1">
                <a:solidFill>
                  <a:srgbClr val="C00000"/>
                </a:solidFill>
                <a:latin typeface="FangSong" panose="02010609060101010101" pitchFamily="49" charset="-122"/>
                <a:ea typeface="FangSong" panose="02010609060101010101" pitchFamily="49" charset="-122"/>
              </a:rPr>
              <a:t>方法中的 </a:t>
            </a:r>
            <a:r>
              <a:rPr lang="en-US" altLang="zh-CN" b="1">
                <a:solidFill>
                  <a:srgbClr val="C00000"/>
                </a:solidFill>
                <a:latin typeface="FangSong" panose="02010609060101010101" pitchFamily="49" charset="-122"/>
                <a:ea typeface="FangSong" panose="02010609060101010101" pitchFamily="49" charset="-122"/>
              </a:rPr>
              <a:t>get_response </a:t>
            </a:r>
            <a:r>
              <a:rPr lang="zh-CN" altLang="en-US" b="1">
                <a:solidFill>
                  <a:srgbClr val="C00000"/>
                </a:solidFill>
                <a:latin typeface="FangSong" panose="02010609060101010101" pitchFamily="49" charset="-122"/>
                <a:ea typeface="FangSong" panose="02010609060101010101" pitchFamily="49" charset="-122"/>
              </a:rPr>
              <a:t>实现了这一过程。</a:t>
            </a:r>
            <a:endParaRPr kumimoji="1" lang="zh-CN" altLang="en-US" b="1">
              <a:solidFill>
                <a:srgbClr val="C0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065356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中间件的工作原理</a:t>
            </a:r>
          </a:p>
        </p:txBody>
      </p:sp>
      <p:sp>
        <p:nvSpPr>
          <p:cNvPr id="8" name="文本框 7">
            <a:extLst>
              <a:ext uri="{FF2B5EF4-FFF2-40B4-BE49-F238E27FC236}">
                <a16:creationId xmlns:a16="http://schemas.microsoft.com/office/drawing/2014/main" id="{429BFF01-5525-5241-B862-4E7AEAA336CB}"/>
              </a:ext>
            </a:extLst>
          </p:cNvPr>
          <p:cNvSpPr txBox="1"/>
          <p:nvPr/>
        </p:nvSpPr>
        <p:spPr>
          <a:xfrm>
            <a:off x="683701" y="999135"/>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中间件的装载与执行</a:t>
            </a:r>
            <a:endParaRPr lang="en-US" altLang="zh-CN" sz="2400" b="1">
              <a:latin typeface="FangSong" panose="02010609060101010101" pitchFamily="49" charset="-122"/>
              <a:ea typeface="FangSong" panose="02010609060101010101" pitchFamily="49" charset="-122"/>
            </a:endParaRPr>
          </a:p>
        </p:txBody>
      </p:sp>
      <p:sp>
        <p:nvSpPr>
          <p:cNvPr id="9" name="矩形 8">
            <a:extLst>
              <a:ext uri="{FF2B5EF4-FFF2-40B4-BE49-F238E27FC236}">
                <a16:creationId xmlns:a16="http://schemas.microsoft.com/office/drawing/2014/main" id="{79FC9C3A-B9CE-0A46-A6C4-BF9924F2E39E}"/>
              </a:ext>
            </a:extLst>
          </p:cNvPr>
          <p:cNvSpPr/>
          <p:nvPr/>
        </p:nvSpPr>
        <p:spPr>
          <a:xfrm>
            <a:off x="947777" y="1508214"/>
            <a:ext cx="10571185" cy="400110"/>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中间件的装载过程：发生在初始化 </a:t>
            </a:r>
            <a:r>
              <a:rPr lang="en-US" altLang="zh-CN" sz="2000" b="1">
                <a:latin typeface="FangSong" panose="02010609060101010101" pitchFamily="49" charset="-122"/>
                <a:ea typeface="FangSong" panose="02010609060101010101" pitchFamily="49" charset="-122"/>
              </a:rPr>
              <a:t>WSGIHandler</a:t>
            </a:r>
            <a:r>
              <a:rPr lang="zh-CN" altLang="en-US" sz="2000" b="1">
                <a:latin typeface="FangSong" panose="02010609060101010101" pitchFamily="49" charset="-122"/>
                <a:ea typeface="FangSong" panose="02010609060101010101" pitchFamily="49" charset="-122"/>
              </a:rPr>
              <a:t> 实例的过程中</a:t>
            </a:r>
            <a:endParaRPr lang="en-US" altLang="zh-CN" sz="2000" b="1">
              <a:latin typeface="FangSong" panose="02010609060101010101" pitchFamily="49" charset="-122"/>
              <a:ea typeface="FangSong" panose="02010609060101010101" pitchFamily="49" charset="-122"/>
            </a:endParaRPr>
          </a:p>
        </p:txBody>
      </p:sp>
      <p:sp>
        <p:nvSpPr>
          <p:cNvPr id="13" name="矩形 12">
            <a:extLst>
              <a:ext uri="{FF2B5EF4-FFF2-40B4-BE49-F238E27FC236}">
                <a16:creationId xmlns:a16="http://schemas.microsoft.com/office/drawing/2014/main" id="{2D49FC1D-5879-7A40-ADAE-E01AAAE8E2AB}"/>
              </a:ext>
            </a:extLst>
          </p:cNvPr>
          <p:cNvSpPr/>
          <p:nvPr/>
        </p:nvSpPr>
        <p:spPr>
          <a:xfrm>
            <a:off x="947775" y="2029659"/>
            <a:ext cx="10571185" cy="707886"/>
          </a:xfrm>
          <a:prstGeom prst="rect">
            <a:avLst/>
          </a:prstGeom>
        </p:spPr>
        <p:txBody>
          <a:bodyPr wrap="square">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中间件的执行过程：请求到来之后，</a:t>
            </a:r>
            <a:r>
              <a:rPr lang="en-US" altLang="zh-CN" sz="2000" b="1">
                <a:latin typeface="FangSong" panose="02010609060101010101" pitchFamily="49" charset="-122"/>
                <a:ea typeface="FangSong" panose="02010609060101010101" pitchFamily="49" charset="-122"/>
              </a:rPr>
              <a:t>BaseHandler</a:t>
            </a:r>
            <a:r>
              <a:rPr lang="zh-CN" altLang="en-US" sz="2000" b="1">
                <a:latin typeface="FangSong" panose="02010609060101010101" pitchFamily="49" charset="-122"/>
                <a:ea typeface="FangSong" panose="02010609060101010101" pitchFamily="49" charset="-122"/>
              </a:rPr>
              <a:t> 的 </a:t>
            </a:r>
            <a:r>
              <a:rPr lang="en-US" altLang="zh-CN" sz="2000" b="1">
                <a:latin typeface="FangSong" panose="02010609060101010101" pitchFamily="49" charset="-122"/>
                <a:ea typeface="FangSong" panose="02010609060101010101" pitchFamily="49" charset="-122"/>
              </a:rPr>
              <a:t>get_response</a:t>
            </a:r>
            <a:r>
              <a:rPr lang="zh-CN" altLang="en-US" sz="2000" b="1">
                <a:latin typeface="FangSong" panose="02010609060101010101" pitchFamily="49" charset="-122"/>
                <a:ea typeface="FangSong" panose="02010609060101010101" pitchFamily="49" charset="-122"/>
              </a:rPr>
              <a:t> 会被调用，中间件链就会对请求进行处理</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10236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6374425"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12</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信号机制</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信号的工作原理</a:t>
            </a:r>
            <a:endParaRPr kumimoji="1" lang="en-US" altLang="zh-CN" sz="32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3942105"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信号的概念与应用</a:t>
            </a:r>
          </a:p>
        </p:txBody>
      </p:sp>
    </p:spTree>
    <p:extLst>
      <p:ext uri="{BB962C8B-B14F-4D97-AF65-F5344CB8AC3E}">
        <p14:creationId xmlns:p14="http://schemas.microsoft.com/office/powerpoint/2010/main" val="22061012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信号的概念与应用</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773851" y="917835"/>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信号的基础概念</a:t>
            </a:r>
            <a:endParaRPr lang="en-US" altLang="zh-CN" sz="2400" b="1">
              <a:latin typeface="FangSong" panose="02010609060101010101" pitchFamily="49" charset="-122"/>
              <a:ea typeface="FangSong" panose="02010609060101010101" pitchFamily="49" charset="-122"/>
            </a:endParaRPr>
          </a:p>
        </p:txBody>
      </p:sp>
      <p:sp>
        <p:nvSpPr>
          <p:cNvPr id="32" name="文本框 31">
            <a:extLst>
              <a:ext uri="{FF2B5EF4-FFF2-40B4-BE49-F238E27FC236}">
                <a16:creationId xmlns:a16="http://schemas.microsoft.com/office/drawing/2014/main" id="{26A3A1B1-B255-CD49-A691-1E5F7DF60CC7}"/>
              </a:ext>
            </a:extLst>
          </p:cNvPr>
          <p:cNvSpPr txBox="1"/>
          <p:nvPr/>
        </p:nvSpPr>
        <p:spPr>
          <a:xfrm>
            <a:off x="610411" y="2078877"/>
            <a:ext cx="10006261" cy="1323439"/>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信号包含三要素：</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a:t>
            </a:r>
            <a:r>
              <a:rPr lang="zh-CN" altLang="en-US" sz="2000" b="1">
                <a:latin typeface="FangSong" panose="02010609060101010101" pitchFamily="49" charset="-122"/>
                <a:ea typeface="FangSong" panose="02010609060101010101" pitchFamily="49" charset="-122"/>
              </a:rPr>
              <a:t>发送者：信号的发出方，即谁发送了信号</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a:t>
            </a:r>
            <a:r>
              <a:rPr lang="zh-CN" altLang="en-US" sz="2000" b="1">
                <a:latin typeface="FangSong" panose="02010609060101010101" pitchFamily="49" charset="-122"/>
                <a:ea typeface="FangSong" panose="02010609060101010101" pitchFamily="49" charset="-122"/>
              </a:rPr>
              <a:t>信号：发送的信号本身</a:t>
            </a:r>
            <a:endParaRPr lang="en-US" altLang="zh-CN" sz="2000" b="1">
              <a:latin typeface="FangSong" panose="02010609060101010101" pitchFamily="49" charset="-122"/>
              <a:ea typeface="FangSong" panose="02010609060101010101" pitchFamily="49" charset="-122"/>
            </a:endParaRPr>
          </a:p>
          <a:p>
            <a:pPr lvl="1"/>
            <a:r>
              <a:rPr lang="en-US" altLang="zh-CN" sz="2000" b="1">
                <a:latin typeface="FangSong" panose="02010609060101010101" pitchFamily="49" charset="-122"/>
                <a:ea typeface="FangSong" panose="02010609060101010101" pitchFamily="49" charset="-122"/>
              </a:rPr>
              <a:t>	</a:t>
            </a:r>
            <a:r>
              <a:rPr lang="zh-CN" altLang="en-US" sz="2000" b="1">
                <a:latin typeface="FangSong" panose="02010609060101010101" pitchFamily="49" charset="-122"/>
                <a:ea typeface="FangSong" panose="02010609060101010101" pitchFamily="49" charset="-122"/>
              </a:rPr>
              <a:t>接收者：信号的接收者，即信号是发给谁的</a:t>
            </a:r>
            <a:endParaRPr lang="en-US" altLang="zh-CN" sz="20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0DAF6785-C853-D443-B829-2AC6B22CE704}"/>
              </a:ext>
            </a:extLst>
          </p:cNvPr>
          <p:cNvSpPr/>
          <p:nvPr/>
        </p:nvSpPr>
        <p:spPr>
          <a:xfrm>
            <a:off x="263865" y="1394889"/>
            <a:ext cx="1176583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中的信号用于在框架执行操作时解耦。它的基本思想就是当系统中的某个状态发生改变时，通过信号通知其他对这个状态感兴趣的系统去更新状态。</a:t>
            </a:r>
          </a:p>
        </p:txBody>
      </p:sp>
      <p:sp>
        <p:nvSpPr>
          <p:cNvPr id="21" name="矩形 20">
            <a:extLst>
              <a:ext uri="{FF2B5EF4-FFF2-40B4-BE49-F238E27FC236}">
                <a16:creationId xmlns:a16="http://schemas.microsoft.com/office/drawing/2014/main" id="{C7071B58-758B-8E4D-9F84-049EB628636A}"/>
              </a:ext>
            </a:extLst>
          </p:cNvPr>
          <p:cNvSpPr/>
          <p:nvPr/>
        </p:nvSpPr>
        <p:spPr>
          <a:xfrm>
            <a:off x="180740" y="3439973"/>
            <a:ext cx="1176583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信号接收者其实就是一个简单的回调函数，将这个函数注册到信号上，当特定的事件发生时，发送者发送信号，回调函数被执行。</a:t>
            </a:r>
          </a:p>
        </p:txBody>
      </p:sp>
      <p:sp>
        <p:nvSpPr>
          <p:cNvPr id="22" name="矩形 21">
            <a:extLst>
              <a:ext uri="{FF2B5EF4-FFF2-40B4-BE49-F238E27FC236}">
                <a16:creationId xmlns:a16="http://schemas.microsoft.com/office/drawing/2014/main" id="{50264184-9C3A-2D40-A503-62184E263493}"/>
              </a:ext>
            </a:extLst>
          </p:cNvPr>
          <p:cNvSpPr/>
          <p:nvPr/>
        </p:nvSpPr>
        <p:spPr>
          <a:xfrm>
            <a:off x="180740" y="4123961"/>
            <a:ext cx="11765837" cy="369332"/>
          </a:xfrm>
          <a:prstGeom prst="rect">
            <a:avLst/>
          </a:prstGeom>
        </p:spPr>
        <p:txBody>
          <a:bodyPr wrap="square">
            <a:spAutoFit/>
          </a:bodyPr>
          <a:lstStyle/>
          <a:p>
            <a:r>
              <a:rPr kumimoji="1" lang="zh-CN" altLang="en-US" b="1">
                <a:solidFill>
                  <a:srgbClr val="C00000"/>
                </a:solidFill>
                <a:latin typeface="FangSong" panose="02010609060101010101" pitchFamily="49" charset="-122"/>
                <a:ea typeface="FangSong" panose="02010609060101010101" pitchFamily="49" charset="-122"/>
              </a:rPr>
              <a:t>    需要注意，这里回调函数的执行是同步的，所以，需要异步执行的耗时任务不能作为信号的接收者。</a:t>
            </a:r>
          </a:p>
        </p:txBody>
      </p:sp>
    </p:spTree>
    <p:extLst>
      <p:ext uri="{BB962C8B-B14F-4D97-AF65-F5344CB8AC3E}">
        <p14:creationId xmlns:p14="http://schemas.microsoft.com/office/powerpoint/2010/main" val="3982892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信号的概念与应用</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655042" y="912746"/>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信号的基础概念</a:t>
            </a:r>
            <a:endParaRPr lang="en-US" altLang="zh-CN" sz="2400" b="1">
              <a:latin typeface="FangSong" panose="02010609060101010101" pitchFamily="49" charset="-122"/>
              <a:ea typeface="FangSong" panose="02010609060101010101" pitchFamily="49" charset="-122"/>
            </a:endParaRPr>
          </a:p>
        </p:txBody>
      </p:sp>
      <p:sp>
        <p:nvSpPr>
          <p:cNvPr id="33" name="文本框 32">
            <a:extLst>
              <a:ext uri="{FF2B5EF4-FFF2-40B4-BE49-F238E27FC236}">
                <a16:creationId xmlns:a16="http://schemas.microsoft.com/office/drawing/2014/main" id="{433FBDA1-758A-D447-BAA8-A136B9035BBE}"/>
              </a:ext>
            </a:extLst>
          </p:cNvPr>
          <p:cNvSpPr txBox="1"/>
          <p:nvPr/>
        </p:nvSpPr>
        <p:spPr>
          <a:xfrm>
            <a:off x="560040" y="1386629"/>
            <a:ext cx="10006261" cy="369332"/>
          </a:xfrm>
          <a:prstGeom prst="rect">
            <a:avLst/>
          </a:prstGeom>
          <a:noFill/>
        </p:spPr>
        <p:txBody>
          <a:bodyPr wrap="square" rtlCol="0">
            <a:spAutoFit/>
          </a:bodyPr>
          <a:lstStyle/>
          <a:p>
            <a:pPr marL="800100" lvl="1" indent="-342900">
              <a:buFont typeface="Wingdings" pitchFamily="2" charset="2"/>
              <a:buChar char="ü"/>
            </a:pPr>
            <a:r>
              <a:rPr lang="zh-CN" altLang="en-US" b="1">
                <a:latin typeface="FangSong" panose="02010609060101010101" pitchFamily="49" charset="-122"/>
                <a:ea typeface="FangSong" panose="02010609060101010101" pitchFamily="49" charset="-122"/>
              </a:rPr>
              <a:t>信号的应用场景：事件发生或完成的通知、事件发生之后的清理或初始化</a:t>
            </a:r>
            <a:endParaRPr lang="en-US" altLang="zh-CN" b="1">
              <a:latin typeface="FangSong" panose="02010609060101010101" pitchFamily="49" charset="-122"/>
              <a:ea typeface="FangSong" panose="02010609060101010101" pitchFamily="49" charset="-122"/>
            </a:endParaRPr>
          </a:p>
        </p:txBody>
      </p:sp>
      <p:sp>
        <p:nvSpPr>
          <p:cNvPr id="26" name="文本框 25">
            <a:extLst>
              <a:ext uri="{FF2B5EF4-FFF2-40B4-BE49-F238E27FC236}">
                <a16:creationId xmlns:a16="http://schemas.microsoft.com/office/drawing/2014/main" id="{9E318DE6-8105-7D40-815C-467AFE0DB940}"/>
              </a:ext>
            </a:extLst>
          </p:cNvPr>
          <p:cNvSpPr txBox="1"/>
          <p:nvPr/>
        </p:nvSpPr>
        <p:spPr>
          <a:xfrm>
            <a:off x="560040" y="1799163"/>
            <a:ext cx="11517169" cy="646331"/>
          </a:xfrm>
          <a:prstGeom prst="rect">
            <a:avLst/>
          </a:prstGeom>
          <a:noFill/>
        </p:spPr>
        <p:txBody>
          <a:bodyPr wrap="square" rtlCol="0">
            <a:spAutoFit/>
          </a:bodyPr>
          <a:lstStyle/>
          <a:p>
            <a:pPr marL="800100" lvl="1" indent="-342900">
              <a:buFont typeface="Wingdings" pitchFamily="2" charset="2"/>
              <a:buChar char="ü"/>
            </a:pPr>
            <a:r>
              <a:rPr lang="zh-CN" altLang="en-US" b="1">
                <a:latin typeface="FangSong" panose="02010609060101010101" pitchFamily="49" charset="-122"/>
                <a:ea typeface="FangSong" panose="02010609060101010101" pitchFamily="49" charset="-122"/>
              </a:rPr>
              <a:t>内置的信号：所有的信号都是 </a:t>
            </a:r>
            <a:r>
              <a:rPr lang="en-US" altLang="zh-CN" b="1">
                <a:latin typeface="FangSong" panose="02010609060101010101" pitchFamily="49" charset="-122"/>
                <a:ea typeface="FangSong" panose="02010609060101010101" pitchFamily="49" charset="-122"/>
              </a:rPr>
              <a:t>Signal</a:t>
            </a:r>
            <a:r>
              <a:rPr lang="zh-CN" altLang="en-US" b="1">
                <a:latin typeface="FangSong" panose="02010609060101010101" pitchFamily="49" charset="-122"/>
                <a:ea typeface="FangSong" panose="02010609060101010101" pitchFamily="49" charset="-122"/>
              </a:rPr>
              <a:t> 的实例，</a:t>
            </a:r>
            <a:r>
              <a:rPr lang="en-US" altLang="zh-CN" b="1">
                <a:latin typeface="FangSong" panose="02010609060101010101" pitchFamily="49" charset="-122"/>
                <a:ea typeface="FangSong" panose="02010609060101010101" pitchFamily="49" charset="-122"/>
              </a:rPr>
              <a:t>Signal</a:t>
            </a:r>
            <a:r>
              <a:rPr lang="zh-CN" altLang="en-US" b="1">
                <a:latin typeface="FangSong" panose="02010609060101010101" pitchFamily="49" charset="-122"/>
                <a:ea typeface="FangSong" panose="02010609060101010101" pitchFamily="49" charset="-122"/>
              </a:rPr>
              <a:t> 中除初始化函数外定义了</a:t>
            </a:r>
            <a:r>
              <a:rPr lang="en-US" altLang="zh-CN" b="1">
                <a:latin typeface="FangSong" panose="02010609060101010101" pitchFamily="49" charset="-122"/>
                <a:ea typeface="FangSong" panose="02010609060101010101" pitchFamily="49" charset="-122"/>
              </a:rPr>
              <a:t>4</a:t>
            </a:r>
            <a:r>
              <a:rPr lang="zh-CN" altLang="en-US" b="1">
                <a:latin typeface="FangSong" panose="02010609060101010101" pitchFamily="49" charset="-122"/>
                <a:ea typeface="FangSong" panose="02010609060101010101" pitchFamily="49" charset="-122"/>
              </a:rPr>
              <a:t>个操作信号的重要方法。下面，依次对它们进行介绍：</a:t>
            </a:r>
            <a:endParaRPr lang="en-US" altLang="zh-CN"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100CC43C-2B79-9A47-9A7A-B1881DFC00A5}"/>
              </a:ext>
            </a:extLst>
          </p:cNvPr>
          <p:cNvSpPr/>
          <p:nvPr/>
        </p:nvSpPr>
        <p:spPr>
          <a:xfrm>
            <a:off x="180737" y="2473298"/>
            <a:ext cx="11765837" cy="830997"/>
          </a:xfrm>
          <a:prstGeom prst="rect">
            <a:avLst/>
          </a:prstGeom>
        </p:spPr>
        <p:txBody>
          <a:bodyPr wrap="square">
            <a:spAutoFit/>
          </a:bodyPr>
          <a:lstStyle/>
          <a:p>
            <a:r>
              <a:rPr kumimoji="1" lang="zh-CN" altLang="en-US" sz="1600" b="1" i="1">
                <a:solidFill>
                  <a:srgbClr val="C00000"/>
                </a:solidFill>
                <a:latin typeface="FangSong" panose="02010609060101010101" pitchFamily="49" charset="-122"/>
                <a:ea typeface="FangSong" panose="02010609060101010101" pitchFamily="49" charset="-122"/>
              </a:rPr>
              <a:t>初始化函数：</a:t>
            </a:r>
            <a:r>
              <a:rPr kumimoji="1" lang="en-US" altLang="zh-CN" sz="1600" b="1" i="1">
                <a:solidFill>
                  <a:srgbClr val="C00000"/>
                </a:solidFill>
                <a:latin typeface="FangSong" panose="02010609060101010101" pitchFamily="49" charset="-122"/>
                <a:ea typeface="FangSong" panose="02010609060101010101" pitchFamily="49" charset="-122"/>
              </a:rPr>
              <a:t>def __init__(self, providing_args=None, use_caching=False)</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providing_args</a:t>
            </a:r>
            <a:r>
              <a:rPr kumimoji="1" lang="zh-CN" altLang="en-US" sz="1600" b="1">
                <a:latin typeface="FangSong" panose="02010609060101010101" pitchFamily="49" charset="-122"/>
                <a:ea typeface="FangSong" panose="02010609060101010101" pitchFamily="49" charset="-122"/>
              </a:rPr>
              <a:t>：可选的列表类型，其中每一个元素都是字符串，标识信号提供给接收者的参数</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use_caching</a:t>
            </a:r>
            <a:r>
              <a:rPr kumimoji="1" lang="zh-CN" altLang="en-US" sz="1600" b="1">
                <a:latin typeface="FangSong" panose="02010609060101010101" pitchFamily="49" charset="-122"/>
                <a:ea typeface="FangSong" panose="02010609060101010101" pitchFamily="49" charset="-122"/>
              </a:rPr>
              <a:t>：默认值是 </a:t>
            </a:r>
            <a:r>
              <a:rPr kumimoji="1" lang="en-US" altLang="zh-CN" sz="1600" b="1">
                <a:latin typeface="FangSong" panose="02010609060101010101" pitchFamily="49" charset="-122"/>
                <a:ea typeface="FangSong" panose="02010609060101010101" pitchFamily="49" charset="-122"/>
              </a:rPr>
              <a:t>False</a:t>
            </a:r>
            <a:r>
              <a:rPr kumimoji="1" lang="zh-CN" altLang="en-US" sz="1600" b="1">
                <a:latin typeface="FangSong" panose="02010609060101010101" pitchFamily="49" charset="-122"/>
                <a:ea typeface="FangSong" panose="02010609060101010101" pitchFamily="49" charset="-122"/>
              </a:rPr>
              <a:t>，如果设置为 </a:t>
            </a:r>
            <a:r>
              <a:rPr kumimoji="1" lang="en-US" altLang="zh-CN" sz="1600" b="1">
                <a:latin typeface="FangSong" panose="02010609060101010101" pitchFamily="49" charset="-122"/>
                <a:ea typeface="FangSong" panose="02010609060101010101" pitchFamily="49" charset="-122"/>
              </a:rPr>
              <a:t>True</a:t>
            </a:r>
            <a:r>
              <a:rPr kumimoji="1" lang="zh-CN" altLang="en-US" sz="1600" b="1">
                <a:latin typeface="FangSong" panose="02010609060101010101" pitchFamily="49" charset="-122"/>
                <a:ea typeface="FangSong" panose="02010609060101010101" pitchFamily="49" charset="-122"/>
              </a:rPr>
              <a:t>，则缓存会被设置为弱引用</a:t>
            </a:r>
          </a:p>
        </p:txBody>
      </p:sp>
      <p:sp>
        <p:nvSpPr>
          <p:cNvPr id="21" name="矩形 20">
            <a:extLst>
              <a:ext uri="{FF2B5EF4-FFF2-40B4-BE49-F238E27FC236}">
                <a16:creationId xmlns:a16="http://schemas.microsoft.com/office/drawing/2014/main" id="{C46F56AD-E019-5647-BBAE-1BF906705516}"/>
              </a:ext>
            </a:extLst>
          </p:cNvPr>
          <p:cNvSpPr/>
          <p:nvPr/>
        </p:nvSpPr>
        <p:spPr>
          <a:xfrm>
            <a:off x="180739" y="3375509"/>
            <a:ext cx="11765837" cy="1323439"/>
          </a:xfrm>
          <a:prstGeom prst="rect">
            <a:avLst/>
          </a:prstGeom>
        </p:spPr>
        <p:txBody>
          <a:bodyPr wrap="square">
            <a:spAutoFit/>
          </a:bodyPr>
          <a:lstStyle/>
          <a:p>
            <a:r>
              <a:rPr kumimoji="1" lang="zh-CN" altLang="en-US" sz="1600" b="1" i="1">
                <a:solidFill>
                  <a:srgbClr val="C00000"/>
                </a:solidFill>
                <a:latin typeface="FangSong" panose="02010609060101010101" pitchFamily="49" charset="-122"/>
                <a:ea typeface="FangSong" panose="02010609060101010101" pitchFamily="49" charset="-122"/>
              </a:rPr>
              <a:t>将回调函数注册到信号上：</a:t>
            </a:r>
            <a:r>
              <a:rPr kumimoji="1" lang="en-US" altLang="zh-CN" sz="1600" b="1" i="1">
                <a:solidFill>
                  <a:srgbClr val="C00000"/>
                </a:solidFill>
                <a:latin typeface="FangSong" panose="02010609060101010101" pitchFamily="49" charset="-122"/>
                <a:ea typeface="FangSong" panose="02010609060101010101" pitchFamily="49" charset="-122"/>
              </a:rPr>
              <a:t>def connect(self, receiver, sender=None, weak=True, dispatch_uid=None)</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receiver</a:t>
            </a:r>
            <a:r>
              <a:rPr kumimoji="1" lang="zh-CN" altLang="en-US" sz="1600" b="1">
                <a:latin typeface="FangSong" panose="02010609060101010101" pitchFamily="49" charset="-122"/>
                <a:ea typeface="FangSong" panose="02010609060101010101" pitchFamily="49" charset="-122"/>
              </a:rPr>
              <a:t>：必须要指定的回调函数，信号发送后，就会执行到这个函数</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sender</a:t>
            </a:r>
            <a:r>
              <a:rPr kumimoji="1" lang="zh-CN" altLang="en-US" sz="1600" b="1">
                <a:latin typeface="FangSong" panose="02010609060101010101" pitchFamily="49" charset="-122"/>
                <a:ea typeface="FangSong" panose="02010609060101010101" pitchFamily="49" charset="-122"/>
              </a:rPr>
              <a:t>：信号的发送者，可以不提供</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weak</a:t>
            </a:r>
            <a:r>
              <a:rPr kumimoji="1" lang="zh-CN" altLang="en-US" sz="1600" b="1">
                <a:latin typeface="FangSong" panose="02010609060101010101" pitchFamily="49" charset="-122"/>
                <a:ea typeface="FangSong" panose="02010609060101010101" pitchFamily="49" charset="-122"/>
              </a:rPr>
              <a:t>：默认值是 </a:t>
            </a:r>
            <a:r>
              <a:rPr kumimoji="1" lang="en-US" altLang="zh-CN" sz="1600" b="1">
                <a:latin typeface="FangSong" panose="02010609060101010101" pitchFamily="49" charset="-122"/>
                <a:ea typeface="FangSong" panose="02010609060101010101" pitchFamily="49" charset="-122"/>
              </a:rPr>
              <a:t>True</a:t>
            </a:r>
            <a:r>
              <a:rPr kumimoji="1" lang="zh-CN" altLang="en-US" sz="1600" b="1">
                <a:latin typeface="FangSong" panose="02010609060101010101" pitchFamily="49" charset="-122"/>
                <a:ea typeface="FangSong" panose="02010609060101010101" pitchFamily="49" charset="-122"/>
              </a:rPr>
              <a:t>，代表以弱引用的方式存储信号处理器</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dispatch_uid</a:t>
            </a:r>
            <a:r>
              <a:rPr kumimoji="1" lang="zh-CN" altLang="en-US" sz="1600" b="1">
                <a:latin typeface="FangSong" panose="02010609060101010101" pitchFamily="49" charset="-122"/>
                <a:ea typeface="FangSong" panose="02010609060101010101" pitchFamily="49" charset="-122"/>
              </a:rPr>
              <a:t>：用于指定 </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的唯一标识符，以防止信号多次发送的情况</a:t>
            </a:r>
          </a:p>
        </p:txBody>
      </p:sp>
      <p:sp>
        <p:nvSpPr>
          <p:cNvPr id="22" name="矩形 21">
            <a:extLst>
              <a:ext uri="{FF2B5EF4-FFF2-40B4-BE49-F238E27FC236}">
                <a16:creationId xmlns:a16="http://schemas.microsoft.com/office/drawing/2014/main" id="{C7466913-CFC5-6045-87E2-B2326EC85CE4}"/>
              </a:ext>
            </a:extLst>
          </p:cNvPr>
          <p:cNvSpPr/>
          <p:nvPr/>
        </p:nvSpPr>
        <p:spPr>
          <a:xfrm>
            <a:off x="180737" y="4770162"/>
            <a:ext cx="11765837" cy="830997"/>
          </a:xfrm>
          <a:prstGeom prst="rect">
            <a:avLst/>
          </a:prstGeom>
        </p:spPr>
        <p:txBody>
          <a:bodyPr wrap="square">
            <a:spAutoFit/>
          </a:bodyPr>
          <a:lstStyle/>
          <a:p>
            <a:r>
              <a:rPr kumimoji="1" lang="zh-CN" altLang="en-US" sz="1600" b="1" i="1">
                <a:solidFill>
                  <a:srgbClr val="C00000"/>
                </a:solidFill>
                <a:latin typeface="FangSong" panose="02010609060101010101" pitchFamily="49" charset="-122"/>
                <a:ea typeface="FangSong" panose="02010609060101010101" pitchFamily="49" charset="-122"/>
              </a:rPr>
              <a:t>发送信号：</a:t>
            </a:r>
            <a:r>
              <a:rPr kumimoji="1" lang="en-US" altLang="zh-CN" sz="1600" b="1" i="1">
                <a:solidFill>
                  <a:srgbClr val="C00000"/>
                </a:solidFill>
                <a:latin typeface="FangSong" panose="02010609060101010101" pitchFamily="49" charset="-122"/>
                <a:ea typeface="FangSong" panose="02010609060101010101" pitchFamily="49" charset="-122"/>
              </a:rPr>
              <a:t>def send(self, sender, **named)</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sender</a:t>
            </a:r>
            <a:r>
              <a:rPr kumimoji="1" lang="zh-CN" altLang="en-US" sz="1600" b="1">
                <a:latin typeface="FangSong" panose="02010609060101010101" pitchFamily="49" charset="-122"/>
                <a:ea typeface="FangSong" panose="02010609060101010101" pitchFamily="49" charset="-122"/>
              </a:rPr>
              <a:t>：标识信号的发送者，大多数情况下它是一个类对象</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**named</a:t>
            </a:r>
            <a:r>
              <a:rPr kumimoji="1" lang="zh-CN" altLang="en-US" sz="1600" b="1">
                <a:latin typeface="FangSong" panose="02010609060101010101" pitchFamily="49" charset="-122"/>
                <a:ea typeface="FangSong" panose="02010609060101010101" pitchFamily="49" charset="-122"/>
              </a:rPr>
              <a:t>：用来指定任意数量的关键字参数，这些参数将会传递给 </a:t>
            </a:r>
            <a:r>
              <a:rPr kumimoji="1" lang="en-US" altLang="zh-CN" sz="1600" b="1">
                <a:latin typeface="FangSong" panose="02010609060101010101" pitchFamily="49" charset="-122"/>
                <a:ea typeface="FangSong" panose="02010609060101010101" pitchFamily="49" charset="-122"/>
              </a:rPr>
              <a:t>receiver</a:t>
            </a:r>
          </a:p>
        </p:txBody>
      </p:sp>
      <p:sp>
        <p:nvSpPr>
          <p:cNvPr id="23" name="矩形 22">
            <a:extLst>
              <a:ext uri="{FF2B5EF4-FFF2-40B4-BE49-F238E27FC236}">
                <a16:creationId xmlns:a16="http://schemas.microsoft.com/office/drawing/2014/main" id="{C13C5A8D-3357-5E4C-AFD2-64E512807B01}"/>
              </a:ext>
            </a:extLst>
          </p:cNvPr>
          <p:cNvSpPr/>
          <p:nvPr/>
        </p:nvSpPr>
        <p:spPr>
          <a:xfrm>
            <a:off x="180736" y="5628963"/>
            <a:ext cx="11765837" cy="1077218"/>
          </a:xfrm>
          <a:prstGeom prst="rect">
            <a:avLst/>
          </a:prstGeom>
        </p:spPr>
        <p:txBody>
          <a:bodyPr wrap="square">
            <a:spAutoFit/>
          </a:bodyPr>
          <a:lstStyle/>
          <a:p>
            <a:r>
              <a:rPr kumimoji="1" lang="zh-CN" altLang="en-US" sz="1600" b="1" i="1">
                <a:solidFill>
                  <a:srgbClr val="C00000"/>
                </a:solidFill>
                <a:latin typeface="FangSong" panose="02010609060101010101" pitchFamily="49" charset="-122"/>
                <a:ea typeface="FangSong" panose="02010609060101010101" pitchFamily="49" charset="-122"/>
              </a:rPr>
              <a:t>断开信号：</a:t>
            </a:r>
            <a:r>
              <a:rPr kumimoji="1" lang="en-US" altLang="zh-CN" sz="1600" b="1" i="1">
                <a:solidFill>
                  <a:srgbClr val="C00000"/>
                </a:solidFill>
                <a:latin typeface="FangSong" panose="02010609060101010101" pitchFamily="49" charset="-122"/>
                <a:ea typeface="FangSong" panose="02010609060101010101" pitchFamily="49" charset="-122"/>
              </a:rPr>
              <a:t>def disconnect(self, receiver=None, sender=None, dispatch_uid=None)</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receiver</a:t>
            </a:r>
            <a:r>
              <a:rPr kumimoji="1" lang="zh-CN" altLang="en-US" sz="1600" b="1">
                <a:latin typeface="FangSong" panose="02010609060101010101" pitchFamily="49" charset="-122"/>
                <a:ea typeface="FangSong" panose="02010609060101010101" pitchFamily="49" charset="-122"/>
              </a:rPr>
              <a:t>：标识需要断开已注册的信号接收者， 如果使用了 </a:t>
            </a:r>
            <a:r>
              <a:rPr kumimoji="1" lang="en-US" altLang="zh-CN" sz="1600" b="1">
                <a:latin typeface="FangSong" panose="02010609060101010101" pitchFamily="49" charset="-122"/>
                <a:ea typeface="FangSong" panose="02010609060101010101" pitchFamily="49" charset="-122"/>
              </a:rPr>
              <a:t>dispatch_uid </a:t>
            </a:r>
            <a:r>
              <a:rPr kumimoji="1" lang="zh-CN" altLang="en-US" sz="1600" b="1">
                <a:latin typeface="FangSong" panose="02010609060101010101" pitchFamily="49" charset="-122"/>
                <a:ea typeface="FangSong" panose="02010609060101010101" pitchFamily="49" charset="-122"/>
              </a:rPr>
              <a:t>去标识 </a:t>
            </a:r>
            <a:r>
              <a:rPr kumimoji="1" lang="en-US" altLang="zh-CN" sz="1600" b="1">
                <a:latin typeface="FangSong" panose="02010609060101010101" pitchFamily="49" charset="-122"/>
                <a:ea typeface="FangSong" panose="02010609060101010101" pitchFamily="49" charset="-122"/>
              </a:rPr>
              <a:t>receiver</a:t>
            </a:r>
            <a:r>
              <a:rPr kumimoji="1" lang="zh-CN" altLang="en-US" sz="1600" b="1">
                <a:latin typeface="FangSong" panose="02010609060101010101" pitchFamily="49" charset="-122"/>
                <a:ea typeface="FangSong" panose="02010609060101010101" pitchFamily="49" charset="-122"/>
              </a:rPr>
              <a:t>，这个参数可以是 </a:t>
            </a:r>
            <a:r>
              <a:rPr kumimoji="1" lang="en-US" altLang="zh-CN" sz="1600" b="1">
                <a:latin typeface="FangSong" panose="02010609060101010101" pitchFamily="49" charset="-122"/>
                <a:ea typeface="FangSong" panose="02010609060101010101" pitchFamily="49" charset="-122"/>
              </a:rPr>
              <a:t>None</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sender</a:t>
            </a:r>
            <a:r>
              <a:rPr kumimoji="1" lang="zh-CN" altLang="en-US" sz="1600" b="1">
                <a:latin typeface="FangSong" panose="02010609060101010101" pitchFamily="49" charset="-122"/>
                <a:ea typeface="FangSong" panose="02010609060101010101" pitchFamily="49" charset="-122"/>
              </a:rPr>
              <a:t>：已注册的信号发送者</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dispatch_uid</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的唯一标识符</a:t>
            </a:r>
            <a:endParaRPr kumimoji="1" lang="en-US" altLang="zh-CN" sz="16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96639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信号的概念与应用</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821352" y="909474"/>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信号的基础概念</a:t>
            </a:r>
            <a:endParaRPr lang="en-US" altLang="zh-CN" sz="2400" b="1">
              <a:latin typeface="FangSong" panose="02010609060101010101" pitchFamily="49" charset="-122"/>
              <a:ea typeface="FangSong" panose="02010609060101010101" pitchFamily="49" charset="-122"/>
            </a:endParaRPr>
          </a:p>
        </p:txBody>
      </p:sp>
      <p:sp>
        <p:nvSpPr>
          <p:cNvPr id="26" name="文本框 25">
            <a:extLst>
              <a:ext uri="{FF2B5EF4-FFF2-40B4-BE49-F238E27FC236}">
                <a16:creationId xmlns:a16="http://schemas.microsoft.com/office/drawing/2014/main" id="{9E318DE6-8105-7D40-815C-467AFE0DB940}"/>
              </a:ext>
            </a:extLst>
          </p:cNvPr>
          <p:cNvSpPr txBox="1"/>
          <p:nvPr/>
        </p:nvSpPr>
        <p:spPr>
          <a:xfrm>
            <a:off x="821352" y="1437235"/>
            <a:ext cx="10006261"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内置的信号：</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内置了很多信号，且它们可以按照发送者分为很多类。</a:t>
            </a:r>
            <a:endParaRPr lang="en-US" altLang="zh-CN" sz="2000" b="1">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2424CD3A-1848-8546-B0D8-395439446BE7}"/>
              </a:ext>
            </a:extLst>
          </p:cNvPr>
          <p:cNvSpPr/>
          <p:nvPr/>
        </p:nvSpPr>
        <p:spPr>
          <a:xfrm>
            <a:off x="426163" y="1879689"/>
            <a:ext cx="11765837" cy="2308324"/>
          </a:xfrm>
          <a:prstGeom prst="rect">
            <a:avLst/>
          </a:prstGeom>
        </p:spPr>
        <p:txBody>
          <a:bodyPr wrap="square">
            <a:spAutoFit/>
          </a:bodyPr>
          <a:lstStyle/>
          <a:p>
            <a:r>
              <a:rPr kumimoji="1" lang="en-US" altLang="zh-CN" sz="1600" b="1" i="1">
                <a:solidFill>
                  <a:srgbClr val="C00000"/>
                </a:solidFill>
                <a:latin typeface="FangSong" panose="02010609060101010101" pitchFamily="49" charset="-122"/>
                <a:ea typeface="FangSong" panose="02010609060101010101" pitchFamily="49" charset="-122"/>
              </a:rPr>
              <a:t>Model</a:t>
            </a:r>
            <a:r>
              <a:rPr kumimoji="1" lang="zh-CN" altLang="en-US" sz="1600" b="1" i="1">
                <a:solidFill>
                  <a:srgbClr val="C00000"/>
                </a:solidFill>
                <a:latin typeface="FangSong" panose="02010609060101010101" pitchFamily="49" charset="-122"/>
                <a:ea typeface="FangSong" panose="02010609060101010101" pitchFamily="49" charset="-122"/>
              </a:rPr>
              <a:t> 相关的信号</a:t>
            </a:r>
            <a:endParaRPr kumimoji="1" lang="en-US" altLang="zh-CN" sz="1600" b="1" i="1">
              <a:solidFill>
                <a:srgbClr val="C00000"/>
              </a:solidFill>
              <a:latin typeface="FangSong" panose="02010609060101010101" pitchFamily="49" charset="-122"/>
              <a:ea typeface="FangSong" panose="02010609060101010101" pitchFamily="49" charset="-122"/>
            </a:endParaRPr>
          </a:p>
          <a:p>
            <a:r>
              <a:rPr kumimoji="1" lang="zh-CN" altLang="en-US" sz="1600" b="1" i="1">
                <a:solidFill>
                  <a:srgbClr val="C00000"/>
                </a:solidFill>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django.db.models.signals.pre_init </a:t>
            </a:r>
            <a:r>
              <a:rPr kumimoji="1" lang="zh-CN" altLang="en-US" sz="1600" b="1">
                <a:latin typeface="FangSong" panose="02010609060101010101" pitchFamily="49" charset="-122"/>
                <a:ea typeface="FangSong" panose="02010609060101010101" pitchFamily="49" charset="-122"/>
              </a:rPr>
              <a:t>与 </a:t>
            </a:r>
            <a:r>
              <a:rPr kumimoji="1" lang="en-US" altLang="zh-CN" sz="1600" b="1">
                <a:latin typeface="FangSong" panose="02010609060101010101" pitchFamily="49" charset="-122"/>
                <a:ea typeface="FangSong" panose="02010609060101010101" pitchFamily="49" charset="-122"/>
              </a:rPr>
              <a:t>django.db.models.signals.post_init</a:t>
            </a:r>
            <a:r>
              <a:rPr kumimoji="1" lang="zh-CN" altLang="en-US" sz="1600" b="1">
                <a:latin typeface="FangSong" panose="02010609060101010101" pitchFamily="49" charset="-122"/>
                <a:ea typeface="FangSong" panose="02010609060101010101" pitchFamily="49" charset="-122"/>
              </a:rPr>
              <a:t>：实例化模型之前与之后发送的信号，即在 </a:t>
            </a:r>
            <a:r>
              <a:rPr kumimoji="1" lang="en-US" altLang="zh-CN" sz="1600" b="1">
                <a:latin typeface="FangSong" panose="02010609060101010101" pitchFamily="49" charset="-122"/>
                <a:ea typeface="FangSong" panose="02010609060101010101" pitchFamily="49" charset="-122"/>
              </a:rPr>
              <a:t>__init__ </a:t>
            </a:r>
            <a:r>
              <a:rPr kumimoji="1" lang="zh-CN" altLang="en-US" sz="1600" b="1">
                <a:latin typeface="FangSong" panose="02010609060101010101" pitchFamily="49" charset="-122"/>
                <a:ea typeface="FangSong" panose="02010609060101010101" pitchFamily="49" charset="-122"/>
              </a:rPr>
              <a:t>方法执行的前后</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django.db.models.signals.pre_save </a:t>
            </a:r>
            <a:r>
              <a:rPr kumimoji="1" lang="zh-CN" altLang="en-US" sz="1600" b="1">
                <a:latin typeface="FangSong" panose="02010609060101010101" pitchFamily="49" charset="-122"/>
                <a:ea typeface="FangSong" panose="02010609060101010101" pitchFamily="49" charset="-122"/>
              </a:rPr>
              <a:t>与 </a:t>
            </a:r>
            <a:r>
              <a:rPr kumimoji="1" lang="en-US" altLang="zh-CN" sz="1600" b="1">
                <a:latin typeface="FangSong" panose="02010609060101010101" pitchFamily="49" charset="-122"/>
                <a:ea typeface="FangSong" panose="02010609060101010101" pitchFamily="49" charset="-122"/>
              </a:rPr>
              <a:t>django.db.models.signals.post_save</a:t>
            </a:r>
            <a:r>
              <a:rPr kumimoji="1" lang="zh-CN" altLang="en-US" sz="1600" b="1">
                <a:latin typeface="FangSong" panose="02010609060101010101" pitchFamily="49" charset="-122"/>
                <a:ea typeface="FangSong" panose="02010609060101010101" pitchFamily="49" charset="-122"/>
              </a:rPr>
              <a:t>：模型实例保存（执行 </a:t>
            </a:r>
            <a:r>
              <a:rPr kumimoji="1" lang="en-US" altLang="zh-CN" sz="1600" b="1">
                <a:latin typeface="FangSong" panose="02010609060101010101" pitchFamily="49" charset="-122"/>
                <a:ea typeface="FangSong" panose="02010609060101010101" pitchFamily="49" charset="-122"/>
              </a:rPr>
              <a:t>save </a:t>
            </a:r>
            <a:r>
              <a:rPr kumimoji="1" lang="zh-CN" altLang="en-US" sz="1600" b="1">
                <a:latin typeface="FangSong" panose="02010609060101010101" pitchFamily="49" charset="-122"/>
                <a:ea typeface="FangSong" panose="02010609060101010101" pitchFamily="49" charset="-122"/>
              </a:rPr>
              <a:t>方法）前后发送的信号</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django.db.models.signals.pre_delete </a:t>
            </a:r>
            <a:r>
              <a:rPr kumimoji="1" lang="zh-CN" altLang="en-US" sz="1600" b="1">
                <a:latin typeface="FangSong" panose="02010609060101010101" pitchFamily="49" charset="-122"/>
                <a:ea typeface="FangSong" panose="02010609060101010101" pitchFamily="49" charset="-122"/>
              </a:rPr>
              <a:t>与 </a:t>
            </a:r>
            <a:r>
              <a:rPr kumimoji="1" lang="en-US" altLang="zh-CN" sz="1600" b="1">
                <a:latin typeface="FangSong" panose="02010609060101010101" pitchFamily="49" charset="-122"/>
                <a:ea typeface="FangSong" panose="02010609060101010101" pitchFamily="49" charset="-122"/>
              </a:rPr>
              <a:t>django.db.models.signals.post_delete</a:t>
            </a:r>
            <a:r>
              <a:rPr kumimoji="1" lang="zh-CN" altLang="en-US" sz="1600" b="1">
                <a:latin typeface="FangSong" panose="02010609060101010101" pitchFamily="49" charset="-122"/>
                <a:ea typeface="FangSong" panose="02010609060101010101" pitchFamily="49" charset="-122"/>
              </a:rPr>
              <a:t>：模型实例或 </a:t>
            </a:r>
            <a:r>
              <a:rPr kumimoji="1" lang="en-US" altLang="zh-CN" sz="1600" b="1">
                <a:latin typeface="FangSong" panose="02010609060101010101" pitchFamily="49" charset="-122"/>
                <a:ea typeface="FangSong" panose="02010609060101010101" pitchFamily="49" charset="-122"/>
              </a:rPr>
              <a:t>QuerySet </a:t>
            </a:r>
            <a:r>
              <a:rPr kumimoji="1" lang="zh-CN" altLang="en-US" sz="1600" b="1">
                <a:latin typeface="FangSong" panose="02010609060101010101" pitchFamily="49" charset="-122"/>
                <a:ea typeface="FangSong" panose="02010609060101010101" pitchFamily="49" charset="-122"/>
              </a:rPr>
              <a:t>的 </a:t>
            </a:r>
            <a:r>
              <a:rPr kumimoji="1" lang="en-US" altLang="zh-CN" sz="1600" b="1">
                <a:latin typeface="FangSong" panose="02010609060101010101" pitchFamily="49" charset="-122"/>
                <a:ea typeface="FangSong" panose="02010609060101010101" pitchFamily="49" charset="-122"/>
              </a:rPr>
              <a:t>delete </a:t>
            </a:r>
            <a:r>
              <a:rPr kumimoji="1" lang="zh-CN" altLang="en-US" sz="1600" b="1">
                <a:latin typeface="FangSong" panose="02010609060101010101" pitchFamily="49" charset="-122"/>
                <a:ea typeface="FangSong" panose="02010609060101010101" pitchFamily="49" charset="-122"/>
              </a:rPr>
              <a:t>方法执行前后发送的信号</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django.db.models.signals.m2m_changed</a:t>
            </a:r>
            <a:r>
              <a:rPr kumimoji="1" lang="zh-CN" altLang="en-US" sz="1600" b="1">
                <a:latin typeface="FangSong" panose="02010609060101010101" pitchFamily="49" charset="-122"/>
                <a:ea typeface="FangSong" panose="02010609060101010101" pitchFamily="49" charset="-122"/>
              </a:rPr>
              <a:t>：模型实例中的 </a:t>
            </a:r>
            <a:r>
              <a:rPr kumimoji="1" lang="en-US" altLang="zh-CN" sz="1600" b="1">
                <a:latin typeface="FangSong" panose="02010609060101010101" pitchFamily="49" charset="-122"/>
                <a:ea typeface="FangSong" panose="02010609060101010101" pitchFamily="49" charset="-122"/>
              </a:rPr>
              <a:t>ManyToManyField</a:t>
            </a:r>
            <a:r>
              <a:rPr kumimoji="1" lang="zh-CN" altLang="en-US" sz="1600" b="1">
                <a:latin typeface="FangSong" panose="02010609060101010101" pitchFamily="49" charset="-122"/>
                <a:ea typeface="FangSong" panose="02010609060101010101" pitchFamily="49" charset="-122"/>
              </a:rPr>
              <a:t>（多对多）字段被修改（</a:t>
            </a:r>
            <a:r>
              <a:rPr kumimoji="1" lang="en-US" altLang="zh-CN" sz="1600" b="1">
                <a:latin typeface="FangSong" panose="02010609060101010101" pitchFamily="49" charset="-122"/>
                <a:ea typeface="FangSong" panose="02010609060101010101" pitchFamily="49" charset="-122"/>
              </a:rPr>
              <a:t>add</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remove</a:t>
            </a:r>
            <a:r>
              <a:rPr kumimoji="1" lang="zh-CN" altLang="en-US" sz="1600" b="1">
                <a:latin typeface="FangSong" panose="02010609060101010101" pitchFamily="49" charset="-122"/>
                <a:ea typeface="FangSong" panose="02010609060101010101" pitchFamily="49" charset="-122"/>
              </a:rPr>
              <a:t>，</a:t>
            </a:r>
            <a:r>
              <a:rPr kumimoji="1" lang="en-US" altLang="zh-CN" sz="1600" b="1">
                <a:latin typeface="FangSong" panose="02010609060101010101" pitchFamily="49" charset="-122"/>
                <a:ea typeface="FangSong" panose="02010609060101010101" pitchFamily="49" charset="-122"/>
              </a:rPr>
              <a:t>clear</a:t>
            </a:r>
            <a:r>
              <a:rPr kumimoji="1" lang="zh-CN" altLang="en-US" sz="1600" b="1">
                <a:latin typeface="FangSong" panose="02010609060101010101" pitchFamily="49" charset="-122"/>
                <a:ea typeface="FangSong" panose="02010609060101010101" pitchFamily="49" charset="-122"/>
              </a:rPr>
              <a:t>）的前后发送的信号</a:t>
            </a:r>
            <a:endParaRPr kumimoji="1" lang="en-US" altLang="zh-CN" sz="1600" b="1">
              <a:latin typeface="FangSong" panose="02010609060101010101" pitchFamily="49" charset="-122"/>
              <a:ea typeface="FangSong" panose="02010609060101010101" pitchFamily="49" charset="-122"/>
            </a:endParaRPr>
          </a:p>
        </p:txBody>
      </p:sp>
      <p:sp>
        <p:nvSpPr>
          <p:cNvPr id="20" name="矩形 19">
            <a:extLst>
              <a:ext uri="{FF2B5EF4-FFF2-40B4-BE49-F238E27FC236}">
                <a16:creationId xmlns:a16="http://schemas.microsoft.com/office/drawing/2014/main" id="{E913945A-0738-8A4A-B9EF-BE67A8DCFB89}"/>
              </a:ext>
            </a:extLst>
          </p:cNvPr>
          <p:cNvSpPr/>
          <p:nvPr/>
        </p:nvSpPr>
        <p:spPr>
          <a:xfrm>
            <a:off x="426163" y="4337236"/>
            <a:ext cx="11765837" cy="1077218"/>
          </a:xfrm>
          <a:prstGeom prst="rect">
            <a:avLst/>
          </a:prstGeom>
        </p:spPr>
        <p:txBody>
          <a:bodyPr wrap="square">
            <a:spAutoFit/>
          </a:bodyPr>
          <a:lstStyle/>
          <a:p>
            <a:r>
              <a:rPr kumimoji="1" lang="en-US" altLang="zh-CN" sz="1600" b="1" i="1">
                <a:solidFill>
                  <a:srgbClr val="C00000"/>
                </a:solidFill>
                <a:latin typeface="FangSong" panose="02010609060101010101" pitchFamily="49" charset="-122"/>
                <a:ea typeface="FangSong" panose="02010609060101010101" pitchFamily="49" charset="-122"/>
              </a:rPr>
              <a:t>HTTP</a:t>
            </a:r>
            <a:r>
              <a:rPr kumimoji="1" lang="zh-CN" altLang="en-US" sz="1600" b="1" i="1">
                <a:solidFill>
                  <a:srgbClr val="C00000"/>
                </a:solidFill>
                <a:latin typeface="FangSong" panose="02010609060101010101" pitchFamily="49" charset="-122"/>
                <a:ea typeface="FangSong" panose="02010609060101010101" pitchFamily="49" charset="-122"/>
              </a:rPr>
              <a:t> 请求处理相关的信号</a:t>
            </a:r>
            <a:endParaRPr kumimoji="1" lang="en-US" altLang="zh-CN" sz="1600" b="1" i="1">
              <a:solidFill>
                <a:srgbClr val="C00000"/>
              </a:solidFill>
              <a:latin typeface="FangSong" panose="02010609060101010101" pitchFamily="49" charset="-122"/>
              <a:ea typeface="FangSong" panose="02010609060101010101" pitchFamily="49" charset="-122"/>
            </a:endParaRPr>
          </a:p>
          <a:p>
            <a:r>
              <a:rPr kumimoji="1" lang="zh-CN" altLang="en-US" sz="1600" b="1" i="1">
                <a:solidFill>
                  <a:srgbClr val="C00000"/>
                </a:solidFill>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django.core.signals.request_started </a:t>
            </a:r>
            <a:r>
              <a:rPr kumimoji="1" lang="zh-CN" altLang="en-US" sz="1600" b="1">
                <a:latin typeface="FangSong" panose="02010609060101010101" pitchFamily="49" charset="-122"/>
                <a:ea typeface="FangSong" panose="02010609060101010101" pitchFamily="49" charset="-122"/>
              </a:rPr>
              <a:t>与 </a:t>
            </a:r>
            <a:r>
              <a:rPr kumimoji="1" lang="en-US" altLang="zh-CN" sz="1600" b="1">
                <a:latin typeface="FangSong" panose="02010609060101010101" pitchFamily="49" charset="-122"/>
                <a:ea typeface="FangSong" panose="02010609060101010101" pitchFamily="49" charset="-122"/>
              </a:rPr>
              <a:t>django.core.signals.request_finished</a:t>
            </a:r>
            <a:r>
              <a:rPr kumimoji="1" lang="zh-CN" altLang="en-US" sz="1600" b="1">
                <a:latin typeface="FangSong" panose="02010609060101010101" pitchFamily="49" charset="-122"/>
                <a:ea typeface="FangSong" panose="02010609060101010101" pitchFamily="49" charset="-122"/>
              </a:rPr>
              <a:t>：建立和关闭 </a:t>
            </a:r>
            <a:r>
              <a:rPr kumimoji="1" lang="en-US" altLang="zh-CN" sz="1600" b="1">
                <a:latin typeface="FangSong" panose="02010609060101010101" pitchFamily="49" charset="-122"/>
                <a:ea typeface="FangSong" panose="02010609060101010101" pitchFamily="49" charset="-122"/>
              </a:rPr>
              <a:t>HTTP </a:t>
            </a:r>
            <a:r>
              <a:rPr kumimoji="1" lang="zh-CN" altLang="en-US" sz="1600" b="1">
                <a:latin typeface="FangSong" panose="02010609060101010101" pitchFamily="49" charset="-122"/>
                <a:ea typeface="FangSong" panose="02010609060101010101" pitchFamily="49" charset="-122"/>
              </a:rPr>
              <a:t>请求时发送的信号</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django.core.signals.got_request_exception</a:t>
            </a:r>
            <a:r>
              <a:rPr kumimoji="1" lang="zh-CN" altLang="en-US" sz="1600" b="1">
                <a:latin typeface="FangSong" panose="02010609060101010101" pitchFamily="49" charset="-122"/>
                <a:ea typeface="FangSong" panose="02010609060101010101" pitchFamily="49" charset="-122"/>
              </a:rPr>
              <a:t>：在处理 </a:t>
            </a:r>
            <a:r>
              <a:rPr kumimoji="1" lang="en-US" altLang="zh-CN" sz="1600" b="1">
                <a:latin typeface="FangSong" panose="02010609060101010101" pitchFamily="49" charset="-122"/>
                <a:ea typeface="FangSong" panose="02010609060101010101" pitchFamily="49" charset="-122"/>
              </a:rPr>
              <a:t>HTTP </a:t>
            </a:r>
            <a:r>
              <a:rPr kumimoji="1" lang="zh-CN" altLang="en-US" sz="1600" b="1">
                <a:latin typeface="FangSong" panose="02010609060101010101" pitchFamily="49" charset="-122"/>
                <a:ea typeface="FangSong" panose="02010609060101010101" pitchFamily="49" charset="-122"/>
              </a:rPr>
              <a:t>请求的过程中出现异常，将会发送此信号</a:t>
            </a:r>
            <a:endParaRPr kumimoji="1" lang="en-US" altLang="zh-CN" sz="16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171931D7-3A93-4049-8B11-697542458767}"/>
              </a:ext>
            </a:extLst>
          </p:cNvPr>
          <p:cNvSpPr/>
          <p:nvPr/>
        </p:nvSpPr>
        <p:spPr>
          <a:xfrm>
            <a:off x="426161" y="5563677"/>
            <a:ext cx="11765837" cy="830997"/>
          </a:xfrm>
          <a:prstGeom prst="rect">
            <a:avLst/>
          </a:prstGeom>
        </p:spPr>
        <p:txBody>
          <a:bodyPr wrap="square">
            <a:spAutoFit/>
          </a:bodyPr>
          <a:lstStyle/>
          <a:p>
            <a:r>
              <a:rPr kumimoji="1" lang="zh-CN" altLang="en-US" sz="1600" b="1" i="1">
                <a:solidFill>
                  <a:srgbClr val="C00000"/>
                </a:solidFill>
                <a:latin typeface="FangSong" panose="02010609060101010101" pitchFamily="49" charset="-122"/>
                <a:ea typeface="FangSong" panose="02010609060101010101" pitchFamily="49" charset="-122"/>
              </a:rPr>
              <a:t>数据库迁移时发送的信号</a:t>
            </a:r>
            <a:endParaRPr kumimoji="1" lang="en-US" altLang="zh-CN" sz="1600" b="1" i="1">
              <a:solidFill>
                <a:srgbClr val="C00000"/>
              </a:solidFill>
              <a:latin typeface="FangSong" panose="02010609060101010101" pitchFamily="49" charset="-122"/>
              <a:ea typeface="FangSong" panose="02010609060101010101" pitchFamily="49" charset="-122"/>
            </a:endParaRPr>
          </a:p>
          <a:p>
            <a:r>
              <a:rPr kumimoji="1" lang="zh-CN" altLang="en-US" sz="1600" b="1" i="1">
                <a:solidFill>
                  <a:srgbClr val="C00000"/>
                </a:solidFill>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django.db.models.signals.pre_migrate</a:t>
            </a:r>
            <a:r>
              <a:rPr kumimoji="1" lang="zh-CN" altLang="en-US" sz="1600" b="1">
                <a:latin typeface="FangSong" panose="02010609060101010101" pitchFamily="49" charset="-122"/>
                <a:ea typeface="FangSong" panose="02010609060101010101" pitchFamily="49" charset="-122"/>
              </a:rPr>
              <a:t>：在执行 </a:t>
            </a:r>
            <a:r>
              <a:rPr kumimoji="1" lang="en-US" altLang="zh-CN" sz="1600" b="1">
                <a:latin typeface="FangSong" panose="02010609060101010101" pitchFamily="49" charset="-122"/>
                <a:ea typeface="FangSong" panose="02010609060101010101" pitchFamily="49" charset="-122"/>
              </a:rPr>
              <a:t>migrate</a:t>
            </a:r>
            <a:r>
              <a:rPr kumimoji="1" lang="zh-CN" altLang="en-US" sz="1600" b="1">
                <a:latin typeface="FangSong" panose="02010609060101010101" pitchFamily="49" charset="-122"/>
                <a:ea typeface="FangSong" panose="02010609060101010101" pitchFamily="49" charset="-122"/>
              </a:rPr>
              <a:t> 命令前触发</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django.db.models.signals.post_migrate</a:t>
            </a:r>
            <a:r>
              <a:rPr kumimoji="1" lang="zh-CN" altLang="en-US" sz="1600" b="1">
                <a:latin typeface="FangSong" panose="02010609060101010101" pitchFamily="49" charset="-122"/>
                <a:ea typeface="FangSong" panose="02010609060101010101" pitchFamily="49" charset="-122"/>
              </a:rPr>
              <a:t>：在执行 </a:t>
            </a:r>
            <a:r>
              <a:rPr kumimoji="1" lang="en-US" altLang="zh-CN" sz="1600" b="1">
                <a:latin typeface="FangSong" panose="02010609060101010101" pitchFamily="49" charset="-122"/>
                <a:ea typeface="FangSong" panose="02010609060101010101" pitchFamily="49" charset="-122"/>
              </a:rPr>
              <a:t>migrate</a:t>
            </a:r>
            <a:r>
              <a:rPr kumimoji="1" lang="zh-CN" altLang="en-US" sz="1600" b="1">
                <a:latin typeface="FangSong" panose="02010609060101010101" pitchFamily="49" charset="-122"/>
                <a:ea typeface="FangSong" panose="02010609060101010101" pitchFamily="49" charset="-122"/>
              </a:rPr>
              <a:t> 命令后触发</a:t>
            </a:r>
            <a:endParaRPr kumimoji="1" lang="en-US" altLang="zh-CN" sz="16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740547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信号的工作原理</a:t>
            </a:r>
          </a:p>
        </p:txBody>
      </p:sp>
      <p:sp>
        <p:nvSpPr>
          <p:cNvPr id="17" name="文本框 16">
            <a:extLst>
              <a:ext uri="{FF2B5EF4-FFF2-40B4-BE49-F238E27FC236}">
                <a16:creationId xmlns:a16="http://schemas.microsoft.com/office/drawing/2014/main" id="{ADE5C8CB-C5F6-E64F-B8A8-E7CA1B4F51AB}"/>
              </a:ext>
            </a:extLst>
          </p:cNvPr>
          <p:cNvSpPr txBox="1"/>
          <p:nvPr/>
        </p:nvSpPr>
        <p:spPr>
          <a:xfrm>
            <a:off x="1028086" y="935749"/>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观察者设计模式</a:t>
            </a:r>
            <a:endParaRPr lang="en-US" altLang="zh-CN" sz="24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D6F807A1-001A-244A-91F8-AF945EE4CC48}"/>
              </a:ext>
            </a:extLst>
          </p:cNvPr>
          <p:cNvSpPr txBox="1"/>
          <p:nvPr/>
        </p:nvSpPr>
        <p:spPr>
          <a:xfrm>
            <a:off x="1028086" y="2676681"/>
            <a:ext cx="4895636"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中的弱引用</a:t>
            </a:r>
            <a:endParaRPr lang="en-US" altLang="zh-CN" sz="24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BCC24B77-A241-854B-ABAA-CA5667326BB1}"/>
              </a:ext>
            </a:extLst>
          </p:cNvPr>
          <p:cNvSpPr/>
          <p:nvPr/>
        </p:nvSpPr>
        <p:spPr>
          <a:xfrm>
            <a:off x="805269" y="3137355"/>
            <a:ext cx="10571185" cy="369332"/>
          </a:xfrm>
          <a:prstGeom prst="rect">
            <a:avLst/>
          </a:prstGeom>
        </p:spPr>
        <p:txBody>
          <a:bodyPr wrap="square">
            <a:spAutoFit/>
          </a:bodyPr>
          <a:lstStyle/>
          <a:p>
            <a:pPr marL="800100" lvl="1" indent="-342900">
              <a:buFont typeface="Wingdings" pitchFamily="2" charset="2"/>
              <a:buChar char="ü"/>
            </a:pPr>
            <a:r>
              <a:rPr lang="en-US" altLang="zh-CN" b="1">
                <a:latin typeface="FangSong" panose="02010609060101010101" pitchFamily="49" charset="-122"/>
                <a:ea typeface="FangSong" panose="02010609060101010101" pitchFamily="49" charset="-122"/>
              </a:rPr>
              <a:t>weakref</a:t>
            </a:r>
            <a:r>
              <a:rPr lang="zh-CN" altLang="en-US" b="1">
                <a:latin typeface="FangSong" panose="02010609060101010101" pitchFamily="49" charset="-122"/>
                <a:ea typeface="FangSong" panose="02010609060101010101" pitchFamily="49" charset="-122"/>
              </a:rPr>
              <a:t>：为了避免循环引用的问题，当对一个对象创建了弱引用时，对象的引用计数不会增加</a:t>
            </a:r>
            <a:endParaRPr lang="en-US" altLang="zh-CN" b="1">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B3803205-D2C4-9B42-86B1-9FF3D57004F2}"/>
              </a:ext>
            </a:extLst>
          </p:cNvPr>
          <p:cNvSpPr/>
          <p:nvPr/>
        </p:nvSpPr>
        <p:spPr>
          <a:xfrm>
            <a:off x="426163" y="1367497"/>
            <a:ext cx="11765837" cy="1323439"/>
          </a:xfrm>
          <a:prstGeom prst="rect">
            <a:avLst/>
          </a:prstGeom>
        </p:spPr>
        <p:txBody>
          <a:bodyPr wrap="square">
            <a:spAutoFit/>
          </a:bodyPr>
          <a:lstStyle/>
          <a:p>
            <a:r>
              <a:rPr kumimoji="1" lang="zh-CN" altLang="en-US" sz="1600" b="1">
                <a:latin typeface="FangSong" panose="02010609060101010101" pitchFamily="49" charset="-122"/>
                <a:ea typeface="FangSong" panose="02010609060101010101" pitchFamily="49" charset="-122"/>
              </a:rPr>
              <a:t>    观察者模式也叫做发布订阅模式，它定义了对象之间一对多的依赖关系。当一个对象的状态发生改变时，所有依赖于它的对象都获取到通知并发生相应的变化。</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观察者模式的核心是目标（</a:t>
            </a:r>
            <a:r>
              <a:rPr kumimoji="1" lang="en-US" altLang="zh-CN" sz="1600" b="1">
                <a:latin typeface="FangSong" panose="02010609060101010101" pitchFamily="49" charset="-122"/>
                <a:ea typeface="FangSong" panose="02010609060101010101" pitchFamily="49" charset="-122"/>
              </a:rPr>
              <a:t>subject</a:t>
            </a:r>
            <a:r>
              <a:rPr kumimoji="1" lang="zh-CN" altLang="en-US" sz="1600" b="1">
                <a:latin typeface="FangSong" panose="02010609060101010101" pitchFamily="49" charset="-122"/>
                <a:ea typeface="FangSong" panose="02010609060101010101" pitchFamily="49" charset="-122"/>
              </a:rPr>
              <a:t>）和观察者（</a:t>
            </a:r>
            <a:r>
              <a:rPr kumimoji="1" lang="en-US" altLang="zh-CN" sz="1600" b="1">
                <a:latin typeface="FangSong" panose="02010609060101010101" pitchFamily="49" charset="-122"/>
                <a:ea typeface="FangSong" panose="02010609060101010101" pitchFamily="49" charset="-122"/>
              </a:rPr>
              <a:t>observer</a:t>
            </a:r>
            <a:r>
              <a:rPr kumimoji="1" lang="zh-CN" altLang="en-US" sz="1600" b="1">
                <a:latin typeface="FangSong" panose="02010609060101010101" pitchFamily="49" charset="-122"/>
                <a:ea typeface="FangSong" panose="02010609060101010101" pitchFamily="49" charset="-122"/>
              </a:rPr>
              <a:t>），一个目标可以有多个观察者与之关联。目标的状态发生改变，所有的观察者都会收到通知。考虑这样一种场景：用户 </a:t>
            </a:r>
            <a:r>
              <a:rPr kumimoji="1" lang="en-US" altLang="zh-CN" sz="1600" b="1">
                <a:latin typeface="FangSong" panose="02010609060101010101" pitchFamily="49" charset="-122"/>
                <a:ea typeface="FangSong" panose="02010609060101010101" pitchFamily="49" charset="-122"/>
              </a:rPr>
              <a:t>A </a:t>
            </a:r>
            <a:r>
              <a:rPr kumimoji="1" lang="zh-CN" altLang="en-US" sz="1600" b="1">
                <a:latin typeface="FangSong" panose="02010609060101010101" pitchFamily="49" charset="-122"/>
                <a:ea typeface="FangSong" panose="02010609060101010101" pitchFamily="49" charset="-122"/>
              </a:rPr>
              <a:t>发布了一个话题，那么关注了用户 </a:t>
            </a:r>
            <a:r>
              <a:rPr kumimoji="1" lang="en-US" altLang="zh-CN" sz="1600" b="1">
                <a:latin typeface="FangSong" panose="02010609060101010101" pitchFamily="49" charset="-122"/>
                <a:ea typeface="FangSong" panose="02010609060101010101" pitchFamily="49" charset="-122"/>
              </a:rPr>
              <a:t>A </a:t>
            </a:r>
            <a:r>
              <a:rPr kumimoji="1" lang="zh-CN" altLang="en-US" sz="1600" b="1">
                <a:latin typeface="FangSong" panose="02010609060101010101" pitchFamily="49" charset="-122"/>
                <a:ea typeface="FangSong" panose="02010609060101010101" pitchFamily="49" charset="-122"/>
              </a:rPr>
              <a:t>的其他用户都需要被通知到，并对应的作出响应。同时，其他用户也可以取消对用户 </a:t>
            </a:r>
            <a:r>
              <a:rPr kumimoji="1" lang="en-US" altLang="zh-CN" sz="1600" b="1">
                <a:latin typeface="FangSong" panose="02010609060101010101" pitchFamily="49" charset="-122"/>
                <a:ea typeface="FangSong" panose="02010609060101010101" pitchFamily="49" charset="-122"/>
              </a:rPr>
              <a:t>A </a:t>
            </a:r>
            <a:r>
              <a:rPr kumimoji="1" lang="zh-CN" altLang="en-US" sz="1600" b="1">
                <a:latin typeface="FangSong" panose="02010609060101010101" pitchFamily="49" charset="-122"/>
                <a:ea typeface="FangSong" panose="02010609060101010101" pitchFamily="49" charset="-122"/>
              </a:rPr>
              <a:t>的关注。</a:t>
            </a:r>
          </a:p>
        </p:txBody>
      </p:sp>
      <p:pic>
        <p:nvPicPr>
          <p:cNvPr id="2" name="图片 1">
            <a:extLst>
              <a:ext uri="{FF2B5EF4-FFF2-40B4-BE49-F238E27FC236}">
                <a16:creationId xmlns:a16="http://schemas.microsoft.com/office/drawing/2014/main" id="{58558720-1E48-0E48-97F6-BF97F8A80617}"/>
              </a:ext>
            </a:extLst>
          </p:cNvPr>
          <p:cNvPicPr>
            <a:picLocks noChangeAspect="1"/>
          </p:cNvPicPr>
          <p:nvPr/>
        </p:nvPicPr>
        <p:blipFill>
          <a:blip r:embed="rId3"/>
          <a:stretch>
            <a:fillRect/>
          </a:stretch>
        </p:blipFill>
        <p:spPr>
          <a:xfrm>
            <a:off x="263863" y="3549140"/>
            <a:ext cx="1992446" cy="3224616"/>
          </a:xfrm>
          <a:prstGeom prst="rect">
            <a:avLst/>
          </a:prstGeom>
        </p:spPr>
      </p:pic>
      <p:sp>
        <p:nvSpPr>
          <p:cNvPr id="21" name="矩形 20">
            <a:extLst>
              <a:ext uri="{FF2B5EF4-FFF2-40B4-BE49-F238E27FC236}">
                <a16:creationId xmlns:a16="http://schemas.microsoft.com/office/drawing/2014/main" id="{5E4B7F83-9CE2-BD43-8AC7-6C5C3F726E33}"/>
              </a:ext>
            </a:extLst>
          </p:cNvPr>
          <p:cNvSpPr/>
          <p:nvPr/>
        </p:nvSpPr>
        <p:spPr>
          <a:xfrm>
            <a:off x="299488" y="5961413"/>
            <a:ext cx="1754943" cy="764842"/>
          </a:xfrm>
          <a:prstGeom prst="rect">
            <a:avLst/>
          </a:prstGeom>
          <a:solidFill>
            <a:srgbClr val="C00000">
              <a:alpha val="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曲线连接符 4">
            <a:extLst>
              <a:ext uri="{FF2B5EF4-FFF2-40B4-BE49-F238E27FC236}">
                <a16:creationId xmlns:a16="http://schemas.microsoft.com/office/drawing/2014/main" id="{F22A8558-ACD7-804D-AC25-4E2B66090E36}"/>
              </a:ext>
            </a:extLst>
          </p:cNvPr>
          <p:cNvCxnSpPr>
            <a:cxnSpLocks/>
            <a:stCxn id="21" idx="3"/>
          </p:cNvCxnSpPr>
          <p:nvPr/>
        </p:nvCxnSpPr>
        <p:spPr>
          <a:xfrm flipV="1">
            <a:off x="2054431" y="3506687"/>
            <a:ext cx="783772" cy="283714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CA549CF-70A1-BB41-B6EE-FC5637DEF7E2}"/>
              </a:ext>
            </a:extLst>
          </p:cNvPr>
          <p:cNvSpPr/>
          <p:nvPr/>
        </p:nvSpPr>
        <p:spPr>
          <a:xfrm>
            <a:off x="3126349" y="4130396"/>
            <a:ext cx="8618345" cy="2062103"/>
          </a:xfrm>
          <a:prstGeom prst="rect">
            <a:avLst/>
          </a:prstGeom>
        </p:spPr>
        <p:txBody>
          <a:bodyPr wrap="square">
            <a:spAutoFit/>
          </a:bodyPr>
          <a:lstStyle/>
          <a:p>
            <a:r>
              <a:rPr kumimoji="1" lang="en-US" altLang="zh-CN" sz="1600" b="1">
                <a:latin typeface="FangSong" panose="02010609060101010101" pitchFamily="49" charset="-122"/>
                <a:ea typeface="FangSong" panose="02010609060101010101" pitchFamily="49" charset="-122"/>
              </a:rPr>
              <a:t>weakref </a:t>
            </a:r>
            <a:r>
              <a:rPr kumimoji="1" lang="zh-CN" altLang="en-US" sz="1600" b="1">
                <a:latin typeface="FangSong" panose="02010609060101010101" pitchFamily="49" charset="-122"/>
                <a:ea typeface="FangSong" panose="02010609060101010101" pitchFamily="49" charset="-122"/>
              </a:rPr>
              <a:t>的 </a:t>
            </a:r>
            <a:r>
              <a:rPr kumimoji="1" lang="en-US" altLang="zh-CN" sz="1600" b="1">
                <a:latin typeface="FangSong" panose="02010609060101010101" pitchFamily="49" charset="-122"/>
                <a:ea typeface="FangSong" panose="02010609060101010101" pitchFamily="49" charset="-122"/>
              </a:rPr>
              <a:t>ref </a:t>
            </a:r>
            <a:r>
              <a:rPr kumimoji="1" lang="zh-CN" altLang="en-US" sz="1600" b="1">
                <a:latin typeface="FangSong" panose="02010609060101010101" pitchFamily="49" charset="-122"/>
                <a:ea typeface="FangSong" panose="02010609060101010101" pitchFamily="49" charset="-122"/>
              </a:rPr>
              <a:t>方法用于创建弱引用对象，它会返回引用指向的对象：</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i="1">
                <a:solidFill>
                  <a:srgbClr val="C00000"/>
                </a:solidFill>
                <a:latin typeface="FangSong" panose="02010609060101010101" pitchFamily="49" charset="-122"/>
                <a:ea typeface="FangSong" panose="02010609060101010101" pitchFamily="49" charset="-122"/>
              </a:rPr>
              <a:t>weakref.ref(object[, callback])</a:t>
            </a:r>
          </a:p>
          <a:p>
            <a:pPr marL="342900" indent="-342900">
              <a:buFont typeface="+mj-ea"/>
              <a:buAutoNum type="circleNumDbPlain"/>
            </a:pPr>
            <a:r>
              <a:rPr kumimoji="1" lang="en-US" altLang="zh-CN" sz="1600" b="1">
                <a:latin typeface="FangSong" panose="02010609060101010101" pitchFamily="49" charset="-122"/>
                <a:ea typeface="FangSong" panose="02010609060101010101" pitchFamily="49" charset="-122"/>
              </a:rPr>
              <a:t>object </a:t>
            </a:r>
            <a:r>
              <a:rPr kumimoji="1" lang="zh-CN" altLang="en-US" sz="1600" b="1">
                <a:latin typeface="FangSong" panose="02010609060101010101" pitchFamily="49" charset="-122"/>
                <a:ea typeface="FangSong" panose="02010609060101010101" pitchFamily="49" charset="-122"/>
              </a:rPr>
              <a:t>即为被引用的对象</a:t>
            </a:r>
            <a:endParaRPr kumimoji="1"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sz="1600" b="1">
                <a:latin typeface="FangSong" panose="02010609060101010101" pitchFamily="49" charset="-122"/>
                <a:ea typeface="FangSong" panose="02010609060101010101" pitchFamily="49" charset="-122"/>
              </a:rPr>
              <a:t>callback </a:t>
            </a:r>
            <a:r>
              <a:rPr kumimoji="1" lang="zh-CN" altLang="en-US" sz="1600" b="1">
                <a:latin typeface="FangSong" panose="02010609060101010101" pitchFamily="49" charset="-122"/>
                <a:ea typeface="FangSong" panose="02010609060101010101" pitchFamily="49" charset="-122"/>
              </a:rPr>
              <a:t>是一个可选的回调函数。当被引用的对象删除时，回调函数就会被调用。</a:t>
            </a:r>
            <a:endParaRPr kumimoji="1" lang="en-US" altLang="zh-CN" sz="1600" b="1">
              <a:latin typeface="FangSong" panose="02010609060101010101" pitchFamily="49" charset="-122"/>
              <a:ea typeface="FangSong" panose="02010609060101010101" pitchFamily="49" charset="-122"/>
            </a:endParaRPr>
          </a:p>
          <a:p>
            <a:pPr marL="342900" indent="-342900">
              <a:buFont typeface="+mj-ea"/>
              <a:buAutoNum type="circleNumDbPlain"/>
            </a:pP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通过 </a:t>
            </a:r>
            <a:r>
              <a:rPr kumimoji="1" lang="en-US" altLang="zh-CN" sz="1600" b="1">
                <a:latin typeface="FangSong" panose="02010609060101010101" pitchFamily="49" charset="-122"/>
                <a:ea typeface="FangSong" panose="02010609060101010101" pitchFamily="49" charset="-122"/>
              </a:rPr>
              <a:t>weakref.ref </a:t>
            </a:r>
            <a:r>
              <a:rPr kumimoji="1" lang="zh-CN" altLang="en-US" sz="1600" b="1">
                <a:latin typeface="FangSong" panose="02010609060101010101" pitchFamily="49" charset="-122"/>
                <a:ea typeface="FangSong" panose="02010609060101010101" pitchFamily="49" charset="-122"/>
              </a:rPr>
              <a:t>创建的弱引用，在使用时需要使用 </a:t>
            </a:r>
            <a:r>
              <a:rPr kumimoji="1" lang="en-US" altLang="zh-CN" sz="1600" b="1">
                <a:latin typeface="FangSong" panose="02010609060101010101" pitchFamily="49" charset="-122"/>
                <a:ea typeface="FangSong" panose="02010609060101010101" pitchFamily="49" charset="-122"/>
              </a:rPr>
              <a:t>() </a:t>
            </a:r>
            <a:r>
              <a:rPr kumimoji="1" lang="zh-CN" altLang="en-US" sz="1600" b="1">
                <a:latin typeface="FangSong" panose="02010609060101010101" pitchFamily="49" charset="-122"/>
                <a:ea typeface="FangSong" panose="02010609060101010101" pitchFamily="49" charset="-122"/>
              </a:rPr>
              <a:t>去获取 </a:t>
            </a:r>
            <a:r>
              <a:rPr kumimoji="1" lang="en-US" altLang="zh-CN" sz="1600" b="1">
                <a:latin typeface="FangSong" panose="02010609060101010101" pitchFamily="49" charset="-122"/>
                <a:ea typeface="FangSong" panose="02010609060101010101" pitchFamily="49" charset="-122"/>
              </a:rPr>
              <a:t>object</a:t>
            </a:r>
            <a:r>
              <a:rPr kumimoji="1" lang="zh-CN" altLang="en-US" sz="1600" b="1">
                <a:latin typeface="FangSong" panose="02010609060101010101" pitchFamily="49" charset="-122"/>
                <a:ea typeface="FangSong" panose="02010609060101010101" pitchFamily="49" charset="-122"/>
              </a:rPr>
              <a:t>：</a:t>
            </a:r>
            <a:endParaRPr kumimoji="1" lang="en-US" altLang="zh-CN" sz="1600" b="1">
              <a:latin typeface="FangSong" panose="02010609060101010101" pitchFamily="49" charset="-122"/>
              <a:ea typeface="FangSong" panose="02010609060101010101" pitchFamily="49" charset="-122"/>
            </a:endParaRP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&gt;&gt;&gt; ref().hello() </a:t>
            </a:r>
          </a:p>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'django'</a:t>
            </a:r>
          </a:p>
        </p:txBody>
      </p:sp>
    </p:spTree>
    <p:extLst>
      <p:ext uri="{BB962C8B-B14F-4D97-AF65-F5344CB8AC3E}">
        <p14:creationId xmlns:p14="http://schemas.microsoft.com/office/powerpoint/2010/main" val="1053105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信号的工作原理</a:t>
            </a:r>
          </a:p>
        </p:txBody>
      </p:sp>
      <p:sp>
        <p:nvSpPr>
          <p:cNvPr id="8" name="文本框 7">
            <a:extLst>
              <a:ext uri="{FF2B5EF4-FFF2-40B4-BE49-F238E27FC236}">
                <a16:creationId xmlns:a16="http://schemas.microsoft.com/office/drawing/2014/main" id="{429BFF01-5525-5241-B862-4E7AEAA336CB}"/>
              </a:ext>
            </a:extLst>
          </p:cNvPr>
          <p:cNvSpPr txBox="1"/>
          <p:nvPr/>
        </p:nvSpPr>
        <p:spPr>
          <a:xfrm>
            <a:off x="916653" y="904135"/>
            <a:ext cx="4959247"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线程同步机制</a:t>
            </a:r>
            <a:endParaRPr lang="en-US" altLang="zh-CN" sz="2400" b="1">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14BFF425-5B0B-6041-82D7-9169ED585A88}"/>
              </a:ext>
            </a:extLst>
          </p:cNvPr>
          <p:cNvSpPr/>
          <p:nvPr/>
        </p:nvSpPr>
        <p:spPr>
          <a:xfrm>
            <a:off x="263865" y="1394889"/>
            <a:ext cx="1176583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所谓线程同步即使用锁来避免多线程程序中对共享资源的竞争导致的错误。这里举一个经典的加 </a:t>
            </a:r>
            <a:r>
              <a:rPr kumimoji="1" lang="en-US" altLang="zh-CN" b="1">
                <a:latin typeface="FangSong" panose="02010609060101010101" pitchFamily="49" charset="-122"/>
                <a:ea typeface="FangSong" panose="02010609060101010101" pitchFamily="49" charset="-122"/>
              </a:rPr>
              <a:t>1 </a:t>
            </a:r>
            <a:r>
              <a:rPr kumimoji="1" lang="zh-CN" altLang="en-US" b="1">
                <a:latin typeface="FangSong" panose="02010609060101010101" pitchFamily="49" charset="-122"/>
                <a:ea typeface="FangSong" panose="02010609060101010101" pitchFamily="49" charset="-122"/>
              </a:rPr>
              <a:t>减 </a:t>
            </a:r>
            <a:r>
              <a:rPr kumimoji="1" lang="en-US" altLang="zh-CN" b="1">
                <a:latin typeface="FangSong" panose="02010609060101010101" pitchFamily="49" charset="-122"/>
                <a:ea typeface="FangSong" panose="02010609060101010101" pitchFamily="49" charset="-122"/>
              </a:rPr>
              <a:t>1 </a:t>
            </a:r>
            <a:r>
              <a:rPr kumimoji="1" lang="zh-CN" altLang="en-US" b="1">
                <a:latin typeface="FangSong" panose="02010609060101010101" pitchFamily="49" charset="-122"/>
                <a:ea typeface="FangSong" panose="02010609060101010101" pitchFamily="49" charset="-122"/>
              </a:rPr>
              <a:t>的例子来说明这个问题：</a:t>
            </a:r>
          </a:p>
        </p:txBody>
      </p:sp>
      <p:pic>
        <p:nvPicPr>
          <p:cNvPr id="2" name="图片 1">
            <a:extLst>
              <a:ext uri="{FF2B5EF4-FFF2-40B4-BE49-F238E27FC236}">
                <a16:creationId xmlns:a16="http://schemas.microsoft.com/office/drawing/2014/main" id="{091B9805-6ECC-A247-A2F5-A6B46FD86269}"/>
              </a:ext>
            </a:extLst>
          </p:cNvPr>
          <p:cNvPicPr>
            <a:picLocks noChangeAspect="1"/>
          </p:cNvPicPr>
          <p:nvPr/>
        </p:nvPicPr>
        <p:blipFill>
          <a:blip r:embed="rId3"/>
          <a:stretch>
            <a:fillRect/>
          </a:stretch>
        </p:blipFill>
        <p:spPr>
          <a:xfrm>
            <a:off x="857632" y="2224684"/>
            <a:ext cx="2341062" cy="1777296"/>
          </a:xfrm>
          <a:prstGeom prst="rect">
            <a:avLst/>
          </a:prstGeom>
        </p:spPr>
      </p:pic>
      <p:sp>
        <p:nvSpPr>
          <p:cNvPr id="21" name="矩形 20">
            <a:extLst>
              <a:ext uri="{FF2B5EF4-FFF2-40B4-BE49-F238E27FC236}">
                <a16:creationId xmlns:a16="http://schemas.microsoft.com/office/drawing/2014/main" id="{A1E2998F-AD49-574B-BAB9-F95BDFCC65F0}"/>
              </a:ext>
            </a:extLst>
          </p:cNvPr>
          <p:cNvSpPr/>
          <p:nvPr/>
        </p:nvSpPr>
        <p:spPr>
          <a:xfrm>
            <a:off x="3198694" y="2651667"/>
            <a:ext cx="8155739" cy="923330"/>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是一个全局变量，初始化为 </a:t>
            </a:r>
            <a:r>
              <a:rPr kumimoji="1" lang="en-US" altLang="zh-CN" b="1">
                <a:latin typeface="FangSong" panose="02010609060101010101" pitchFamily="49" charset="-122"/>
                <a:ea typeface="FangSong" panose="02010609060101010101" pitchFamily="49" charset="-122"/>
              </a:rPr>
              <a:t>0</a:t>
            </a:r>
            <a:r>
              <a:rPr kumimoji="1" lang="zh-CN" altLang="en-US" b="1">
                <a:latin typeface="FangSong" panose="02010609060101010101" pitchFamily="49" charset="-122"/>
                <a:ea typeface="FangSong" panose="02010609060101010101" pitchFamily="49" charset="-122"/>
              </a:rPr>
              <a:t>。在 </a:t>
            </a:r>
            <a:r>
              <a:rPr kumimoji="1" lang="en-US" altLang="zh-CN" b="1">
                <a:latin typeface="FangSong" panose="02010609060101010101" pitchFamily="49" charset="-122"/>
                <a:ea typeface="FangSong" panose="02010609060101010101" pitchFamily="49" charset="-122"/>
              </a:rPr>
              <a:t>op_without_lock </a:t>
            </a:r>
            <a:r>
              <a:rPr kumimoji="1" lang="zh-CN" altLang="en-US" b="1">
                <a:latin typeface="FangSong" panose="02010609060101010101" pitchFamily="49" charset="-122"/>
                <a:ea typeface="FangSong" panose="02010609060101010101" pitchFamily="49" charset="-122"/>
              </a:rPr>
              <a:t>函数中循环的对它进行加 </a:t>
            </a:r>
            <a:r>
              <a:rPr kumimoji="1" lang="en-US" altLang="zh-CN" b="1">
                <a:latin typeface="FangSong" panose="02010609060101010101" pitchFamily="49" charset="-122"/>
                <a:ea typeface="FangSong" panose="02010609060101010101" pitchFamily="49" charset="-122"/>
              </a:rPr>
              <a:t>1 </a:t>
            </a:r>
            <a:r>
              <a:rPr kumimoji="1" lang="zh-CN" altLang="en-US" b="1">
                <a:latin typeface="FangSong" panose="02010609060101010101" pitchFamily="49" charset="-122"/>
                <a:ea typeface="FangSong" panose="02010609060101010101" pitchFamily="49" charset="-122"/>
              </a:rPr>
              <a:t>和减 </a:t>
            </a:r>
            <a:r>
              <a:rPr kumimoji="1" lang="en-US" altLang="zh-CN" b="1">
                <a:latin typeface="FangSong" panose="02010609060101010101" pitchFamily="49" charset="-122"/>
                <a:ea typeface="FangSong" panose="02010609060101010101" pitchFamily="49" charset="-122"/>
              </a:rPr>
              <a:t>1 </a:t>
            </a:r>
            <a:r>
              <a:rPr kumimoji="1" lang="zh-CN" altLang="en-US" b="1">
                <a:latin typeface="FangSong" panose="02010609060101010101" pitchFamily="49" charset="-122"/>
                <a:ea typeface="FangSong" panose="02010609060101010101" pitchFamily="49" charset="-122"/>
              </a:rPr>
              <a:t>的操作。在</a:t>
            </a:r>
            <a:r>
              <a:rPr kumimoji="1" lang="zh-CN" altLang="en-US" b="1">
                <a:solidFill>
                  <a:srgbClr val="C00000"/>
                </a:solidFill>
                <a:latin typeface="FangSong" panose="02010609060101010101" pitchFamily="49" charset="-122"/>
                <a:ea typeface="FangSong" panose="02010609060101010101" pitchFamily="49" charset="-122"/>
              </a:rPr>
              <a:t>单线程</a:t>
            </a:r>
            <a:r>
              <a:rPr kumimoji="1" lang="zh-CN" altLang="en-US" b="1">
                <a:latin typeface="FangSong" panose="02010609060101010101" pitchFamily="49" charset="-122"/>
                <a:ea typeface="FangSong" panose="02010609060101010101" pitchFamily="49" charset="-122"/>
              </a:rPr>
              <a:t>的情况下，这不会有什么问题，</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的最终结果依然是 </a:t>
            </a:r>
            <a:r>
              <a:rPr kumimoji="1" lang="en-US" altLang="zh-CN" b="1">
                <a:latin typeface="FangSong" panose="02010609060101010101" pitchFamily="49" charset="-122"/>
                <a:ea typeface="FangSong" panose="02010609060101010101" pitchFamily="49" charset="-122"/>
              </a:rPr>
              <a:t>0</a:t>
            </a:r>
            <a:r>
              <a:rPr kumimoji="1" lang="zh-CN" altLang="en-US" b="1">
                <a:latin typeface="FangSong" panose="02010609060101010101" pitchFamily="49" charset="-122"/>
                <a:ea typeface="FangSong" panose="02010609060101010101" pitchFamily="49" charset="-122"/>
              </a:rPr>
              <a:t>。</a:t>
            </a:r>
          </a:p>
        </p:txBody>
      </p:sp>
      <p:grpSp>
        <p:nvGrpSpPr>
          <p:cNvPr id="15" name="组合 14">
            <a:extLst>
              <a:ext uri="{FF2B5EF4-FFF2-40B4-BE49-F238E27FC236}">
                <a16:creationId xmlns:a16="http://schemas.microsoft.com/office/drawing/2014/main" id="{D9BA3620-BAC2-8141-8988-5E1D97ACCB7C}"/>
              </a:ext>
            </a:extLst>
          </p:cNvPr>
          <p:cNvGrpSpPr/>
          <p:nvPr/>
        </p:nvGrpSpPr>
        <p:grpSpPr>
          <a:xfrm>
            <a:off x="274056" y="4258700"/>
            <a:ext cx="3508213" cy="2268272"/>
            <a:chOff x="422519" y="4056820"/>
            <a:chExt cx="3508213" cy="2268272"/>
          </a:xfrm>
        </p:grpSpPr>
        <p:pic>
          <p:nvPicPr>
            <p:cNvPr id="7" name="图片 6">
              <a:extLst>
                <a:ext uri="{FF2B5EF4-FFF2-40B4-BE49-F238E27FC236}">
                  <a16:creationId xmlns:a16="http://schemas.microsoft.com/office/drawing/2014/main" id="{A9AA1E0B-27DD-DE4C-8AFA-77A949F4C9F7}"/>
                </a:ext>
              </a:extLst>
            </p:cNvPr>
            <p:cNvPicPr>
              <a:picLocks noChangeAspect="1"/>
            </p:cNvPicPr>
            <p:nvPr/>
          </p:nvPicPr>
          <p:blipFill>
            <a:blip r:embed="rId4"/>
            <a:stretch>
              <a:fillRect/>
            </a:stretch>
          </p:blipFill>
          <p:spPr>
            <a:xfrm>
              <a:off x="422519" y="5459972"/>
              <a:ext cx="3504619" cy="865120"/>
            </a:xfrm>
            <a:prstGeom prst="rect">
              <a:avLst/>
            </a:prstGeom>
          </p:spPr>
        </p:pic>
        <p:pic>
          <p:nvPicPr>
            <p:cNvPr id="13" name="图片 12">
              <a:extLst>
                <a:ext uri="{FF2B5EF4-FFF2-40B4-BE49-F238E27FC236}">
                  <a16:creationId xmlns:a16="http://schemas.microsoft.com/office/drawing/2014/main" id="{B5E89C63-1D14-5148-8F89-668FC3E37756}"/>
                </a:ext>
              </a:extLst>
            </p:cNvPr>
            <p:cNvPicPr>
              <a:picLocks noChangeAspect="1"/>
            </p:cNvPicPr>
            <p:nvPr/>
          </p:nvPicPr>
          <p:blipFill>
            <a:blip r:embed="rId5"/>
            <a:stretch>
              <a:fillRect/>
            </a:stretch>
          </p:blipFill>
          <p:spPr>
            <a:xfrm>
              <a:off x="422519" y="4056820"/>
              <a:ext cx="3508213" cy="1417459"/>
            </a:xfrm>
            <a:prstGeom prst="rect">
              <a:avLst/>
            </a:prstGeom>
          </p:spPr>
        </p:pic>
      </p:grpSp>
      <p:sp>
        <p:nvSpPr>
          <p:cNvPr id="23" name="矩形 22">
            <a:extLst>
              <a:ext uri="{FF2B5EF4-FFF2-40B4-BE49-F238E27FC236}">
                <a16:creationId xmlns:a16="http://schemas.microsoft.com/office/drawing/2014/main" id="{11DAA5E1-ABA3-8B44-BA15-440679E99718}"/>
              </a:ext>
            </a:extLst>
          </p:cNvPr>
          <p:cNvSpPr/>
          <p:nvPr/>
        </p:nvSpPr>
        <p:spPr>
          <a:xfrm>
            <a:off x="3873963" y="4361566"/>
            <a:ext cx="8155739" cy="2031325"/>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多次执行代码，会发现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的值可能每一次都不一样。这是因为线程调度是由操作系统决定的，而这一过程本质上是不确定的。执行的过程可能是这样：</a:t>
            </a:r>
            <a:endParaRPr kumimoji="1" lang="en-US" altLang="zh-CN" b="1">
              <a:latin typeface="FangSong" panose="02010609060101010101" pitchFamily="49" charset="-122"/>
              <a:ea typeface="FangSong" panose="02010609060101010101" pitchFamily="49" charset="-122"/>
            </a:endParaRPr>
          </a:p>
          <a:p>
            <a:pPr marL="342900" indent="-342900">
              <a:buFont typeface="+mj-ea"/>
              <a:buAutoNum type="circleNumDbPlain"/>
            </a:pPr>
            <a:r>
              <a:rPr kumimoji="1" lang="en-US" altLang="zh-CN" b="1">
                <a:latin typeface="FangSong" panose="02010609060101010101" pitchFamily="49" charset="-122"/>
                <a:ea typeface="FangSong" panose="02010609060101010101" pitchFamily="49" charset="-122"/>
              </a:rPr>
              <a:t>t1 </a:t>
            </a:r>
            <a:r>
              <a:rPr kumimoji="1" lang="zh-CN" altLang="en-US" b="1">
                <a:latin typeface="FangSong" panose="02010609060101010101" pitchFamily="49" charset="-122"/>
                <a:ea typeface="FangSong" panose="02010609060101010101" pitchFamily="49" charset="-122"/>
              </a:rPr>
              <a:t>执行 </a:t>
            </a:r>
            <a:r>
              <a:rPr kumimoji="1" lang="en-US" altLang="zh-CN" b="1">
                <a:latin typeface="FangSong" panose="02010609060101010101" pitchFamily="49" charset="-122"/>
                <a:ea typeface="FangSong" panose="02010609060101010101" pitchFamily="49" charset="-122"/>
              </a:rPr>
              <a:t>value = value + 1</a:t>
            </a:r>
            <a:r>
              <a:rPr kumimoji="1" lang="zh-CN" altLang="en-US" b="1">
                <a:latin typeface="FangSong" panose="02010609060101010101" pitchFamily="49" charset="-122"/>
                <a:ea typeface="FangSong" panose="02010609060101010101" pitchFamily="49" charset="-122"/>
              </a:rPr>
              <a:t>，将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的值变成 </a:t>
            </a:r>
            <a:r>
              <a:rPr kumimoji="1" lang="en-US" altLang="zh-CN" b="1">
                <a:latin typeface="FangSong" panose="02010609060101010101" pitchFamily="49" charset="-122"/>
                <a:ea typeface="FangSong" panose="02010609060101010101" pitchFamily="49" charset="-122"/>
              </a:rPr>
              <a:t>0 + 1 = 1</a:t>
            </a:r>
          </a:p>
          <a:p>
            <a:pPr marL="342900" indent="-342900">
              <a:buFont typeface="+mj-ea"/>
              <a:buAutoNum type="circleNumDbPlain"/>
            </a:pPr>
            <a:r>
              <a:rPr kumimoji="1" lang="zh-CN" altLang="en-US" b="1">
                <a:latin typeface="FangSong" panose="02010609060101010101" pitchFamily="49" charset="-122"/>
                <a:ea typeface="FangSong" panose="02010609060101010101" pitchFamily="49" charset="-122"/>
              </a:rPr>
              <a:t>切换到 </a:t>
            </a:r>
            <a:r>
              <a:rPr kumimoji="1" lang="en-US" altLang="zh-CN" b="1">
                <a:latin typeface="FangSong" panose="02010609060101010101" pitchFamily="49" charset="-122"/>
                <a:ea typeface="FangSong" panose="02010609060101010101" pitchFamily="49" charset="-122"/>
              </a:rPr>
              <a:t>t2 </a:t>
            </a:r>
            <a:r>
              <a:rPr kumimoji="1" lang="zh-CN" altLang="en-US" b="1">
                <a:latin typeface="FangSong" panose="02010609060101010101" pitchFamily="49" charset="-122"/>
                <a:ea typeface="FangSong" panose="02010609060101010101" pitchFamily="49" charset="-122"/>
              </a:rPr>
              <a:t>执行 </a:t>
            </a:r>
            <a:r>
              <a:rPr kumimoji="1" lang="en-US" altLang="zh-CN" b="1">
                <a:latin typeface="FangSong" panose="02010609060101010101" pitchFamily="49" charset="-122"/>
                <a:ea typeface="FangSong" panose="02010609060101010101" pitchFamily="49" charset="-122"/>
              </a:rPr>
              <a:t>value = value + 1</a:t>
            </a:r>
            <a:r>
              <a:rPr kumimoji="1" lang="zh-CN" altLang="en-US" b="1">
                <a:latin typeface="FangSong" panose="02010609060101010101" pitchFamily="49" charset="-122"/>
                <a:ea typeface="FangSong" panose="02010609060101010101" pitchFamily="49" charset="-122"/>
              </a:rPr>
              <a:t>，此时，由于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的值是 </a:t>
            </a:r>
            <a:r>
              <a:rPr kumimoji="1" lang="en-US" altLang="zh-CN" b="1">
                <a:latin typeface="FangSong" panose="02010609060101010101" pitchFamily="49" charset="-122"/>
                <a:ea typeface="FangSong" panose="02010609060101010101" pitchFamily="49" charset="-122"/>
              </a:rPr>
              <a:t>1</a:t>
            </a:r>
            <a:r>
              <a:rPr kumimoji="1" lang="zh-CN" altLang="en-US" b="1">
                <a:latin typeface="FangSong" panose="02010609060101010101" pitchFamily="49" charset="-122"/>
                <a:ea typeface="FangSong" panose="02010609060101010101" pitchFamily="49" charset="-122"/>
              </a:rPr>
              <a:t>，所以结果是 </a:t>
            </a:r>
            <a:r>
              <a:rPr kumimoji="1" lang="en-US" altLang="zh-CN" b="1">
                <a:latin typeface="FangSong" panose="02010609060101010101" pitchFamily="49" charset="-122"/>
                <a:ea typeface="FangSong" panose="02010609060101010101" pitchFamily="49" charset="-122"/>
              </a:rPr>
              <a:t>2</a:t>
            </a:r>
          </a:p>
          <a:p>
            <a:pPr marL="342900" indent="-342900">
              <a:buFont typeface="+mj-ea"/>
              <a:buAutoNum type="circleNumDbPlain"/>
            </a:pPr>
            <a:r>
              <a:rPr kumimoji="1" lang="en-US" altLang="zh-CN" b="1">
                <a:latin typeface="FangSong" panose="02010609060101010101" pitchFamily="49" charset="-122"/>
                <a:ea typeface="FangSong" panose="02010609060101010101" pitchFamily="49" charset="-122"/>
              </a:rPr>
              <a:t>t1 </a:t>
            </a:r>
            <a:r>
              <a:rPr kumimoji="1" lang="zh-CN" altLang="en-US" b="1">
                <a:latin typeface="FangSong" panose="02010609060101010101" pitchFamily="49" charset="-122"/>
                <a:ea typeface="FangSong" panose="02010609060101010101" pitchFamily="49" charset="-122"/>
              </a:rPr>
              <a:t>继续执行 </a:t>
            </a:r>
            <a:r>
              <a:rPr kumimoji="1" lang="en-US" altLang="zh-CN" b="1">
                <a:latin typeface="FangSong" panose="02010609060101010101" pitchFamily="49" charset="-122"/>
                <a:ea typeface="FangSong" panose="02010609060101010101" pitchFamily="49" charset="-122"/>
              </a:rPr>
              <a:t>value = value – 1</a:t>
            </a:r>
            <a:r>
              <a:rPr kumimoji="1" lang="zh-CN" altLang="en-US" b="1">
                <a:latin typeface="FangSong" panose="02010609060101010101" pitchFamily="49" charset="-122"/>
                <a:ea typeface="FangSong" panose="02010609060101010101" pitchFamily="49" charset="-122"/>
              </a:rPr>
              <a:t>，即 </a:t>
            </a:r>
            <a:r>
              <a:rPr kumimoji="1" lang="en-US" altLang="zh-CN" b="1">
                <a:latin typeface="FangSong" panose="02010609060101010101" pitchFamily="49" charset="-122"/>
                <a:ea typeface="FangSong" panose="02010609060101010101" pitchFamily="49" charset="-122"/>
              </a:rPr>
              <a:t>value = 2 – 1 = 1</a:t>
            </a:r>
            <a:endParaRPr kumimoji="1" lang="zh-CN" altLang="en-US" b="1">
              <a:latin typeface="FangSong" panose="02010609060101010101" pitchFamily="49" charset="-122"/>
              <a:ea typeface="FangSong" panose="02010609060101010101" pitchFamily="49" charset="-122"/>
            </a:endParaRPr>
          </a:p>
        </p:txBody>
      </p:sp>
      <p:sp>
        <p:nvSpPr>
          <p:cNvPr id="24" name="矩形 23">
            <a:extLst>
              <a:ext uri="{FF2B5EF4-FFF2-40B4-BE49-F238E27FC236}">
                <a16:creationId xmlns:a16="http://schemas.microsoft.com/office/drawing/2014/main" id="{D7FC1CDB-4DEC-9242-8644-BAA281802272}"/>
              </a:ext>
            </a:extLst>
          </p:cNvPr>
          <p:cNvSpPr/>
          <p:nvPr/>
        </p:nvSpPr>
        <p:spPr>
          <a:xfrm>
            <a:off x="762625" y="2092118"/>
            <a:ext cx="10591808" cy="1992993"/>
          </a:xfrm>
          <a:prstGeom prst="rect">
            <a:avLst/>
          </a:prstGeom>
          <a:solidFill>
            <a:srgbClr val="C00000">
              <a:alpha val="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AEB4706-EE49-2041-91BC-9CF89BE4BAD9}"/>
              </a:ext>
            </a:extLst>
          </p:cNvPr>
          <p:cNvSpPr/>
          <p:nvPr/>
        </p:nvSpPr>
        <p:spPr>
          <a:xfrm>
            <a:off x="180738" y="4171077"/>
            <a:ext cx="11848964" cy="2490980"/>
          </a:xfrm>
          <a:prstGeom prst="rect">
            <a:avLst/>
          </a:prstGeom>
          <a:solidFill>
            <a:srgbClr val="C00000">
              <a:alpha val="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800814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信号的工作原理</a:t>
            </a:r>
          </a:p>
        </p:txBody>
      </p:sp>
      <p:sp>
        <p:nvSpPr>
          <p:cNvPr id="8" name="文本框 7">
            <a:extLst>
              <a:ext uri="{FF2B5EF4-FFF2-40B4-BE49-F238E27FC236}">
                <a16:creationId xmlns:a16="http://schemas.microsoft.com/office/drawing/2014/main" id="{429BFF01-5525-5241-B862-4E7AEAA336CB}"/>
              </a:ext>
            </a:extLst>
          </p:cNvPr>
          <p:cNvSpPr txBox="1"/>
          <p:nvPr/>
        </p:nvSpPr>
        <p:spPr>
          <a:xfrm>
            <a:off x="916653" y="809135"/>
            <a:ext cx="4959247"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线程同步机制</a:t>
            </a:r>
            <a:endParaRPr lang="en-US" altLang="zh-CN" sz="2400" b="1">
              <a:latin typeface="FangSong" panose="02010609060101010101" pitchFamily="49" charset="-122"/>
              <a:ea typeface="FangSong" panose="02010609060101010101" pitchFamily="49" charset="-122"/>
            </a:endParaRPr>
          </a:p>
        </p:txBody>
      </p:sp>
      <p:sp>
        <p:nvSpPr>
          <p:cNvPr id="14" name="矩形 13">
            <a:extLst>
              <a:ext uri="{FF2B5EF4-FFF2-40B4-BE49-F238E27FC236}">
                <a16:creationId xmlns:a16="http://schemas.microsoft.com/office/drawing/2014/main" id="{14BFF425-5B0B-6041-82D7-9169ED585A88}"/>
              </a:ext>
            </a:extLst>
          </p:cNvPr>
          <p:cNvSpPr/>
          <p:nvPr/>
        </p:nvSpPr>
        <p:spPr>
          <a:xfrm>
            <a:off x="263865" y="1216763"/>
            <a:ext cx="11765837" cy="2031325"/>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为了解决线程同步的问题，可以使用 </a:t>
            </a:r>
            <a:r>
              <a:rPr kumimoji="1" lang="en-US" altLang="zh-CN" b="1">
                <a:latin typeface="FangSong" panose="02010609060101010101" pitchFamily="49" charset="-122"/>
                <a:ea typeface="FangSong" panose="02010609060101010101" pitchFamily="49" charset="-122"/>
              </a:rPr>
              <a:t>threading </a:t>
            </a:r>
            <a:r>
              <a:rPr kumimoji="1" lang="zh-CN" altLang="en-US" b="1">
                <a:latin typeface="FangSong" panose="02010609060101010101" pitchFamily="49" charset="-122"/>
                <a:ea typeface="FangSong" panose="02010609060101010101" pitchFamily="49" charset="-122"/>
              </a:rPr>
              <a:t>库提供的 </a:t>
            </a:r>
            <a:r>
              <a:rPr kumimoji="1" lang="en-US" altLang="zh-CN" b="1">
                <a:latin typeface="FangSong" panose="02010609060101010101" pitchFamily="49" charset="-122"/>
                <a:ea typeface="FangSong" panose="02010609060101010101" pitchFamily="49" charset="-122"/>
              </a:rPr>
              <a:t>Lock </a:t>
            </a:r>
            <a:r>
              <a:rPr kumimoji="1" lang="zh-CN" altLang="en-US" b="1">
                <a:latin typeface="FangSong" panose="02010609060101010101" pitchFamily="49" charset="-122"/>
                <a:ea typeface="FangSong" panose="02010609060101010101" pitchFamily="49" charset="-122"/>
              </a:rPr>
              <a:t>对象，即线程锁。它可以保证，在同一时间内只有一个线程能够获取到锁，没有获取到锁的线程只能等待持有锁的线程释放。所以，对共享变量的操作在持有锁之后再去执行，将不会引起线程竞争导致的错误。</a:t>
            </a:r>
            <a:endParaRPr kumimoji="1" lang="en-US" altLang="zh-CN" b="1">
              <a:latin typeface="FangSong" panose="02010609060101010101" pitchFamily="49" charset="-122"/>
              <a:ea typeface="FangSong" panose="02010609060101010101" pitchFamily="49" charset="-122"/>
            </a:endParaRPr>
          </a:p>
          <a:p>
            <a:r>
              <a:rPr kumimoji="1" lang="zh-CN" altLang="en-US" b="1">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Lock </a:t>
            </a:r>
            <a:r>
              <a:rPr kumimoji="1" lang="zh-CN" altLang="en-US" b="1">
                <a:latin typeface="FangSong" panose="02010609060101010101" pitchFamily="49" charset="-122"/>
                <a:ea typeface="FangSong" panose="02010609060101010101" pitchFamily="49" charset="-122"/>
              </a:rPr>
              <a:t>对象的使用方法非常简单：构造锁对象、获取锁和释放锁。下面，对各个接口进行说明：</a:t>
            </a:r>
            <a:endParaRPr kumimoji="1" lang="en-US" altLang="zh-CN" b="1">
              <a:latin typeface="FangSong" panose="02010609060101010101" pitchFamily="49" charset="-122"/>
              <a:ea typeface="FangSong" panose="02010609060101010101" pitchFamily="49" charset="-122"/>
            </a:endParaRPr>
          </a:p>
          <a:p>
            <a:pPr marL="1257300" lvl="2" indent="-342900">
              <a:buFont typeface="+mj-ea"/>
              <a:buAutoNum type="circleNumDbPlain"/>
            </a:pPr>
            <a:r>
              <a:rPr kumimoji="1" lang="zh-CN" altLang="en-US" b="1">
                <a:latin typeface="FangSong" panose="02010609060101010101" pitchFamily="49" charset="-122"/>
                <a:ea typeface="FangSong" panose="02010609060101010101" pitchFamily="49" charset="-122"/>
              </a:rPr>
              <a:t>构造锁对象：</a:t>
            </a:r>
            <a:r>
              <a:rPr kumimoji="1" lang="en-US" altLang="zh-CN" b="1">
                <a:latin typeface="FangSong" panose="02010609060101010101" pitchFamily="49" charset="-122"/>
                <a:ea typeface="FangSong" panose="02010609060101010101" pitchFamily="49" charset="-122"/>
              </a:rPr>
              <a:t>lock = threading.Lock()</a:t>
            </a:r>
          </a:p>
          <a:p>
            <a:pPr marL="1257300" lvl="2" indent="-342900">
              <a:buFont typeface="+mj-ea"/>
              <a:buAutoNum type="circleNumDbPlain"/>
            </a:pPr>
            <a:r>
              <a:rPr kumimoji="1" lang="zh-CN" altLang="en-US" b="1">
                <a:latin typeface="FangSong" panose="02010609060101010101" pitchFamily="49" charset="-122"/>
                <a:ea typeface="FangSong" panose="02010609060101010101" pitchFamily="49" charset="-122"/>
              </a:rPr>
              <a:t>获取锁：</a:t>
            </a:r>
            <a:r>
              <a:rPr kumimoji="1" lang="en-US" altLang="zh-CN" b="1">
                <a:latin typeface="FangSong" panose="02010609060101010101" pitchFamily="49" charset="-122"/>
                <a:ea typeface="FangSong" panose="02010609060101010101" pitchFamily="49" charset="-122"/>
              </a:rPr>
              <a:t>lock.acquire()</a:t>
            </a:r>
            <a:r>
              <a:rPr kumimoji="1" lang="zh-CN" altLang="en-US" b="1">
                <a:latin typeface="FangSong" panose="02010609060101010101" pitchFamily="49" charset="-122"/>
                <a:ea typeface="FangSong" panose="02010609060101010101" pitchFamily="49" charset="-122"/>
              </a:rPr>
              <a:t>，如果线程未获取到锁，则会阻塞，直到获取锁之后才会继续执行</a:t>
            </a:r>
            <a:endParaRPr kumimoji="1" lang="en-US" altLang="zh-CN" b="1">
              <a:latin typeface="FangSong" panose="02010609060101010101" pitchFamily="49" charset="-122"/>
              <a:ea typeface="FangSong" panose="02010609060101010101" pitchFamily="49" charset="-122"/>
            </a:endParaRPr>
          </a:p>
          <a:p>
            <a:pPr marL="1257300" lvl="2" indent="-342900">
              <a:buFont typeface="+mj-ea"/>
              <a:buAutoNum type="circleNumDbPlain"/>
            </a:pPr>
            <a:r>
              <a:rPr kumimoji="1" lang="zh-CN" altLang="en-US" b="1">
                <a:latin typeface="FangSong" panose="02010609060101010101" pitchFamily="49" charset="-122"/>
                <a:ea typeface="FangSong" panose="02010609060101010101" pitchFamily="49" charset="-122"/>
              </a:rPr>
              <a:t>释放锁：</a:t>
            </a:r>
            <a:r>
              <a:rPr kumimoji="1" lang="en-US" altLang="zh-CN" b="1">
                <a:latin typeface="FangSong" panose="02010609060101010101" pitchFamily="49" charset="-122"/>
                <a:ea typeface="FangSong" panose="02010609060101010101" pitchFamily="49" charset="-122"/>
              </a:rPr>
              <a:t>lock.release()</a:t>
            </a:r>
          </a:p>
        </p:txBody>
      </p:sp>
      <p:sp>
        <p:nvSpPr>
          <p:cNvPr id="16" name="矩形 15">
            <a:extLst>
              <a:ext uri="{FF2B5EF4-FFF2-40B4-BE49-F238E27FC236}">
                <a16:creationId xmlns:a16="http://schemas.microsoft.com/office/drawing/2014/main" id="{847A1919-69AC-4749-B4B7-760BA98A94FF}"/>
              </a:ext>
            </a:extLst>
          </p:cNvPr>
          <p:cNvSpPr/>
          <p:nvPr/>
        </p:nvSpPr>
        <p:spPr>
          <a:xfrm>
            <a:off x="426163" y="3164963"/>
            <a:ext cx="9418481" cy="369332"/>
          </a:xfrm>
          <a:prstGeom prst="rect">
            <a:avLst/>
          </a:prstGeom>
        </p:spPr>
        <p:txBody>
          <a:bodyPr wrap="square">
            <a:spAutoFit/>
          </a:bodyPr>
          <a:lstStyle/>
          <a:p>
            <a:r>
              <a:rPr kumimoji="1" lang="zh-CN" altLang="en-US" b="1" i="1">
                <a:solidFill>
                  <a:srgbClr val="C00000"/>
                </a:solidFill>
                <a:latin typeface="FangSong" panose="02010609060101010101" pitchFamily="49" charset="-122"/>
                <a:ea typeface="FangSong" panose="02010609060101010101" pitchFamily="49" charset="-122"/>
              </a:rPr>
              <a:t>需要注意，</a:t>
            </a:r>
            <a:r>
              <a:rPr kumimoji="1" lang="en-US" altLang="zh-CN" b="1" i="1">
                <a:solidFill>
                  <a:srgbClr val="C00000"/>
                </a:solidFill>
                <a:latin typeface="FangSong" panose="02010609060101010101" pitchFamily="49" charset="-122"/>
                <a:ea typeface="FangSong" panose="02010609060101010101" pitchFamily="49" charset="-122"/>
              </a:rPr>
              <a:t>acquire </a:t>
            </a:r>
            <a:r>
              <a:rPr kumimoji="1" lang="zh-CN" altLang="en-US" b="1" i="1">
                <a:solidFill>
                  <a:srgbClr val="C00000"/>
                </a:solidFill>
                <a:latin typeface="FangSong" panose="02010609060101010101" pitchFamily="49" charset="-122"/>
                <a:ea typeface="FangSong" panose="02010609060101010101" pitchFamily="49" charset="-122"/>
              </a:rPr>
              <a:t>和 </a:t>
            </a:r>
            <a:r>
              <a:rPr kumimoji="1" lang="en-US" altLang="zh-CN" b="1" i="1">
                <a:solidFill>
                  <a:srgbClr val="C00000"/>
                </a:solidFill>
                <a:latin typeface="FangSong" panose="02010609060101010101" pitchFamily="49" charset="-122"/>
                <a:ea typeface="FangSong" panose="02010609060101010101" pitchFamily="49" charset="-122"/>
              </a:rPr>
              <a:t>release </a:t>
            </a:r>
            <a:r>
              <a:rPr kumimoji="1" lang="zh-CN" altLang="en-US" b="1" i="1">
                <a:solidFill>
                  <a:srgbClr val="C00000"/>
                </a:solidFill>
                <a:latin typeface="FangSong" panose="02010609060101010101" pitchFamily="49" charset="-122"/>
                <a:ea typeface="FangSong" panose="02010609060101010101" pitchFamily="49" charset="-122"/>
              </a:rPr>
              <a:t>必须要成对的出现。否则，可能造成系统的死锁。</a:t>
            </a:r>
            <a:endParaRPr kumimoji="1" lang="en-US" altLang="zh-CN" b="1" i="1">
              <a:solidFill>
                <a:srgbClr val="C00000"/>
              </a:solidFill>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BD602728-ECB8-E644-9FCF-1506C49016E4}"/>
              </a:ext>
            </a:extLst>
          </p:cNvPr>
          <p:cNvPicPr>
            <a:picLocks noChangeAspect="1"/>
          </p:cNvPicPr>
          <p:nvPr/>
        </p:nvPicPr>
        <p:blipFill>
          <a:blip r:embed="rId3"/>
          <a:stretch>
            <a:fillRect/>
          </a:stretch>
        </p:blipFill>
        <p:spPr>
          <a:xfrm>
            <a:off x="308980" y="3592605"/>
            <a:ext cx="2198049" cy="3134770"/>
          </a:xfrm>
          <a:prstGeom prst="rect">
            <a:avLst/>
          </a:prstGeom>
        </p:spPr>
      </p:pic>
      <p:pic>
        <p:nvPicPr>
          <p:cNvPr id="5" name="图片 4">
            <a:extLst>
              <a:ext uri="{FF2B5EF4-FFF2-40B4-BE49-F238E27FC236}">
                <a16:creationId xmlns:a16="http://schemas.microsoft.com/office/drawing/2014/main" id="{5EBFC2CF-18FD-AA4A-9E84-BB27F9A28057}"/>
              </a:ext>
            </a:extLst>
          </p:cNvPr>
          <p:cNvPicPr>
            <a:picLocks noChangeAspect="1"/>
          </p:cNvPicPr>
          <p:nvPr/>
        </p:nvPicPr>
        <p:blipFill>
          <a:blip r:embed="rId4"/>
          <a:stretch>
            <a:fillRect/>
          </a:stretch>
        </p:blipFill>
        <p:spPr>
          <a:xfrm>
            <a:off x="2683472" y="3922221"/>
            <a:ext cx="3463311" cy="2440060"/>
          </a:xfrm>
          <a:prstGeom prst="rect">
            <a:avLst/>
          </a:prstGeom>
        </p:spPr>
      </p:pic>
      <p:sp>
        <p:nvSpPr>
          <p:cNvPr id="17" name="矩形 16">
            <a:extLst>
              <a:ext uri="{FF2B5EF4-FFF2-40B4-BE49-F238E27FC236}">
                <a16:creationId xmlns:a16="http://schemas.microsoft.com/office/drawing/2014/main" id="{AFB78DDF-6047-DB48-A012-733C762D5AF6}"/>
              </a:ext>
            </a:extLst>
          </p:cNvPr>
          <p:cNvSpPr/>
          <p:nvPr/>
        </p:nvSpPr>
        <p:spPr>
          <a:xfrm>
            <a:off x="6323226" y="4126588"/>
            <a:ext cx="5720621" cy="2031325"/>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两种方式使用锁来实现线程同步：</a:t>
            </a:r>
            <a:endParaRPr kumimoji="1" lang="en-US" altLang="zh-CN" b="1">
              <a:latin typeface="FangSong" panose="02010609060101010101" pitchFamily="49" charset="-122"/>
              <a:ea typeface="FangSong" panose="02010609060101010101" pitchFamily="49" charset="-122"/>
            </a:endParaRPr>
          </a:p>
          <a:p>
            <a:r>
              <a:rPr kumimoji="1" lang="zh-CN" altLang="en-US" b="1">
                <a:solidFill>
                  <a:srgbClr val="C00000"/>
                </a:solidFill>
                <a:latin typeface="FangSong" panose="02010609060101010101" pitchFamily="49" charset="-122"/>
                <a:ea typeface="FangSong" panose="02010609060101010101" pitchFamily="49" charset="-122"/>
              </a:rPr>
              <a:t>第一种方式</a:t>
            </a:r>
            <a:r>
              <a:rPr kumimoji="1" lang="zh-CN" altLang="en-US" b="1">
                <a:latin typeface="FangSong" panose="02010609060101010101" pitchFamily="49" charset="-122"/>
                <a:ea typeface="FangSong" panose="02010609060101010101" pitchFamily="49" charset="-122"/>
              </a:rPr>
              <a:t>：在操作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前先获取了锁，所以，在一次循环的执行过程中不会被其他的线程打断。操作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之后释放了锁，让其他的线程有机会去操作 </a:t>
            </a:r>
            <a:r>
              <a:rPr kumimoji="1" lang="en-US" altLang="zh-CN" b="1">
                <a:latin typeface="FangSong" panose="02010609060101010101" pitchFamily="49" charset="-122"/>
                <a:ea typeface="FangSong" panose="02010609060101010101" pitchFamily="49" charset="-122"/>
              </a:rPr>
              <a:t>value</a:t>
            </a:r>
            <a:r>
              <a:rPr kumimoji="1" lang="zh-CN" altLang="en-US" b="1">
                <a:latin typeface="FangSong" panose="02010609060101010101" pitchFamily="49" charset="-122"/>
                <a:ea typeface="FangSong" panose="02010609060101010101" pitchFamily="49" charset="-122"/>
              </a:rPr>
              <a:t>。最终，</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的值不会发生变化</a:t>
            </a:r>
            <a:endParaRPr kumimoji="1" lang="en-US" altLang="zh-CN" b="1">
              <a:latin typeface="FangSong" panose="02010609060101010101" pitchFamily="49" charset="-122"/>
              <a:ea typeface="FangSong" panose="02010609060101010101" pitchFamily="49" charset="-122"/>
            </a:endParaRPr>
          </a:p>
          <a:p>
            <a:r>
              <a:rPr kumimoji="1" lang="zh-CN" altLang="en-US" b="1">
                <a:solidFill>
                  <a:srgbClr val="C00000"/>
                </a:solidFill>
                <a:latin typeface="FangSong" panose="02010609060101010101" pitchFamily="49" charset="-122"/>
                <a:ea typeface="FangSong" panose="02010609060101010101" pitchFamily="49" charset="-122"/>
              </a:rPr>
              <a:t>第二种方式</a:t>
            </a:r>
            <a:r>
              <a:rPr kumimoji="1" lang="zh-CN" altLang="en-US" b="1">
                <a:latin typeface="FangSong" panose="02010609060101010101" pitchFamily="49" charset="-122"/>
                <a:ea typeface="FangSong" panose="02010609060101010101" pitchFamily="49" charset="-122"/>
              </a:rPr>
              <a:t>：</a:t>
            </a:r>
            <a:r>
              <a:rPr kumimoji="1" lang="en-US" altLang="zh-CN" b="1">
                <a:latin typeface="FangSong" panose="02010609060101010101" pitchFamily="49" charset="-122"/>
                <a:ea typeface="FangSong" panose="02010609060101010101" pitchFamily="49" charset="-122"/>
              </a:rPr>
              <a:t>with </a:t>
            </a:r>
            <a:r>
              <a:rPr kumimoji="1" lang="zh-CN" altLang="en-US" b="1">
                <a:latin typeface="FangSong" panose="02010609060101010101" pitchFamily="49" charset="-122"/>
                <a:ea typeface="FangSong" panose="02010609060101010101" pitchFamily="49" charset="-122"/>
              </a:rPr>
              <a:t>语句在对 </a:t>
            </a:r>
            <a:r>
              <a:rPr kumimoji="1" lang="en-US" altLang="zh-CN" b="1">
                <a:latin typeface="FangSong" panose="02010609060101010101" pitchFamily="49" charset="-122"/>
                <a:ea typeface="FangSong" panose="02010609060101010101" pitchFamily="49" charset="-122"/>
              </a:rPr>
              <a:t>value </a:t>
            </a:r>
            <a:r>
              <a:rPr kumimoji="1" lang="zh-CN" altLang="en-US" b="1">
                <a:latin typeface="FangSong" panose="02010609060101010101" pitchFamily="49" charset="-122"/>
                <a:ea typeface="FangSong" panose="02010609060101010101" pitchFamily="49" charset="-122"/>
              </a:rPr>
              <a:t>操作之前获取锁，在操作之后释放锁</a:t>
            </a:r>
            <a:endParaRPr kumimoji="1" lang="en-US" altLang="zh-CN" b="1">
              <a:latin typeface="FangSong" panose="02010609060101010101" pitchFamily="49" charset="-122"/>
              <a:ea typeface="FangSong" panose="02010609060101010101" pitchFamily="49" charset="-122"/>
            </a:endParaRPr>
          </a:p>
        </p:txBody>
      </p:sp>
      <p:sp>
        <p:nvSpPr>
          <p:cNvPr id="18" name="矩形 17">
            <a:extLst>
              <a:ext uri="{FF2B5EF4-FFF2-40B4-BE49-F238E27FC236}">
                <a16:creationId xmlns:a16="http://schemas.microsoft.com/office/drawing/2014/main" id="{A15F7D81-A5D3-0541-AD3D-8F9C050C0AE7}"/>
              </a:ext>
            </a:extLst>
          </p:cNvPr>
          <p:cNvSpPr/>
          <p:nvPr/>
        </p:nvSpPr>
        <p:spPr>
          <a:xfrm>
            <a:off x="240113" y="3521355"/>
            <a:ext cx="5966045" cy="3265395"/>
          </a:xfrm>
          <a:prstGeom prst="rect">
            <a:avLst/>
          </a:prstGeom>
          <a:solidFill>
            <a:srgbClr val="C00000">
              <a:alpha val="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5228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D66A83-6E9D-5740-8CC8-2E3618C3DAD5}"/>
              </a:ext>
            </a:extLst>
          </p:cNvPr>
          <p:cNvSpPr txBox="1"/>
          <p:nvPr/>
        </p:nvSpPr>
        <p:spPr>
          <a:xfrm>
            <a:off x="180738" y="222179"/>
            <a:ext cx="6431078"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信号的工作原理</a:t>
            </a:r>
          </a:p>
        </p:txBody>
      </p:sp>
      <p:sp>
        <p:nvSpPr>
          <p:cNvPr id="11" name="文本框 10">
            <a:extLst>
              <a:ext uri="{FF2B5EF4-FFF2-40B4-BE49-F238E27FC236}">
                <a16:creationId xmlns:a16="http://schemas.microsoft.com/office/drawing/2014/main" id="{A3089A83-85E2-6B46-9546-18528BC09442}"/>
              </a:ext>
            </a:extLst>
          </p:cNvPr>
          <p:cNvSpPr txBox="1"/>
          <p:nvPr/>
        </p:nvSpPr>
        <p:spPr>
          <a:xfrm>
            <a:off x="718223" y="916010"/>
            <a:ext cx="4959247"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信号的工作过程</a:t>
            </a:r>
            <a:endParaRPr lang="en-US" altLang="zh-CN" sz="2400" b="1">
              <a:latin typeface="FangSong" panose="02010609060101010101" pitchFamily="49" charset="-122"/>
              <a:ea typeface="FangSong" panose="02010609060101010101" pitchFamily="49" charset="-122"/>
            </a:endParaRPr>
          </a:p>
        </p:txBody>
      </p:sp>
      <p:sp>
        <p:nvSpPr>
          <p:cNvPr id="16" name="圆角矩形">
            <a:extLst>
              <a:ext uri="{FF2B5EF4-FFF2-40B4-BE49-F238E27FC236}">
                <a16:creationId xmlns:a16="http://schemas.microsoft.com/office/drawing/2014/main" id="{25965C29-12C5-3440-9711-0E63C79A937E}"/>
              </a:ext>
            </a:extLst>
          </p:cNvPr>
          <p:cNvSpPr>
            <a:spLocks/>
          </p:cNvSpPr>
          <p:nvPr/>
        </p:nvSpPr>
        <p:spPr>
          <a:xfrm>
            <a:off x="204488" y="1457802"/>
            <a:ext cx="9240249" cy="416243"/>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信号初始化：</a:t>
            </a:r>
            <a:r>
              <a:rPr lang="en-US" altLang="zh-CN" sz="1600" b="1" dirty="0">
                <a:solidFill>
                  <a:schemeClr val="bg1"/>
                </a:solidFill>
                <a:latin typeface="FangSong" panose="02010609060101010101" pitchFamily="49" charset="-122"/>
                <a:ea typeface="FangSong" panose="02010609060101010101" pitchFamily="49" charset="-122"/>
                <a:cs typeface="微软雅黑" charset="0"/>
              </a:rPr>
              <a:t>def __init__(self, providing_args=None, use_caching=False)</a:t>
            </a:r>
            <a:endParaRPr lang="zh-CN" altLang="en-US" sz="16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8" name="圆角矩形">
            <a:extLst>
              <a:ext uri="{FF2B5EF4-FFF2-40B4-BE49-F238E27FC236}">
                <a16:creationId xmlns:a16="http://schemas.microsoft.com/office/drawing/2014/main" id="{334A97A6-D7BF-2D43-BE77-D418981BFD99}"/>
              </a:ext>
            </a:extLst>
          </p:cNvPr>
          <p:cNvSpPr>
            <a:spLocks/>
          </p:cNvSpPr>
          <p:nvPr/>
        </p:nvSpPr>
        <p:spPr>
          <a:xfrm>
            <a:off x="204488" y="2864445"/>
            <a:ext cx="9240249" cy="416243"/>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信号注册回调函数：</a:t>
            </a:r>
            <a:r>
              <a:rPr lang="en-US" altLang="zh-CN" sz="1600" b="1" dirty="0">
                <a:solidFill>
                  <a:schemeClr val="bg1"/>
                </a:solidFill>
                <a:latin typeface="FangSong" panose="02010609060101010101" pitchFamily="49" charset="-122"/>
                <a:ea typeface="FangSong" panose="02010609060101010101" pitchFamily="49" charset="-122"/>
                <a:cs typeface="微软雅黑" charset="0"/>
              </a:rPr>
              <a:t>def connect(self, receiver, sender=None, weak=True, dispatch_uid=None)</a:t>
            </a:r>
            <a:endParaRPr lang="zh-CN" altLang="en-US" sz="16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9" name="圆角矩形">
            <a:extLst>
              <a:ext uri="{FF2B5EF4-FFF2-40B4-BE49-F238E27FC236}">
                <a16:creationId xmlns:a16="http://schemas.microsoft.com/office/drawing/2014/main" id="{F956C4D7-C857-CD40-81A3-A740202E0F08}"/>
              </a:ext>
            </a:extLst>
          </p:cNvPr>
          <p:cNvSpPr>
            <a:spLocks/>
          </p:cNvSpPr>
          <p:nvPr/>
        </p:nvSpPr>
        <p:spPr>
          <a:xfrm>
            <a:off x="204488" y="4649299"/>
            <a:ext cx="9263999" cy="416243"/>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取消注册回调函数：</a:t>
            </a:r>
            <a:r>
              <a:rPr lang="en-US" altLang="zh-CN" sz="1600" b="1" dirty="0">
                <a:solidFill>
                  <a:schemeClr val="bg1"/>
                </a:solidFill>
                <a:latin typeface="FangSong" panose="02010609060101010101" pitchFamily="49" charset="-122"/>
                <a:ea typeface="FangSong" panose="02010609060101010101" pitchFamily="49" charset="-122"/>
                <a:cs typeface="微软雅黑" charset="0"/>
              </a:rPr>
              <a:t>def disconnect(self, receiver=None, sender=None, dispatch_uid=None)</a:t>
            </a:r>
            <a:endParaRPr lang="zh-CN" altLang="en-US" sz="16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20" name="圆角矩形">
            <a:extLst>
              <a:ext uri="{FF2B5EF4-FFF2-40B4-BE49-F238E27FC236}">
                <a16:creationId xmlns:a16="http://schemas.microsoft.com/office/drawing/2014/main" id="{97B31FD7-1E4A-8C45-A851-AF19958073D1}"/>
              </a:ext>
            </a:extLst>
          </p:cNvPr>
          <p:cNvSpPr>
            <a:spLocks/>
          </p:cNvSpPr>
          <p:nvPr/>
        </p:nvSpPr>
        <p:spPr>
          <a:xfrm>
            <a:off x="180738" y="5885393"/>
            <a:ext cx="9263999" cy="416243"/>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1600" b="1" dirty="0">
                <a:solidFill>
                  <a:schemeClr val="bg1"/>
                </a:solidFill>
                <a:latin typeface="FangSong" panose="02010609060101010101" pitchFamily="49" charset="-122"/>
                <a:ea typeface="FangSong" panose="02010609060101010101" pitchFamily="49" charset="-122"/>
                <a:cs typeface="微软雅黑" charset="0"/>
              </a:rPr>
              <a:t>发送信号：</a:t>
            </a:r>
            <a:r>
              <a:rPr lang="en-US" altLang="zh-CN" sz="1600" b="1" dirty="0">
                <a:solidFill>
                  <a:schemeClr val="bg1"/>
                </a:solidFill>
                <a:latin typeface="FangSong" panose="02010609060101010101" pitchFamily="49" charset="-122"/>
                <a:ea typeface="FangSong" panose="02010609060101010101" pitchFamily="49" charset="-122"/>
                <a:cs typeface="微软雅黑" charset="0"/>
              </a:rPr>
              <a:t>def send(self, sender, **named)/def send_robust(self, sender, **named)</a:t>
            </a:r>
            <a:endParaRPr lang="zh-CN" altLang="en-US" sz="16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0" name="矩形 9">
            <a:extLst>
              <a:ext uri="{FF2B5EF4-FFF2-40B4-BE49-F238E27FC236}">
                <a16:creationId xmlns:a16="http://schemas.microsoft.com/office/drawing/2014/main" id="{C833F4C9-69EB-0C4D-BC6A-3851B2C83D2E}"/>
              </a:ext>
            </a:extLst>
          </p:cNvPr>
          <p:cNvSpPr/>
          <p:nvPr/>
        </p:nvSpPr>
        <p:spPr>
          <a:xfrm>
            <a:off x="204488" y="1941117"/>
            <a:ext cx="11745943" cy="830997"/>
          </a:xfrm>
          <a:prstGeom prst="rect">
            <a:avLst/>
          </a:prstGeom>
        </p:spPr>
        <p:txBody>
          <a:bodyPr wrap="square">
            <a:spAutoFit/>
          </a:bodyPr>
          <a:lstStyle/>
          <a:p>
            <a:r>
              <a:rPr kumimoji="1" lang="zh-CN" altLang="en-US" sz="1600" b="1">
                <a:latin typeface="FangSong" panose="02010609060101010101" pitchFamily="49" charset="-122"/>
                <a:ea typeface="FangSong" panose="02010609060101010101" pitchFamily="49" charset="-122"/>
              </a:rPr>
              <a:t>    初始化方法的第二个可选参数是一个布尔类型，用来标记是否使用缓存。默认不使用缓存，此时，会给 </a:t>
            </a:r>
            <a:r>
              <a:rPr kumimoji="1" lang="en-US" altLang="zh-CN" sz="1600" b="1">
                <a:latin typeface="FangSong" panose="02010609060101010101" pitchFamily="49" charset="-122"/>
                <a:ea typeface="FangSong" panose="02010609060101010101" pitchFamily="49" charset="-122"/>
              </a:rPr>
              <a:t>self.sender_receivers_cache </a:t>
            </a:r>
            <a:r>
              <a:rPr kumimoji="1" lang="zh-CN" altLang="en-US" sz="1600" b="1">
                <a:latin typeface="FangSong" panose="02010609060101010101" pitchFamily="49" charset="-122"/>
                <a:ea typeface="FangSong" panose="02010609060101010101" pitchFamily="49" charset="-122"/>
              </a:rPr>
              <a:t>设置一个空字典对象。如果设置为 </a:t>
            </a:r>
            <a:r>
              <a:rPr kumimoji="1" lang="en-US" altLang="zh-CN" sz="1600" b="1">
                <a:latin typeface="FangSong" panose="02010609060101010101" pitchFamily="49" charset="-122"/>
                <a:ea typeface="FangSong" panose="02010609060101010101" pitchFamily="49" charset="-122"/>
              </a:rPr>
              <a:t>True</a:t>
            </a:r>
            <a:r>
              <a:rPr kumimoji="1" lang="zh-CN" altLang="en-US" sz="1600" b="1">
                <a:latin typeface="FangSong" panose="02010609060101010101" pitchFamily="49" charset="-122"/>
                <a:ea typeface="FangSong" panose="02010609060101010101" pitchFamily="49" charset="-122"/>
              </a:rPr>
              <a:t>，那么会创建 </a:t>
            </a:r>
            <a:r>
              <a:rPr kumimoji="1" lang="en-US" altLang="zh-CN" sz="1600" b="1">
                <a:latin typeface="FangSong" panose="02010609060101010101" pitchFamily="49" charset="-122"/>
                <a:ea typeface="FangSong" panose="02010609060101010101" pitchFamily="49" charset="-122"/>
              </a:rPr>
              <a:t>key </a:t>
            </a:r>
            <a:r>
              <a:rPr kumimoji="1" lang="zh-CN" altLang="en-US" sz="1600" b="1">
                <a:latin typeface="FangSong" panose="02010609060101010101" pitchFamily="49" charset="-122"/>
                <a:ea typeface="FangSong" panose="02010609060101010101" pitchFamily="49" charset="-122"/>
              </a:rPr>
              <a:t>为弱引用对象的字典，用来维护不同的 </a:t>
            </a:r>
            <a:r>
              <a:rPr kumimoji="1" lang="en-US" altLang="zh-CN" sz="1600" b="1">
                <a:latin typeface="FangSong" panose="02010609060101010101" pitchFamily="49" charset="-122"/>
                <a:ea typeface="FangSong" panose="02010609060101010101" pitchFamily="49" charset="-122"/>
              </a:rPr>
              <a:t>sender </a:t>
            </a:r>
            <a:r>
              <a:rPr kumimoji="1" lang="zh-CN" altLang="en-US" sz="1600" b="1">
                <a:latin typeface="FangSong" panose="02010609060101010101" pitchFamily="49" charset="-122"/>
                <a:ea typeface="FangSong" panose="02010609060101010101" pitchFamily="49" charset="-122"/>
              </a:rPr>
              <a:t>注册的 </a:t>
            </a:r>
            <a:r>
              <a:rPr kumimoji="1" lang="en-US" altLang="zh-CN" sz="1600" b="1">
                <a:latin typeface="FangSong" panose="02010609060101010101" pitchFamily="49" charset="-122"/>
                <a:ea typeface="FangSong" panose="02010609060101010101" pitchFamily="49" charset="-122"/>
              </a:rPr>
              <a:t>receivers </a:t>
            </a:r>
            <a:r>
              <a:rPr kumimoji="1" lang="zh-CN" altLang="en-US" sz="1600" b="1">
                <a:latin typeface="FangSong" panose="02010609060101010101" pitchFamily="49" charset="-122"/>
                <a:ea typeface="FangSong" panose="02010609060101010101" pitchFamily="49" charset="-122"/>
              </a:rPr>
              <a:t>信息。</a:t>
            </a:r>
          </a:p>
        </p:txBody>
      </p:sp>
      <p:sp>
        <p:nvSpPr>
          <p:cNvPr id="12" name="矩形 11">
            <a:extLst>
              <a:ext uri="{FF2B5EF4-FFF2-40B4-BE49-F238E27FC236}">
                <a16:creationId xmlns:a16="http://schemas.microsoft.com/office/drawing/2014/main" id="{C6934E8F-41A2-E447-8EB7-26BAE43DB5C7}"/>
              </a:ext>
            </a:extLst>
          </p:cNvPr>
          <p:cNvSpPr/>
          <p:nvPr/>
        </p:nvSpPr>
        <p:spPr>
          <a:xfrm>
            <a:off x="180738" y="3280688"/>
            <a:ext cx="11745943" cy="1323439"/>
          </a:xfrm>
          <a:prstGeom prst="rect">
            <a:avLst/>
          </a:prstGeom>
        </p:spPr>
        <p:txBody>
          <a:bodyPr wrap="square">
            <a:spAutoFit/>
          </a:bodyPr>
          <a:lstStyle/>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connect </a:t>
            </a:r>
            <a:r>
              <a:rPr kumimoji="1" lang="zh-CN" altLang="en-US" sz="1600" b="1">
                <a:latin typeface="FangSong" panose="02010609060101010101" pitchFamily="49" charset="-122"/>
                <a:ea typeface="FangSong" panose="02010609060101010101" pitchFamily="49" charset="-122"/>
              </a:rPr>
              <a:t>方法的实现看起来比较繁琐，但是逻辑非常清晰，主要做了三件事：</a:t>
            </a:r>
            <a:endParaRPr kumimoji="1" lang="en-US" altLang="zh-CN" sz="1600" b="1">
              <a:latin typeface="FangSong" panose="02010609060101010101" pitchFamily="49" charset="-122"/>
              <a:ea typeface="FangSong" panose="02010609060101010101" pitchFamily="49" charset="-122"/>
            </a:endParaRPr>
          </a:p>
          <a:p>
            <a:pPr marL="800100" lvl="1" indent="-342900">
              <a:buFont typeface="+mj-ea"/>
              <a:buAutoNum type="circleNumDbPlain"/>
            </a:pPr>
            <a:r>
              <a:rPr kumimoji="1" lang="zh-CN" altLang="en-US" sz="1600" b="1">
                <a:latin typeface="FangSong" panose="02010609060101010101" pitchFamily="49" charset="-122"/>
                <a:ea typeface="FangSong" panose="02010609060101010101" pitchFamily="49" charset="-122"/>
              </a:rPr>
              <a:t>给 </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构造 </a:t>
            </a:r>
            <a:r>
              <a:rPr kumimoji="1" lang="en-US" altLang="zh-CN" sz="1600" b="1">
                <a:latin typeface="FangSong" panose="02010609060101010101" pitchFamily="49" charset="-122"/>
                <a:ea typeface="FangSong" panose="02010609060101010101" pitchFamily="49" charset="-122"/>
              </a:rPr>
              <a:t>lookup_key</a:t>
            </a:r>
            <a:r>
              <a:rPr kumimoji="1" lang="zh-CN" altLang="en-US" sz="1600" b="1">
                <a:latin typeface="FangSong" panose="02010609060101010101" pitchFamily="49" charset="-122"/>
                <a:ea typeface="FangSong" panose="02010609060101010101" pitchFamily="49" charset="-122"/>
              </a:rPr>
              <a:t>，用来唯一的标识一个 </a:t>
            </a:r>
            <a:r>
              <a:rPr kumimoji="1" lang="en-US" altLang="zh-CN" sz="1600" b="1">
                <a:latin typeface="FangSong" panose="02010609060101010101" pitchFamily="49" charset="-122"/>
                <a:ea typeface="FangSong" panose="02010609060101010101" pitchFamily="49" charset="-122"/>
              </a:rPr>
              <a:t>receiver</a:t>
            </a:r>
          </a:p>
          <a:p>
            <a:pPr marL="800100" lvl="1" indent="-342900">
              <a:buFont typeface="+mj-ea"/>
              <a:buAutoNum type="circleNumDbPlain"/>
            </a:pPr>
            <a:r>
              <a:rPr kumimoji="1" lang="zh-CN" altLang="en-US" sz="1600" b="1">
                <a:latin typeface="FangSong" panose="02010609060101010101" pitchFamily="49" charset="-122"/>
                <a:ea typeface="FangSong" panose="02010609060101010101" pitchFamily="49" charset="-122"/>
              </a:rPr>
              <a:t>如果使用弱引用（默认情况），则将 </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包装为弱引用对象，并定义清理函数</a:t>
            </a:r>
            <a:endParaRPr kumimoji="1" lang="en-US" altLang="zh-CN" sz="1600" b="1">
              <a:latin typeface="FangSong" panose="02010609060101010101" pitchFamily="49" charset="-122"/>
              <a:ea typeface="FangSong" panose="02010609060101010101" pitchFamily="49" charset="-122"/>
            </a:endParaRPr>
          </a:p>
          <a:p>
            <a:pPr marL="800100" lvl="1" indent="-342900">
              <a:buFont typeface="+mj-ea"/>
              <a:buAutoNum type="circleNumDbPlain"/>
            </a:pPr>
            <a:r>
              <a:rPr kumimoji="1" lang="zh-CN" altLang="en-US" sz="1600" b="1">
                <a:latin typeface="FangSong" panose="02010609060101010101" pitchFamily="49" charset="-122"/>
                <a:ea typeface="FangSong" panose="02010609060101010101" pitchFamily="49" charset="-122"/>
              </a:rPr>
              <a:t>获取线程锁之后比对当前的 </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是否没有被加入到 </a:t>
            </a:r>
            <a:r>
              <a:rPr kumimoji="1" lang="en-US" altLang="zh-CN" sz="1600" b="1">
                <a:latin typeface="FangSong" panose="02010609060101010101" pitchFamily="49" charset="-122"/>
                <a:ea typeface="FangSong" panose="02010609060101010101" pitchFamily="49" charset="-122"/>
              </a:rPr>
              <a:t>self.receivers </a:t>
            </a:r>
            <a:r>
              <a:rPr kumimoji="1" lang="zh-CN" altLang="en-US" sz="1600" b="1">
                <a:latin typeface="FangSong" panose="02010609060101010101" pitchFamily="49" charset="-122"/>
                <a:ea typeface="FangSong" panose="02010609060101010101" pitchFamily="49" charset="-122"/>
              </a:rPr>
              <a:t>中（通过 </a:t>
            </a:r>
            <a:r>
              <a:rPr kumimoji="1" lang="en-US" altLang="zh-CN" sz="1600" b="1">
                <a:latin typeface="FangSong" panose="02010609060101010101" pitchFamily="49" charset="-122"/>
                <a:ea typeface="FangSong" panose="02010609060101010101" pitchFamily="49" charset="-122"/>
              </a:rPr>
              <a:t>lookup_key </a:t>
            </a:r>
            <a:r>
              <a:rPr kumimoji="1" lang="zh-CN" altLang="en-US" sz="1600" b="1">
                <a:latin typeface="FangSong" panose="02010609060101010101" pitchFamily="49" charset="-122"/>
                <a:ea typeface="FangSong" panose="02010609060101010101" pitchFamily="49" charset="-122"/>
              </a:rPr>
              <a:t>判断），并做相应的处理</a:t>
            </a:r>
          </a:p>
        </p:txBody>
      </p:sp>
      <p:sp>
        <p:nvSpPr>
          <p:cNvPr id="13" name="矩形 12">
            <a:extLst>
              <a:ext uri="{FF2B5EF4-FFF2-40B4-BE49-F238E27FC236}">
                <a16:creationId xmlns:a16="http://schemas.microsoft.com/office/drawing/2014/main" id="{5B89CADA-E5BC-014D-A68F-D829F92DBA15}"/>
              </a:ext>
            </a:extLst>
          </p:cNvPr>
          <p:cNvSpPr/>
          <p:nvPr/>
        </p:nvSpPr>
        <p:spPr>
          <a:xfrm>
            <a:off x="133236" y="5183080"/>
            <a:ext cx="11745943" cy="584775"/>
          </a:xfrm>
          <a:prstGeom prst="rect">
            <a:avLst/>
          </a:prstGeom>
        </p:spPr>
        <p:txBody>
          <a:bodyPr wrap="square">
            <a:spAutoFit/>
          </a:bodyPr>
          <a:lstStyle/>
          <a:p>
            <a:r>
              <a:rPr kumimoji="1" lang="zh-CN" altLang="en-US" sz="1600" b="1">
                <a:latin typeface="FangSong" panose="02010609060101010101" pitchFamily="49" charset="-122"/>
                <a:ea typeface="FangSong" panose="02010609060101010101" pitchFamily="49" charset="-122"/>
              </a:rPr>
              <a:t>    </a:t>
            </a:r>
            <a:r>
              <a:rPr kumimoji="1" lang="en-US" altLang="zh-CN" sz="1600" b="1">
                <a:latin typeface="FangSong" panose="02010609060101010101" pitchFamily="49" charset="-122"/>
                <a:ea typeface="FangSong" panose="02010609060101010101" pitchFamily="49" charset="-122"/>
              </a:rPr>
              <a:t>disconnect </a:t>
            </a:r>
            <a:r>
              <a:rPr kumimoji="1" lang="zh-CN" altLang="en-US" sz="1600" b="1">
                <a:latin typeface="FangSong" panose="02010609060101010101" pitchFamily="49" charset="-122"/>
                <a:ea typeface="FangSong" panose="02010609060101010101" pitchFamily="49" charset="-122"/>
              </a:rPr>
              <a:t>最核心的思想就是通过 </a:t>
            </a:r>
            <a:r>
              <a:rPr kumimoji="1" lang="en-US" altLang="zh-CN" sz="1600" b="1">
                <a:latin typeface="FangSong" panose="02010609060101010101" pitchFamily="49" charset="-122"/>
                <a:ea typeface="FangSong" panose="02010609060101010101" pitchFamily="49" charset="-122"/>
              </a:rPr>
              <a:t>lookup_key</a:t>
            </a:r>
            <a:r>
              <a:rPr kumimoji="1" lang="zh-CN" altLang="en-US" sz="1600" b="1">
                <a:latin typeface="FangSong" panose="02010609060101010101" pitchFamily="49" charset="-122"/>
                <a:ea typeface="FangSong" panose="02010609060101010101" pitchFamily="49" charset="-122"/>
              </a:rPr>
              <a:t>（注意到，如果传递了 </a:t>
            </a:r>
            <a:r>
              <a:rPr kumimoji="1" lang="en-US" altLang="zh-CN" sz="1600" b="1">
                <a:latin typeface="FangSong" panose="02010609060101010101" pitchFamily="49" charset="-122"/>
                <a:ea typeface="FangSong" panose="02010609060101010101" pitchFamily="49" charset="-122"/>
              </a:rPr>
              <a:t>dispatch_uid</a:t>
            </a:r>
            <a:r>
              <a:rPr kumimoji="1" lang="zh-CN" altLang="en-US" sz="1600" b="1">
                <a:latin typeface="FangSong" panose="02010609060101010101" pitchFamily="49" charset="-122"/>
                <a:ea typeface="FangSong" panose="02010609060101010101" pitchFamily="49" charset="-122"/>
              </a:rPr>
              <a:t>，可以不需要指定 </a:t>
            </a:r>
            <a:r>
              <a:rPr kumimoji="1" lang="en-US" altLang="zh-CN" sz="1600" b="1">
                <a:latin typeface="FangSong" panose="02010609060101010101" pitchFamily="49" charset="-122"/>
                <a:ea typeface="FangSong" panose="02010609060101010101" pitchFamily="49" charset="-122"/>
              </a:rPr>
              <a:t>receiver </a:t>
            </a:r>
            <a:r>
              <a:rPr kumimoji="1" lang="zh-CN" altLang="en-US" sz="1600" b="1">
                <a:latin typeface="FangSong" panose="02010609060101010101" pitchFamily="49" charset="-122"/>
                <a:ea typeface="FangSong" panose="02010609060101010101" pitchFamily="49" charset="-122"/>
              </a:rPr>
              <a:t>参数）查找已经注册的 </a:t>
            </a:r>
            <a:r>
              <a:rPr kumimoji="1" lang="en-US" altLang="zh-CN" sz="1600" b="1">
                <a:latin typeface="FangSong" panose="02010609060101010101" pitchFamily="49" charset="-122"/>
                <a:ea typeface="FangSong" panose="02010609060101010101" pitchFamily="49" charset="-122"/>
              </a:rPr>
              <a:t>receiver</a:t>
            </a:r>
            <a:r>
              <a:rPr kumimoji="1" lang="zh-CN" altLang="en-US" sz="1600" b="1">
                <a:latin typeface="FangSong" panose="02010609060101010101" pitchFamily="49" charset="-122"/>
                <a:ea typeface="FangSong" panose="02010609060101010101" pitchFamily="49" charset="-122"/>
              </a:rPr>
              <a:t>，并将它从 </a:t>
            </a:r>
            <a:r>
              <a:rPr kumimoji="1" lang="en-US" altLang="zh-CN" sz="1600" b="1">
                <a:latin typeface="FangSong" panose="02010609060101010101" pitchFamily="49" charset="-122"/>
                <a:ea typeface="FangSong" panose="02010609060101010101" pitchFamily="49" charset="-122"/>
              </a:rPr>
              <a:t>self.receivers </a:t>
            </a:r>
            <a:r>
              <a:rPr kumimoji="1" lang="zh-CN" altLang="en-US" sz="1600" b="1">
                <a:latin typeface="FangSong" panose="02010609060101010101" pitchFamily="49" charset="-122"/>
                <a:ea typeface="FangSong" panose="02010609060101010101" pitchFamily="49" charset="-122"/>
              </a:rPr>
              <a:t>中删除。</a:t>
            </a:r>
          </a:p>
        </p:txBody>
      </p:sp>
      <p:sp>
        <p:nvSpPr>
          <p:cNvPr id="15" name="矩形 14">
            <a:extLst>
              <a:ext uri="{FF2B5EF4-FFF2-40B4-BE49-F238E27FC236}">
                <a16:creationId xmlns:a16="http://schemas.microsoft.com/office/drawing/2014/main" id="{4B3A98A7-73F6-374B-B152-A09C9FD0786A}"/>
              </a:ext>
            </a:extLst>
          </p:cNvPr>
          <p:cNvSpPr/>
          <p:nvPr/>
        </p:nvSpPr>
        <p:spPr>
          <a:xfrm>
            <a:off x="560749" y="6419174"/>
            <a:ext cx="9224520" cy="338554"/>
          </a:xfrm>
          <a:prstGeom prst="rect">
            <a:avLst/>
          </a:prstGeom>
        </p:spPr>
        <p:txBody>
          <a:bodyPr wrap="square">
            <a:spAutoFit/>
          </a:bodyPr>
          <a:lstStyle/>
          <a:p>
            <a:r>
              <a:rPr kumimoji="1" lang="zh-CN" altLang="en-US" sz="1600" b="1">
                <a:latin typeface="FangSong" panose="02010609060101010101" pitchFamily="49" charset="-122"/>
                <a:ea typeface="FangSong" panose="02010609060101010101" pitchFamily="49" charset="-122"/>
              </a:rPr>
              <a:t>信号的回调函数是同步执行的。其中会依次迭代各个注册的 </a:t>
            </a:r>
            <a:r>
              <a:rPr kumimoji="1" lang="en-US" altLang="zh-CN" sz="1600" b="1">
                <a:latin typeface="FangSong" panose="02010609060101010101" pitchFamily="49" charset="-122"/>
                <a:ea typeface="FangSong" panose="02010609060101010101" pitchFamily="49" charset="-122"/>
              </a:rPr>
              <a:t>receiver</a:t>
            </a:r>
            <a:r>
              <a:rPr kumimoji="1" lang="zh-CN" altLang="en-US" sz="1600" b="1">
                <a:latin typeface="FangSong" panose="02010609060101010101" pitchFamily="49" charset="-122"/>
                <a:ea typeface="FangSong" panose="02010609060101010101" pitchFamily="49" charset="-122"/>
              </a:rPr>
              <a:t>，执行并获取响应。</a:t>
            </a:r>
          </a:p>
        </p:txBody>
      </p:sp>
    </p:spTree>
    <p:extLst>
      <p:ext uri="{BB962C8B-B14F-4D97-AF65-F5344CB8AC3E}">
        <p14:creationId xmlns:p14="http://schemas.microsoft.com/office/powerpoint/2010/main" val="327970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8" y="222179"/>
            <a:ext cx="6114553" cy="646331"/>
          </a:xfrm>
          <a:prstGeom prst="rect">
            <a:avLst/>
          </a:prstGeom>
          <a:noFill/>
        </p:spPr>
        <p:txBody>
          <a:bodyPr wrap="square" rtlCol="0">
            <a:spAutoFit/>
          </a:bodyPr>
          <a:lstStyle/>
          <a:p>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提供的主要功能模块</a:t>
            </a:r>
          </a:p>
        </p:txBody>
      </p:sp>
      <p:sp>
        <p:nvSpPr>
          <p:cNvPr id="13" name="矩形 12">
            <a:extLst>
              <a:ext uri="{FF2B5EF4-FFF2-40B4-BE49-F238E27FC236}">
                <a16:creationId xmlns:a16="http://schemas.microsoft.com/office/drawing/2014/main" id="{33177B46-8A1E-9E47-891A-E2316FCC32EC}"/>
              </a:ext>
            </a:extLst>
          </p:cNvPr>
          <p:cNvSpPr/>
          <p:nvPr/>
        </p:nvSpPr>
        <p:spPr>
          <a:xfrm>
            <a:off x="309500" y="1371884"/>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信号机制</a:t>
            </a:r>
          </a:p>
        </p:txBody>
      </p:sp>
      <p:sp>
        <p:nvSpPr>
          <p:cNvPr id="14" name="矩形 13">
            <a:extLst>
              <a:ext uri="{FF2B5EF4-FFF2-40B4-BE49-F238E27FC236}">
                <a16:creationId xmlns:a16="http://schemas.microsoft.com/office/drawing/2014/main" id="{4C9C0CD5-D6B4-4A45-B25F-61F2C4FCE0BF}"/>
              </a:ext>
            </a:extLst>
          </p:cNvPr>
          <p:cNvSpPr/>
          <p:nvPr/>
        </p:nvSpPr>
        <p:spPr>
          <a:xfrm>
            <a:off x="419100" y="1946937"/>
            <a:ext cx="11061700" cy="923330"/>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对信号机制的解释是：在框架的不同位置传递特定的消息给应用程序执行预定的操作。它是一种观察者模式，或者叫做发布</a:t>
            </a:r>
            <a:r>
              <a:rPr lang="en-US" altLang="zh-CN" b="1">
                <a:latin typeface="FangSong" panose="02010609060101010101" pitchFamily="49" charset="-122"/>
                <a:ea typeface="FangSong" panose="02010609060101010101" pitchFamily="49" charset="-122"/>
              </a:rPr>
              <a:t>-</a:t>
            </a:r>
            <a:r>
              <a:rPr lang="zh-CN" altLang="en-US" b="1">
                <a:latin typeface="FangSong" panose="02010609060101010101" pitchFamily="49" charset="-122"/>
                <a:ea typeface="FangSong" panose="02010609060101010101" pitchFamily="49" charset="-122"/>
              </a:rPr>
              <a:t>订阅模式。即当系统中有 </a:t>
            </a:r>
            <a:r>
              <a:rPr lang="en-US" altLang="zh-CN" b="1">
                <a:latin typeface="FangSong" panose="02010609060101010101" pitchFamily="49" charset="-122"/>
                <a:ea typeface="FangSong" panose="02010609060101010101" pitchFamily="49" charset="-122"/>
              </a:rPr>
              <a:t>event</a:t>
            </a:r>
            <a:r>
              <a:rPr lang="zh-CN" altLang="en-US" b="1">
                <a:latin typeface="FangSong" panose="02010609060101010101" pitchFamily="49" charset="-122"/>
                <a:ea typeface="FangSong" panose="02010609060101010101" pitchFamily="49" charset="-122"/>
              </a:rPr>
              <a:t>（事件）发生， 一组 </a:t>
            </a:r>
            <a:r>
              <a:rPr lang="en-US" altLang="zh-CN" b="1">
                <a:latin typeface="FangSong" panose="02010609060101010101" pitchFamily="49" charset="-122"/>
                <a:ea typeface="FangSong" panose="02010609060101010101" pitchFamily="49" charset="-122"/>
              </a:rPr>
              <a:t>senders</a:t>
            </a:r>
            <a:r>
              <a:rPr lang="zh-CN" altLang="en-US" b="1">
                <a:latin typeface="FangSong" panose="02010609060101010101" pitchFamily="49" charset="-122"/>
                <a:ea typeface="FangSong" panose="02010609060101010101" pitchFamily="49" charset="-122"/>
              </a:rPr>
              <a:t>（发送者）将 </a:t>
            </a:r>
            <a:r>
              <a:rPr lang="en-US" altLang="zh-CN" b="1">
                <a:latin typeface="FangSong" panose="02010609060101010101" pitchFamily="49" charset="-122"/>
                <a:ea typeface="FangSong" panose="02010609060101010101" pitchFamily="49" charset="-122"/>
              </a:rPr>
              <a:t>signals</a:t>
            </a:r>
            <a:r>
              <a:rPr lang="zh-CN" altLang="en-US" b="1">
                <a:latin typeface="FangSong" panose="02010609060101010101" pitchFamily="49" charset="-122"/>
                <a:ea typeface="FangSong" panose="02010609060101010101" pitchFamily="49" charset="-122"/>
              </a:rPr>
              <a:t>（信号）发送给一组 </a:t>
            </a:r>
            <a:r>
              <a:rPr lang="en-US" altLang="zh-CN" b="1">
                <a:latin typeface="FangSong" panose="02010609060101010101" pitchFamily="49" charset="-122"/>
                <a:ea typeface="FangSong" panose="02010609060101010101" pitchFamily="49" charset="-122"/>
              </a:rPr>
              <a:t>receivers</a:t>
            </a:r>
            <a:r>
              <a:rPr lang="zh-CN" altLang="en-US" b="1">
                <a:latin typeface="FangSong" panose="02010609060101010101" pitchFamily="49" charset="-122"/>
                <a:ea typeface="FangSong" panose="02010609060101010101" pitchFamily="49" charset="-122"/>
              </a:rPr>
              <a:t>（接收者），</a:t>
            </a:r>
            <a:r>
              <a:rPr lang="en-US" altLang="zh-CN" b="1">
                <a:latin typeface="FangSong" panose="02010609060101010101" pitchFamily="49" charset="-122"/>
                <a:ea typeface="FangSong" panose="02010609060101010101" pitchFamily="49" charset="-122"/>
              </a:rPr>
              <a:t>receivers </a:t>
            </a:r>
            <a:r>
              <a:rPr lang="zh-CN" altLang="en-US" b="1">
                <a:latin typeface="FangSong" panose="02010609060101010101" pitchFamily="49" charset="-122"/>
                <a:ea typeface="FangSong" panose="02010609060101010101" pitchFamily="49" charset="-122"/>
              </a:rPr>
              <a:t>再去执行预定的操作。</a:t>
            </a:r>
          </a:p>
        </p:txBody>
      </p:sp>
      <p:sp>
        <p:nvSpPr>
          <p:cNvPr id="15" name="矩形 14">
            <a:extLst>
              <a:ext uri="{FF2B5EF4-FFF2-40B4-BE49-F238E27FC236}">
                <a16:creationId xmlns:a16="http://schemas.microsoft.com/office/drawing/2014/main" id="{6E573A73-5C97-4A4F-8310-791E8F22C084}"/>
              </a:ext>
            </a:extLst>
          </p:cNvPr>
          <p:cNvSpPr/>
          <p:nvPr/>
        </p:nvSpPr>
        <p:spPr>
          <a:xfrm>
            <a:off x="309500" y="3040661"/>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路由系统</a:t>
            </a:r>
          </a:p>
        </p:txBody>
      </p:sp>
      <p:sp>
        <p:nvSpPr>
          <p:cNvPr id="16" name="矩形 15">
            <a:extLst>
              <a:ext uri="{FF2B5EF4-FFF2-40B4-BE49-F238E27FC236}">
                <a16:creationId xmlns:a16="http://schemas.microsoft.com/office/drawing/2014/main" id="{1427F9F9-37A9-7843-BCEA-86B9000763A8}"/>
              </a:ext>
            </a:extLst>
          </p:cNvPr>
          <p:cNvSpPr/>
          <p:nvPr/>
        </p:nvSpPr>
        <p:spPr>
          <a:xfrm>
            <a:off x="419100" y="3672038"/>
            <a:ext cx="11061700" cy="1200329"/>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从 </a:t>
            </a:r>
            <a:r>
              <a:rPr lang="en-US" altLang="zh-CN" b="1">
                <a:latin typeface="FangSong" panose="02010609060101010101" pitchFamily="49" charset="-122"/>
                <a:ea typeface="FangSong" panose="02010609060101010101" pitchFamily="49" charset="-122"/>
              </a:rPr>
              <a:t>MTV </a:t>
            </a:r>
            <a:r>
              <a:rPr lang="zh-CN" altLang="en-US" b="1">
                <a:latin typeface="FangSong" panose="02010609060101010101" pitchFamily="49" charset="-122"/>
                <a:ea typeface="FangSong" panose="02010609060101010101" pitchFamily="49" charset="-122"/>
              </a:rPr>
              <a:t>的设计模式中可以看到，用户向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站点发送请求（对应到一个 </a:t>
            </a:r>
            <a:r>
              <a:rPr lang="en-US" altLang="zh-CN" b="1">
                <a:latin typeface="FangSong" panose="02010609060101010101" pitchFamily="49" charset="-122"/>
                <a:ea typeface="FangSong" panose="02010609060101010101" pitchFamily="49" charset="-122"/>
              </a:rPr>
              <a:t>url</a:t>
            </a:r>
            <a:r>
              <a:rPr lang="zh-CN" altLang="en-US" b="1">
                <a:latin typeface="FangSong" panose="02010609060101010101" pitchFamily="49" charset="-122"/>
                <a:ea typeface="FangSong" panose="02010609060101010101" pitchFamily="49" charset="-122"/>
              </a:rPr>
              <a:t>），首先会 到达“对应的”视图，那么，这里的视图是怎么对应上的呢？这就是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路由系统的作用。</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利用 </a:t>
            </a:r>
            <a:r>
              <a:rPr lang="en-US" altLang="zh-CN" b="1">
                <a:latin typeface="FangSong" panose="02010609060101010101" pitchFamily="49" charset="-122"/>
                <a:ea typeface="FangSong" panose="02010609060101010101" pitchFamily="49" charset="-122"/>
              </a:rPr>
              <a:t>URLconf </a:t>
            </a:r>
            <a:r>
              <a:rPr lang="zh-CN" altLang="en-US" b="1">
                <a:latin typeface="FangSong" panose="02010609060101010101" pitchFamily="49" charset="-122"/>
                <a:ea typeface="FangSong" panose="02010609060101010101" pitchFamily="49" charset="-122"/>
              </a:rPr>
              <a:t>构建起 </a:t>
            </a:r>
            <a:r>
              <a:rPr lang="en-US" altLang="zh-CN" b="1">
                <a:latin typeface="FangSong" panose="02010609060101010101" pitchFamily="49" charset="-122"/>
                <a:ea typeface="FangSong" panose="02010609060101010101" pitchFamily="49" charset="-122"/>
              </a:rPr>
              <a:t>URL </a:t>
            </a:r>
            <a:r>
              <a:rPr lang="zh-CN" altLang="en-US" b="1">
                <a:latin typeface="FangSong" panose="02010609060101010101" pitchFamily="49" charset="-122"/>
                <a:ea typeface="FangSong" panose="02010609060101010101" pitchFamily="49" charset="-122"/>
              </a:rPr>
              <a:t>模式与视图函数之间的映射关系，即利用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的 特定配置方式，设定好哪个 </a:t>
            </a:r>
            <a:r>
              <a:rPr lang="en-US" altLang="zh-CN" b="1">
                <a:latin typeface="FangSong" panose="02010609060101010101" pitchFamily="49" charset="-122"/>
                <a:ea typeface="FangSong" panose="02010609060101010101" pitchFamily="49" charset="-122"/>
              </a:rPr>
              <a:t>url </a:t>
            </a:r>
            <a:r>
              <a:rPr lang="zh-CN" altLang="en-US" b="1">
                <a:latin typeface="FangSong" panose="02010609060101010101" pitchFamily="49" charset="-122"/>
                <a:ea typeface="FangSong" panose="02010609060101010101" pitchFamily="49" charset="-122"/>
              </a:rPr>
              <a:t>可以去执行哪一段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代码。</a:t>
            </a:r>
          </a:p>
        </p:txBody>
      </p:sp>
      <p:sp>
        <p:nvSpPr>
          <p:cNvPr id="17" name="矩形 16">
            <a:extLst>
              <a:ext uri="{FF2B5EF4-FFF2-40B4-BE49-F238E27FC236}">
                <a16:creationId xmlns:a16="http://schemas.microsoft.com/office/drawing/2014/main" id="{536D112D-0A28-FB43-9E6C-474874013A18}"/>
              </a:ext>
            </a:extLst>
          </p:cNvPr>
          <p:cNvSpPr/>
          <p:nvPr/>
        </p:nvSpPr>
        <p:spPr>
          <a:xfrm>
            <a:off x="309500" y="5042079"/>
            <a:ext cx="3310000" cy="461665"/>
          </a:xfrm>
          <a:prstGeom prst="rect">
            <a:avLst/>
          </a:prstGeom>
          <a:solidFill>
            <a:schemeClr val="accent4">
              <a:lumMod val="60000"/>
              <a:lumOff val="40000"/>
            </a:schemeClr>
          </a:solidFill>
        </p:spPr>
        <p:txBody>
          <a:bodyPr wrap="square">
            <a:spAutoFit/>
          </a:bodyPr>
          <a:lstStyle/>
          <a:p>
            <a:pPr algn="ctr"/>
            <a:r>
              <a:rPr kumimoji="1" lang="zh-CN" altLang="en-US" sz="2400" b="1" i="1">
                <a:solidFill>
                  <a:srgbClr val="C00000"/>
                </a:solidFill>
                <a:latin typeface="FangSong" panose="02010609060101010101" pitchFamily="49" charset="-122"/>
                <a:ea typeface="FangSong" panose="02010609060101010101" pitchFamily="49" charset="-122"/>
              </a:rPr>
              <a:t>中间件</a:t>
            </a:r>
          </a:p>
        </p:txBody>
      </p:sp>
      <p:sp>
        <p:nvSpPr>
          <p:cNvPr id="18" name="矩形 17">
            <a:extLst>
              <a:ext uri="{FF2B5EF4-FFF2-40B4-BE49-F238E27FC236}">
                <a16:creationId xmlns:a16="http://schemas.microsoft.com/office/drawing/2014/main" id="{D4F692AC-1969-3A43-82E5-710251CFC5E6}"/>
              </a:ext>
            </a:extLst>
          </p:cNvPr>
          <p:cNvSpPr/>
          <p:nvPr/>
        </p:nvSpPr>
        <p:spPr>
          <a:xfrm>
            <a:off x="256938" y="5673456"/>
            <a:ext cx="11061700"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中间件是一个插件系统，嵌入在 </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的 </a:t>
            </a:r>
            <a:r>
              <a:rPr lang="en-US" altLang="zh-CN" b="1">
                <a:latin typeface="FangSong" panose="02010609060101010101" pitchFamily="49" charset="-122"/>
                <a:ea typeface="FangSong" panose="02010609060101010101" pitchFamily="49" charset="-122"/>
              </a:rPr>
              <a:t>Request </a:t>
            </a:r>
            <a:r>
              <a:rPr lang="zh-CN" altLang="en-US" b="1">
                <a:latin typeface="FangSong" panose="02010609060101010101" pitchFamily="49" charset="-122"/>
                <a:ea typeface="FangSong" panose="02010609060101010101" pitchFamily="49" charset="-122"/>
              </a:rPr>
              <a:t>和 </a:t>
            </a:r>
            <a:r>
              <a:rPr lang="en-US" altLang="zh-CN" b="1">
                <a:latin typeface="FangSong" panose="02010609060101010101" pitchFamily="49" charset="-122"/>
                <a:ea typeface="FangSong" panose="02010609060101010101" pitchFamily="49" charset="-122"/>
              </a:rPr>
              <a:t>Response </a:t>
            </a:r>
            <a:r>
              <a:rPr lang="zh-CN" altLang="en-US" b="1">
                <a:latin typeface="FangSong" panose="02010609060101010101" pitchFamily="49" charset="-122"/>
                <a:ea typeface="FangSong" panose="02010609060101010101" pitchFamily="49" charset="-122"/>
              </a:rPr>
              <a:t>之间执行，可以对输入 和输出内容作出修改。中间件是业务无关的技术类组件，是用来定义处理所有请求和响应的通用处理架构。</a:t>
            </a:r>
          </a:p>
        </p:txBody>
      </p:sp>
    </p:spTree>
    <p:extLst>
      <p:ext uri="{BB962C8B-B14F-4D97-AF65-F5344CB8AC3E}">
        <p14:creationId xmlns:p14="http://schemas.microsoft.com/office/powerpoint/2010/main" val="25761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5099539"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13</a:t>
            </a:r>
            <a:r>
              <a:rPr kumimoji="1" lang="zh-CN" altLang="en-US" sz="3600" b="1">
                <a:latin typeface="FangSong" panose="02010609060101010101" pitchFamily="49" charset="-122"/>
                <a:ea typeface="FangSong" panose="02010609060101010101" pitchFamily="49" charset="-122"/>
              </a:rPr>
              <a:t>章 单元测试</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69" y="2852120"/>
            <a:ext cx="7237523"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单元测试的相关特性</a:t>
            </a:r>
            <a:endParaRPr kumimoji="1" lang="en-US" altLang="zh-CN" sz="32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3118161"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初识单元测试</a:t>
            </a:r>
          </a:p>
        </p:txBody>
      </p:sp>
    </p:spTree>
    <p:extLst>
      <p:ext uri="{BB962C8B-B14F-4D97-AF65-F5344CB8AC3E}">
        <p14:creationId xmlns:p14="http://schemas.microsoft.com/office/powerpoint/2010/main" val="2719898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初识单元测试</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28086" y="868510"/>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单元测试的基础概念</a:t>
            </a:r>
            <a:endParaRPr lang="en-US" altLang="zh-CN" sz="2400" b="1">
              <a:latin typeface="FangSong" panose="02010609060101010101" pitchFamily="49" charset="-122"/>
              <a:ea typeface="FangSong" panose="02010609060101010101" pitchFamily="49" charset="-122"/>
            </a:endParaRPr>
          </a:p>
        </p:txBody>
      </p:sp>
      <p:sp>
        <p:nvSpPr>
          <p:cNvPr id="14" name="文本框 13">
            <a:extLst>
              <a:ext uri="{FF2B5EF4-FFF2-40B4-BE49-F238E27FC236}">
                <a16:creationId xmlns:a16="http://schemas.microsoft.com/office/drawing/2014/main" id="{84800C90-923A-0443-9AAB-4C7EA0384A1E}"/>
              </a:ext>
            </a:extLst>
          </p:cNvPr>
          <p:cNvSpPr txBox="1"/>
          <p:nvPr/>
        </p:nvSpPr>
        <p:spPr>
          <a:xfrm>
            <a:off x="426570" y="1997319"/>
            <a:ext cx="11274170" cy="2339102"/>
          </a:xfrm>
          <a:prstGeom prst="rect">
            <a:avLst/>
          </a:prstGeom>
          <a:noFill/>
        </p:spPr>
        <p:txBody>
          <a:bodyPr wrap="square" rtlCol="0">
            <a:spAutoFit/>
          </a:bodyPr>
          <a:lstStyle/>
          <a:p>
            <a:pPr marL="342900" indent="-342900">
              <a:buFont typeface="Wingdings" pitchFamily="2" charset="2"/>
              <a:buChar char="ü"/>
            </a:pPr>
            <a:r>
              <a:rPr lang="zh-CN" altLang="en-US" sz="2000" b="1">
                <a:latin typeface="FangSong" panose="02010609060101010101" pitchFamily="49" charset="-122"/>
                <a:ea typeface="FangSong" panose="02010609060101010101" pitchFamily="49" charset="-122"/>
              </a:rPr>
              <a:t>为什么要编写单元测试</a:t>
            </a:r>
            <a:endParaRPr lang="en-US" altLang="zh-CN" sz="2000" b="1">
              <a:latin typeface="FangSong" panose="02010609060101010101" pitchFamily="49" charset="-122"/>
              <a:ea typeface="FangSong" panose="02010609060101010101" pitchFamily="49" charset="-122"/>
            </a:endParaRPr>
          </a:p>
          <a:p>
            <a:r>
              <a:rPr lang="zh-CN" altLang="en-US" b="1">
                <a:solidFill>
                  <a:srgbClr val="C00000"/>
                </a:solidFill>
                <a:latin typeface="FangSong" panose="02010609060101010101" pitchFamily="49" charset="-122"/>
                <a:ea typeface="FangSong" panose="02010609060101010101" pitchFamily="49" charset="-122"/>
              </a:rPr>
              <a:t>    这个问题其实就是说编写单元测试有什么价值，能够对当前的项目带来什么好处。简单总结如下：</a:t>
            </a:r>
            <a:endParaRPr lang="en-US" altLang="zh-CN" b="1">
              <a:solidFill>
                <a:srgbClr val="C00000"/>
              </a:solidFill>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a:latin typeface="FangSong" panose="02010609060101010101" pitchFamily="49" charset="-122"/>
                <a:ea typeface="FangSong" panose="02010609060101010101" pitchFamily="49" charset="-122"/>
              </a:rPr>
              <a:t>降低开发成本：单元测试可以提供快速反馈，将问题在开发阶段就暴露出来</a:t>
            </a:r>
            <a:endParaRPr lang="en-US" altLang="zh-CN" b="1">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a:latin typeface="FangSong" panose="02010609060101010101" pitchFamily="49" charset="-122"/>
                <a:ea typeface="FangSong" panose="02010609060101010101" pitchFamily="49" charset="-122"/>
              </a:rPr>
              <a:t>边界检测，提高代码质量：对于某一项功能，在实际使用中很难去模拟一些边界条件，也就不容易发现边界问题。单元测试可以轻松的解决这个问题，通过构造各种边界条件进行检测，提高代码质量</a:t>
            </a:r>
            <a:endParaRPr lang="en-US" altLang="zh-CN" b="1">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a:latin typeface="FangSong" panose="02010609060101010101" pitchFamily="49" charset="-122"/>
                <a:ea typeface="FangSong" panose="02010609060101010101" pitchFamily="49" charset="-122"/>
              </a:rPr>
              <a:t>给代码重构提供便利：软件开发过程中，很难一次性写出高质量且优美的代码，所以，代码重构是很重要的。如果在代码重构之后，执行单元测试还能够得到预期的结果，可以基本认为这次重构没有破坏之前的逻辑</a:t>
            </a:r>
            <a:endParaRPr lang="zh-CN" altLang="zh-CN"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209678AD-03DB-BB47-AF59-0EA1EE808446}"/>
              </a:ext>
            </a:extLst>
          </p:cNvPr>
          <p:cNvSpPr txBox="1"/>
          <p:nvPr/>
        </p:nvSpPr>
        <p:spPr>
          <a:xfrm>
            <a:off x="0" y="4434363"/>
            <a:ext cx="3865964"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应该对哪些代码做测试</a:t>
            </a:r>
            <a:endParaRPr lang="en-US" altLang="zh-CN" sz="2000"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A1122EA3-FA2F-F347-A8E7-DCB07414C8EB}"/>
              </a:ext>
            </a:extLst>
          </p:cNvPr>
          <p:cNvSpPr/>
          <p:nvPr/>
        </p:nvSpPr>
        <p:spPr>
          <a:xfrm>
            <a:off x="180737" y="1345133"/>
            <a:ext cx="1176583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单元测试就是对模块、类、函数实现的功能执行正确性检验的工作。这很容易理解，例如对于项目中实现的某一个功能函数，如果它能够返回预期的结果，则代表通过了测试，否则，测试失败。</a:t>
            </a:r>
            <a:endParaRPr kumimoji="1" lang="en-US" altLang="zh-CN" b="1">
              <a:latin typeface="FangSong" panose="02010609060101010101" pitchFamily="49" charset="-122"/>
              <a:ea typeface="FangSong" panose="02010609060101010101" pitchFamily="49" charset="-122"/>
            </a:endParaRPr>
          </a:p>
        </p:txBody>
      </p:sp>
      <p:sp>
        <p:nvSpPr>
          <p:cNvPr id="18" name="圆角矩形">
            <a:extLst>
              <a:ext uri="{FF2B5EF4-FFF2-40B4-BE49-F238E27FC236}">
                <a16:creationId xmlns:a16="http://schemas.microsoft.com/office/drawing/2014/main" id="{96B83E9E-BED9-A34D-8D03-FAE9DB284471}"/>
              </a:ext>
            </a:extLst>
          </p:cNvPr>
          <p:cNvSpPr>
            <a:spLocks/>
          </p:cNvSpPr>
          <p:nvPr/>
        </p:nvSpPr>
        <p:spPr>
          <a:xfrm>
            <a:off x="1620633" y="4932414"/>
            <a:ext cx="2432314" cy="499655"/>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latin typeface="FangSong" panose="02010609060101010101" pitchFamily="49" charset="-122"/>
                <a:ea typeface="FangSong" panose="02010609060101010101" pitchFamily="49" charset="-122"/>
                <a:cs typeface="微软雅黑" charset="0"/>
              </a:rPr>
              <a:t>核心的业务代码</a:t>
            </a:r>
          </a:p>
        </p:txBody>
      </p:sp>
      <p:sp>
        <p:nvSpPr>
          <p:cNvPr id="19" name="圆角矩形">
            <a:extLst>
              <a:ext uri="{FF2B5EF4-FFF2-40B4-BE49-F238E27FC236}">
                <a16:creationId xmlns:a16="http://schemas.microsoft.com/office/drawing/2014/main" id="{BD847469-A29C-CD4E-B641-E68B8E4439CA}"/>
              </a:ext>
            </a:extLst>
          </p:cNvPr>
          <p:cNvSpPr>
            <a:spLocks/>
          </p:cNvSpPr>
          <p:nvPr/>
        </p:nvSpPr>
        <p:spPr>
          <a:xfrm>
            <a:off x="4209455" y="4932413"/>
            <a:ext cx="2432314" cy="499655"/>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latin typeface="FangSong" panose="02010609060101010101" pitchFamily="49" charset="-122"/>
                <a:ea typeface="FangSong" panose="02010609060101010101" pitchFamily="49" charset="-122"/>
                <a:cs typeface="微软雅黑" charset="0"/>
              </a:rPr>
              <a:t>经常修改的代码</a:t>
            </a:r>
          </a:p>
        </p:txBody>
      </p:sp>
      <p:sp>
        <p:nvSpPr>
          <p:cNvPr id="20" name="圆角矩形">
            <a:extLst>
              <a:ext uri="{FF2B5EF4-FFF2-40B4-BE49-F238E27FC236}">
                <a16:creationId xmlns:a16="http://schemas.microsoft.com/office/drawing/2014/main" id="{6021C688-4168-EB42-848E-56B25D48A410}"/>
              </a:ext>
            </a:extLst>
          </p:cNvPr>
          <p:cNvSpPr>
            <a:spLocks/>
          </p:cNvSpPr>
          <p:nvPr/>
        </p:nvSpPr>
        <p:spPr>
          <a:xfrm>
            <a:off x="6798277" y="4937458"/>
            <a:ext cx="2432314" cy="499655"/>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latin typeface="FangSong" panose="02010609060101010101" pitchFamily="49" charset="-122"/>
                <a:ea typeface="FangSong" panose="02010609060101010101" pitchFamily="49" charset="-122"/>
                <a:cs typeface="微软雅黑" charset="0"/>
              </a:rPr>
              <a:t>逻辑复杂的代码</a:t>
            </a:r>
          </a:p>
        </p:txBody>
      </p:sp>
      <p:sp>
        <p:nvSpPr>
          <p:cNvPr id="21" name="文本框 20">
            <a:extLst>
              <a:ext uri="{FF2B5EF4-FFF2-40B4-BE49-F238E27FC236}">
                <a16:creationId xmlns:a16="http://schemas.microsoft.com/office/drawing/2014/main" id="{20FEE759-FD01-1745-815F-6A4F52E03423}"/>
              </a:ext>
            </a:extLst>
          </p:cNvPr>
          <p:cNvSpPr txBox="1"/>
          <p:nvPr/>
        </p:nvSpPr>
        <p:spPr>
          <a:xfrm>
            <a:off x="0" y="5530010"/>
            <a:ext cx="3865964"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编写测试代码的时机</a:t>
            </a:r>
            <a:endParaRPr lang="en-US" altLang="zh-CN" sz="2000" b="1">
              <a:latin typeface="FangSong" panose="02010609060101010101" pitchFamily="49" charset="-122"/>
              <a:ea typeface="FangSong" panose="02010609060101010101" pitchFamily="49" charset="-122"/>
            </a:endParaRPr>
          </a:p>
        </p:txBody>
      </p:sp>
      <p:sp>
        <p:nvSpPr>
          <p:cNvPr id="22" name="圆角矩形">
            <a:extLst>
              <a:ext uri="{FF2B5EF4-FFF2-40B4-BE49-F238E27FC236}">
                <a16:creationId xmlns:a16="http://schemas.microsoft.com/office/drawing/2014/main" id="{6E463C77-9BFC-ED4D-B73A-87DD4549FAEB}"/>
              </a:ext>
            </a:extLst>
          </p:cNvPr>
          <p:cNvSpPr>
            <a:spLocks/>
          </p:cNvSpPr>
          <p:nvPr/>
        </p:nvSpPr>
        <p:spPr>
          <a:xfrm>
            <a:off x="1620633" y="6028061"/>
            <a:ext cx="2432314" cy="499655"/>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latin typeface="FangSong" panose="02010609060101010101" pitchFamily="49" charset="-122"/>
                <a:ea typeface="FangSong" panose="02010609060101010101" pitchFamily="49" charset="-122"/>
                <a:cs typeface="微软雅黑" charset="0"/>
              </a:rPr>
              <a:t>编写功能代码之前</a:t>
            </a:r>
          </a:p>
        </p:txBody>
      </p:sp>
      <p:sp>
        <p:nvSpPr>
          <p:cNvPr id="23" name="圆角矩形">
            <a:extLst>
              <a:ext uri="{FF2B5EF4-FFF2-40B4-BE49-F238E27FC236}">
                <a16:creationId xmlns:a16="http://schemas.microsoft.com/office/drawing/2014/main" id="{D639598B-DBF6-5943-8E13-1378AB33FC5E}"/>
              </a:ext>
            </a:extLst>
          </p:cNvPr>
          <p:cNvSpPr>
            <a:spLocks/>
          </p:cNvSpPr>
          <p:nvPr/>
        </p:nvSpPr>
        <p:spPr>
          <a:xfrm>
            <a:off x="4209455" y="6028060"/>
            <a:ext cx="2432314" cy="499655"/>
          </a:xfrm>
          <a:prstGeom prst="roundRect">
            <a:avLst>
              <a:gd name="adj" fmla="val 16666"/>
            </a:avLst>
          </a:prstGeom>
          <a:solidFill>
            <a:srgbClr val="FFC000"/>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b="1" dirty="0">
                <a:latin typeface="FangSong" panose="02010609060101010101" pitchFamily="49" charset="-122"/>
                <a:ea typeface="FangSong" panose="02010609060101010101" pitchFamily="49" charset="-122"/>
                <a:cs typeface="微软雅黑" charset="0"/>
              </a:rPr>
              <a:t>同步完成功能与测试代码</a:t>
            </a:r>
          </a:p>
        </p:txBody>
      </p:sp>
      <p:sp>
        <p:nvSpPr>
          <p:cNvPr id="24" name="圆角矩形">
            <a:extLst>
              <a:ext uri="{FF2B5EF4-FFF2-40B4-BE49-F238E27FC236}">
                <a16:creationId xmlns:a16="http://schemas.microsoft.com/office/drawing/2014/main" id="{48D66ABE-DAC7-0F45-8B00-D3B722A67740}"/>
              </a:ext>
            </a:extLst>
          </p:cNvPr>
          <p:cNvSpPr>
            <a:spLocks/>
          </p:cNvSpPr>
          <p:nvPr/>
        </p:nvSpPr>
        <p:spPr>
          <a:xfrm>
            <a:off x="6798277" y="6033105"/>
            <a:ext cx="2432314" cy="499655"/>
          </a:xfrm>
          <a:prstGeom prst="roundRect">
            <a:avLst>
              <a:gd name="adj" fmla="val 16666"/>
            </a:avLst>
          </a:prstGeom>
          <a:solidFill>
            <a:schemeClr val="accent2"/>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zh-CN" altLang="en-US" sz="2000" b="1" dirty="0">
                <a:latin typeface="FangSong" panose="02010609060101010101" pitchFamily="49" charset="-122"/>
                <a:ea typeface="FangSong" panose="02010609060101010101" pitchFamily="49" charset="-122"/>
                <a:cs typeface="微软雅黑" charset="0"/>
              </a:rPr>
              <a:t>功能代码完成之后</a:t>
            </a:r>
          </a:p>
        </p:txBody>
      </p:sp>
    </p:spTree>
    <p:extLst>
      <p:ext uri="{BB962C8B-B14F-4D97-AF65-F5344CB8AC3E}">
        <p14:creationId xmlns:p14="http://schemas.microsoft.com/office/powerpoint/2010/main" val="1392182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初识单元测试</a:t>
            </a:r>
          </a:p>
        </p:txBody>
      </p:sp>
      <p:sp>
        <p:nvSpPr>
          <p:cNvPr id="6" name="文本框 5">
            <a:extLst>
              <a:ext uri="{FF2B5EF4-FFF2-40B4-BE49-F238E27FC236}">
                <a16:creationId xmlns:a16="http://schemas.microsoft.com/office/drawing/2014/main" id="{00564452-F8D2-5648-8903-DB42C12DE60F}"/>
              </a:ext>
            </a:extLst>
          </p:cNvPr>
          <p:cNvSpPr txBox="1"/>
          <p:nvPr/>
        </p:nvSpPr>
        <p:spPr>
          <a:xfrm>
            <a:off x="1028085" y="925257"/>
            <a:ext cx="6986829"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unittest</a:t>
            </a:r>
            <a:r>
              <a:rPr lang="zh-CN" altLang="en-US" sz="2400" b="1">
                <a:latin typeface="FangSong" panose="02010609060101010101" pitchFamily="49" charset="-122"/>
                <a:ea typeface="FangSong" panose="02010609060101010101" pitchFamily="49" charset="-122"/>
              </a:rPr>
              <a:t> 模块的使用方法</a:t>
            </a:r>
            <a:endParaRPr lang="en-US" altLang="zh-CN" sz="2400" b="1">
              <a:latin typeface="FangSong" panose="02010609060101010101" pitchFamily="49" charset="-122"/>
              <a:ea typeface="FangSong" panose="02010609060101010101" pitchFamily="49" charset="-122"/>
            </a:endParaRPr>
          </a:p>
        </p:txBody>
      </p:sp>
      <p:sp>
        <p:nvSpPr>
          <p:cNvPr id="7" name="文本框 6">
            <a:extLst>
              <a:ext uri="{FF2B5EF4-FFF2-40B4-BE49-F238E27FC236}">
                <a16:creationId xmlns:a16="http://schemas.microsoft.com/office/drawing/2014/main" id="{CA6D067C-BD8A-8545-95FD-2F83E29C1D7F}"/>
              </a:ext>
            </a:extLst>
          </p:cNvPr>
          <p:cNvSpPr txBox="1"/>
          <p:nvPr/>
        </p:nvSpPr>
        <p:spPr>
          <a:xfrm>
            <a:off x="1228550" y="1363172"/>
            <a:ext cx="10682504" cy="707886"/>
          </a:xfrm>
          <a:prstGeom prst="rect">
            <a:avLst/>
          </a:prstGeom>
          <a:noFill/>
        </p:spPr>
        <p:txBody>
          <a:bodyPr wrap="square" rtlCol="0">
            <a:spAutoFit/>
          </a:bodyPr>
          <a:lstStyle/>
          <a:p>
            <a:pPr marL="800100" lvl="1" indent="-342900">
              <a:buFont typeface="Wingdings" pitchFamily="2" charset="2"/>
              <a:buChar char="ü"/>
            </a:pPr>
            <a:r>
              <a:rPr lang="en-US" altLang="zh-CN" sz="2000" b="1">
                <a:latin typeface="FangSong" panose="02010609060101010101" pitchFamily="49" charset="-122"/>
                <a:ea typeface="FangSong" panose="02010609060101010101" pitchFamily="49" charset="-122"/>
              </a:rPr>
              <a:t>unittest.TestCase</a:t>
            </a:r>
            <a:r>
              <a:rPr lang="zh-CN" altLang="en-US" sz="2000" b="1">
                <a:latin typeface="FangSong" panose="02010609060101010101" pitchFamily="49" charset="-122"/>
                <a:ea typeface="FangSong" panose="02010609060101010101" pitchFamily="49" charset="-122"/>
              </a:rPr>
              <a:t>：编写单元测试，需要从 </a:t>
            </a:r>
            <a:r>
              <a:rPr lang="en-US" altLang="zh-CN" sz="2000" b="1">
                <a:latin typeface="FangSong" panose="02010609060101010101" pitchFamily="49" charset="-122"/>
                <a:ea typeface="FangSong" panose="02010609060101010101" pitchFamily="49" charset="-122"/>
              </a:rPr>
              <a:t>unittest.TestCase</a:t>
            </a:r>
            <a:r>
              <a:rPr lang="zh-CN" altLang="en-US" sz="2000" b="1">
                <a:latin typeface="FangSong" panose="02010609060101010101" pitchFamily="49" charset="-122"/>
                <a:ea typeface="FangSong" panose="02010609060101010101" pitchFamily="49" charset="-122"/>
              </a:rPr>
              <a:t> 继承。且 </a:t>
            </a:r>
            <a:r>
              <a:rPr lang="en-US" altLang="zh-CN" sz="2000" b="1">
                <a:latin typeface="FangSong" panose="02010609060101010101" pitchFamily="49" charset="-122"/>
                <a:ea typeface="FangSong" panose="02010609060101010101" pitchFamily="49" charset="-122"/>
              </a:rPr>
              <a:t>unittest</a:t>
            </a:r>
            <a:r>
              <a:rPr lang="zh-CN" altLang="en-US" sz="2000" b="1">
                <a:latin typeface="FangSong" panose="02010609060101010101" pitchFamily="49" charset="-122"/>
                <a:ea typeface="FangSong" panose="02010609060101010101" pitchFamily="49" charset="-122"/>
              </a:rPr>
              <a:t> 只认为以 </a:t>
            </a:r>
            <a:r>
              <a:rPr lang="en-US" altLang="zh-CN" sz="2000" b="1">
                <a:latin typeface="FangSong" panose="02010609060101010101" pitchFamily="49" charset="-122"/>
                <a:ea typeface="FangSong" panose="02010609060101010101" pitchFamily="49" charset="-122"/>
              </a:rPr>
              <a:t>test</a:t>
            </a:r>
            <a:r>
              <a:rPr lang="zh-CN" altLang="en-US" sz="2000" b="1">
                <a:latin typeface="FangSong" panose="02010609060101010101" pitchFamily="49" charset="-122"/>
                <a:ea typeface="FangSong" panose="02010609060101010101" pitchFamily="49" charset="-122"/>
              </a:rPr>
              <a:t> 开头的方法是测试方法 </a:t>
            </a:r>
            <a:endParaRPr lang="en-US" altLang="zh-CN" sz="2000" b="1">
              <a:latin typeface="FangSong" panose="02010609060101010101" pitchFamily="49" charset="-122"/>
              <a:ea typeface="FangSong" panose="02010609060101010101" pitchFamily="49" charset="-122"/>
            </a:endParaRPr>
          </a:p>
        </p:txBody>
      </p:sp>
      <p:sp>
        <p:nvSpPr>
          <p:cNvPr id="15" name="文本框 14">
            <a:extLst>
              <a:ext uri="{FF2B5EF4-FFF2-40B4-BE49-F238E27FC236}">
                <a16:creationId xmlns:a16="http://schemas.microsoft.com/office/drawing/2014/main" id="{23838FC7-B95F-5C40-97A7-83B005872552}"/>
              </a:ext>
            </a:extLst>
          </p:cNvPr>
          <p:cNvSpPr txBox="1"/>
          <p:nvPr/>
        </p:nvSpPr>
        <p:spPr>
          <a:xfrm>
            <a:off x="1028085" y="2151555"/>
            <a:ext cx="6986829"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给 </a:t>
            </a: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项目编写单元测试</a:t>
            </a:r>
            <a:endParaRPr lang="en-US" altLang="zh-CN" sz="2400" b="1">
              <a:latin typeface="FangSong" panose="02010609060101010101" pitchFamily="49" charset="-122"/>
              <a:ea typeface="FangSong" panose="02010609060101010101" pitchFamily="49" charset="-122"/>
            </a:endParaRPr>
          </a:p>
        </p:txBody>
      </p:sp>
      <p:sp>
        <p:nvSpPr>
          <p:cNvPr id="16" name="文本框 15">
            <a:extLst>
              <a:ext uri="{FF2B5EF4-FFF2-40B4-BE49-F238E27FC236}">
                <a16:creationId xmlns:a16="http://schemas.microsoft.com/office/drawing/2014/main" id="{19E248C3-0EED-1245-9C4F-15939765D499}"/>
              </a:ext>
            </a:extLst>
          </p:cNvPr>
          <p:cNvSpPr txBox="1"/>
          <p:nvPr/>
        </p:nvSpPr>
        <p:spPr>
          <a:xfrm>
            <a:off x="1028085" y="4322223"/>
            <a:ext cx="10682504"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给 </a:t>
            </a:r>
            <a:r>
              <a:rPr lang="en-US" altLang="zh-CN" sz="2000" b="1">
                <a:latin typeface="FangSong" panose="02010609060101010101" pitchFamily="49" charset="-122"/>
                <a:ea typeface="FangSong" panose="02010609060101010101" pitchFamily="49" charset="-122"/>
              </a:rPr>
              <a:t>post</a:t>
            </a:r>
            <a:r>
              <a:rPr lang="zh-CN" altLang="en-US" sz="2000" b="1">
                <a:latin typeface="FangSong" panose="02010609060101010101" pitchFamily="49" charset="-122"/>
                <a:ea typeface="FangSong" panose="02010609060101010101" pitchFamily="49" charset="-122"/>
              </a:rPr>
              <a:t> 应用编写单元测试：基础功能测试、模型测试、视图测试</a:t>
            </a:r>
            <a:endParaRPr lang="en-US" altLang="zh-CN" sz="2000" b="1">
              <a:latin typeface="FangSong" panose="02010609060101010101" pitchFamily="49" charset="-122"/>
              <a:ea typeface="FangSong" panose="02010609060101010101" pitchFamily="49" charset="-122"/>
            </a:endParaRPr>
          </a:p>
        </p:txBody>
      </p:sp>
      <p:sp>
        <p:nvSpPr>
          <p:cNvPr id="17" name="文本框 16">
            <a:extLst>
              <a:ext uri="{FF2B5EF4-FFF2-40B4-BE49-F238E27FC236}">
                <a16:creationId xmlns:a16="http://schemas.microsoft.com/office/drawing/2014/main" id="{DC5D9C33-E51A-DF4D-8B01-E990B999B69C}"/>
              </a:ext>
            </a:extLst>
          </p:cNvPr>
          <p:cNvSpPr txBox="1"/>
          <p:nvPr/>
        </p:nvSpPr>
        <p:spPr>
          <a:xfrm>
            <a:off x="1028085" y="4767208"/>
            <a:ext cx="10682504" cy="1785104"/>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执行测试用例的命令：</a:t>
            </a:r>
            <a:endParaRPr lang="en-US" altLang="zh-CN" sz="2000" b="1">
              <a:latin typeface="FangSong" panose="02010609060101010101" pitchFamily="49" charset="-122"/>
              <a:ea typeface="FangSong" panose="02010609060101010101" pitchFamily="49" charset="-122"/>
            </a:endParaRPr>
          </a:p>
          <a:p>
            <a:pPr marL="914400" lvl="1" indent="-457200">
              <a:buFont typeface="+mj-ea"/>
              <a:buAutoNum type="circleNumDbPlain"/>
            </a:pPr>
            <a:r>
              <a:rPr lang="en-US" altLang="zh-CN" b="1">
                <a:latin typeface="FangSong" panose="02010609060101010101" pitchFamily="49" charset="-122"/>
                <a:ea typeface="FangSong" panose="02010609060101010101" pitchFamily="49" charset="-122"/>
              </a:rPr>
              <a:t>python manage.py test post</a:t>
            </a:r>
            <a:r>
              <a:rPr lang="zh-CN" altLang="en-US" b="1">
                <a:latin typeface="FangSong" panose="02010609060101010101" pitchFamily="49" charset="-122"/>
                <a:ea typeface="FangSong" panose="02010609060101010101" pitchFamily="49" charset="-122"/>
              </a:rPr>
              <a:t>：执行 </a:t>
            </a:r>
            <a:r>
              <a:rPr lang="en-US" altLang="zh-CN" b="1">
                <a:latin typeface="FangSong" panose="02010609060101010101" pitchFamily="49" charset="-122"/>
                <a:ea typeface="FangSong" panose="02010609060101010101" pitchFamily="49" charset="-122"/>
              </a:rPr>
              <a:t>post </a:t>
            </a:r>
            <a:r>
              <a:rPr lang="zh-CN" altLang="en-US" b="1">
                <a:latin typeface="FangSong" panose="02010609060101010101" pitchFamily="49" charset="-122"/>
                <a:ea typeface="FangSong" panose="02010609060101010101" pitchFamily="49" charset="-122"/>
              </a:rPr>
              <a:t>应用下的所有测试用例</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en-US" altLang="zh-CN" b="1">
                <a:latin typeface="FangSong" panose="02010609060101010101" pitchFamily="49" charset="-122"/>
                <a:ea typeface="FangSong" panose="02010609060101010101" pitchFamily="49" charset="-122"/>
              </a:rPr>
              <a:t>python manage.py test post.tests</a:t>
            </a:r>
            <a:r>
              <a:rPr lang="zh-CN" altLang="en-US" b="1">
                <a:latin typeface="FangSong" panose="02010609060101010101" pitchFamily="49" charset="-122"/>
                <a:ea typeface="FangSong" panose="02010609060101010101" pitchFamily="49" charset="-122"/>
              </a:rPr>
              <a:t>：执行 </a:t>
            </a:r>
            <a:r>
              <a:rPr lang="en-US" altLang="zh-CN" b="1">
                <a:latin typeface="FangSong" panose="02010609060101010101" pitchFamily="49" charset="-122"/>
                <a:ea typeface="FangSong" panose="02010609060101010101" pitchFamily="49" charset="-122"/>
              </a:rPr>
              <a:t>post </a:t>
            </a:r>
            <a:r>
              <a:rPr lang="zh-CN" altLang="en-US" b="1">
                <a:latin typeface="FangSong" panose="02010609060101010101" pitchFamily="49" charset="-122"/>
                <a:ea typeface="FangSong" panose="02010609060101010101" pitchFamily="49" charset="-122"/>
              </a:rPr>
              <a:t>应用下 </a:t>
            </a:r>
            <a:r>
              <a:rPr lang="en-US" altLang="zh-CN" b="1">
                <a:latin typeface="FangSong" panose="02010609060101010101" pitchFamily="49" charset="-122"/>
                <a:ea typeface="FangSong" panose="02010609060101010101" pitchFamily="49" charset="-122"/>
              </a:rPr>
              <a:t>tests </a:t>
            </a:r>
            <a:r>
              <a:rPr lang="zh-CN" altLang="en-US" b="1">
                <a:latin typeface="FangSong" panose="02010609060101010101" pitchFamily="49" charset="-122"/>
                <a:ea typeface="FangSong" panose="02010609060101010101" pitchFamily="49" charset="-122"/>
              </a:rPr>
              <a:t>模块中定义的测试用例</a:t>
            </a:r>
            <a:endParaRPr lang="en-US" altLang="zh-CN" b="1">
              <a:latin typeface="FangSong" panose="02010609060101010101" pitchFamily="49" charset="-122"/>
              <a:ea typeface="FangSong" panose="02010609060101010101" pitchFamily="49" charset="-122"/>
            </a:endParaRPr>
          </a:p>
          <a:p>
            <a:pPr marL="914400" lvl="1" indent="-457200">
              <a:buFont typeface="+mj-ea"/>
              <a:buAutoNum type="circleNumDbPlain"/>
            </a:pPr>
            <a:r>
              <a:rPr lang="en-US" altLang="zh-CN" b="1">
                <a:latin typeface="FangSong" panose="02010609060101010101" pitchFamily="49" charset="-122"/>
                <a:ea typeface="FangSong" panose="02010609060101010101" pitchFamily="49" charset="-122"/>
              </a:rPr>
              <a:t>python manage.py test post.tests.SimpleTest</a:t>
            </a:r>
            <a:r>
              <a:rPr lang="zh-CN" altLang="en-US" b="1">
                <a:latin typeface="FangSong" panose="02010609060101010101" pitchFamily="49" charset="-122"/>
                <a:ea typeface="FangSong" panose="02010609060101010101" pitchFamily="49" charset="-122"/>
              </a:rPr>
              <a:t>：执行 </a:t>
            </a:r>
            <a:r>
              <a:rPr lang="en-US" altLang="zh-CN" b="1">
                <a:latin typeface="FangSong" panose="02010609060101010101" pitchFamily="49" charset="-122"/>
                <a:ea typeface="FangSong" panose="02010609060101010101" pitchFamily="49" charset="-122"/>
              </a:rPr>
              <a:t>SimpleTest</a:t>
            </a:r>
          </a:p>
          <a:p>
            <a:pPr marL="914400" lvl="1" indent="-457200">
              <a:buFont typeface="+mj-ea"/>
              <a:buAutoNum type="circleNumDbPlain"/>
            </a:pPr>
            <a:r>
              <a:rPr lang="en-US" altLang="zh-CN" b="1">
                <a:latin typeface="FangSong" panose="02010609060101010101" pitchFamily="49" charset="-122"/>
                <a:ea typeface="FangSong" panose="02010609060101010101" pitchFamily="49" charset="-122"/>
              </a:rPr>
              <a:t>python manage.py test post.tests.SimpleTest.test_post_topic_model</a:t>
            </a:r>
            <a:r>
              <a:rPr lang="zh-CN" altLang="en-US" b="1">
                <a:latin typeface="FangSong" panose="02010609060101010101" pitchFamily="49" charset="-122"/>
                <a:ea typeface="FangSong" panose="02010609060101010101" pitchFamily="49" charset="-122"/>
              </a:rPr>
              <a:t>：执行 </a:t>
            </a:r>
            <a:r>
              <a:rPr lang="en-US" altLang="zh-CN" b="1">
                <a:latin typeface="FangSong" panose="02010609060101010101" pitchFamily="49" charset="-122"/>
                <a:ea typeface="FangSong" panose="02010609060101010101" pitchFamily="49" charset="-122"/>
              </a:rPr>
              <a:t>SimpleTest </a:t>
            </a:r>
            <a:r>
              <a:rPr lang="zh-CN" altLang="en-US" b="1">
                <a:latin typeface="FangSong" panose="02010609060101010101" pitchFamily="49" charset="-122"/>
                <a:ea typeface="FangSong" panose="02010609060101010101" pitchFamily="49" charset="-122"/>
              </a:rPr>
              <a:t>的</a:t>
            </a:r>
            <a:r>
              <a:rPr lang="en-US" altLang="zh-CN" b="1">
                <a:latin typeface="FangSong" panose="02010609060101010101" pitchFamily="49" charset="-122"/>
                <a:ea typeface="FangSong" panose="02010609060101010101" pitchFamily="49" charset="-122"/>
              </a:rPr>
              <a:t>test_post_topic_model </a:t>
            </a:r>
            <a:r>
              <a:rPr lang="zh-CN" altLang="en-US" b="1">
                <a:latin typeface="FangSong" panose="02010609060101010101" pitchFamily="49" charset="-122"/>
                <a:ea typeface="FangSong" panose="02010609060101010101" pitchFamily="49" charset="-122"/>
              </a:rPr>
              <a:t>测试方法</a:t>
            </a:r>
            <a:endParaRPr lang="en-US" altLang="zh-CN" b="1">
              <a:latin typeface="FangSong" panose="02010609060101010101" pitchFamily="49" charset="-122"/>
              <a:ea typeface="FangSong" panose="02010609060101010101" pitchFamily="49" charset="-122"/>
            </a:endParaRPr>
          </a:p>
        </p:txBody>
      </p:sp>
      <p:sp>
        <p:nvSpPr>
          <p:cNvPr id="12" name="矩形 11">
            <a:extLst>
              <a:ext uri="{FF2B5EF4-FFF2-40B4-BE49-F238E27FC236}">
                <a16:creationId xmlns:a16="http://schemas.microsoft.com/office/drawing/2014/main" id="{CCC288DA-B195-6843-893A-A0D3AFD62BE8}"/>
              </a:ext>
            </a:extLst>
          </p:cNvPr>
          <p:cNvSpPr/>
          <p:nvPr/>
        </p:nvSpPr>
        <p:spPr>
          <a:xfrm>
            <a:off x="145217" y="2577595"/>
            <a:ext cx="11765837" cy="1754326"/>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在 </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项目中编写单元测试遇到的第一个问题可能是测试用例代码写在哪里？其实，</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已经给出了提示：在使用 </a:t>
            </a:r>
            <a:r>
              <a:rPr kumimoji="1" lang="en-US" altLang="zh-CN" b="1">
                <a:latin typeface="FangSong" panose="02010609060101010101" pitchFamily="49" charset="-122"/>
                <a:ea typeface="FangSong" panose="02010609060101010101" pitchFamily="49" charset="-122"/>
              </a:rPr>
              <a:t>startapp </a:t>
            </a:r>
            <a:r>
              <a:rPr kumimoji="1" lang="zh-CN" altLang="en-US" b="1">
                <a:latin typeface="FangSong" panose="02010609060101010101" pitchFamily="49" charset="-122"/>
                <a:ea typeface="FangSong" panose="02010609060101010101" pitchFamily="49" charset="-122"/>
              </a:rPr>
              <a:t>命令创建应用时，</a:t>
            </a:r>
            <a:r>
              <a:rPr kumimoji="1" lang="en-US" altLang="zh-CN" b="1">
                <a:latin typeface="FangSong" panose="02010609060101010101" pitchFamily="49" charset="-122"/>
                <a:ea typeface="FangSong" panose="02010609060101010101" pitchFamily="49" charset="-122"/>
              </a:rPr>
              <a:t>Django </a:t>
            </a:r>
            <a:r>
              <a:rPr kumimoji="1" lang="zh-CN" altLang="en-US" b="1">
                <a:latin typeface="FangSong" panose="02010609060101010101" pitchFamily="49" charset="-122"/>
                <a:ea typeface="FangSong" panose="02010609060101010101" pitchFamily="49" charset="-122"/>
              </a:rPr>
              <a:t>就在每个应用目录的下面创建了一个 </a:t>
            </a:r>
            <a:r>
              <a:rPr kumimoji="1" lang="en-US" altLang="zh-CN" b="1">
                <a:latin typeface="FangSong" panose="02010609060101010101" pitchFamily="49" charset="-122"/>
                <a:ea typeface="FangSong" panose="02010609060101010101" pitchFamily="49" charset="-122"/>
              </a:rPr>
              <a:t>tests.py </a:t>
            </a:r>
            <a:r>
              <a:rPr kumimoji="1" lang="zh-CN" altLang="en-US" b="1">
                <a:latin typeface="FangSong" panose="02010609060101010101" pitchFamily="49" charset="-122"/>
                <a:ea typeface="FangSong" panose="02010609060101010101" pitchFamily="49" charset="-122"/>
              </a:rPr>
              <a:t>文件。同时，在这个文件中给出了测试类需要继承的基类：</a:t>
            </a:r>
            <a:r>
              <a:rPr kumimoji="1" lang="en-US" altLang="zh-CN" b="1" i="1">
                <a:solidFill>
                  <a:srgbClr val="C00000"/>
                </a:solidFill>
                <a:latin typeface="FangSong" panose="02010609060101010101" pitchFamily="49" charset="-122"/>
                <a:ea typeface="FangSong" panose="02010609060101010101" pitchFamily="49" charset="-122"/>
              </a:rPr>
              <a:t>from django.test import TestCase</a:t>
            </a:r>
          </a:p>
          <a:p>
            <a:r>
              <a:rPr kumimoji="1" lang="zh-CN" altLang="en-US" b="1" i="1">
                <a:solidFill>
                  <a:srgbClr val="C00000"/>
                </a:solidFill>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django.test.TestCase </a:t>
            </a:r>
            <a:r>
              <a:rPr kumimoji="1" lang="zh-CN" altLang="en-US" b="1">
                <a:latin typeface="FangSong" panose="02010609060101010101" pitchFamily="49" charset="-122"/>
                <a:ea typeface="FangSong" panose="02010609060101010101" pitchFamily="49" charset="-122"/>
              </a:rPr>
              <a:t>是 </a:t>
            </a:r>
            <a:r>
              <a:rPr kumimoji="1" lang="en-US" altLang="zh-CN" b="1">
                <a:latin typeface="FangSong" panose="02010609060101010101" pitchFamily="49" charset="-122"/>
                <a:ea typeface="FangSong" panose="02010609060101010101" pitchFamily="49" charset="-122"/>
              </a:rPr>
              <a:t>unittest.TestCase </a:t>
            </a:r>
            <a:r>
              <a:rPr kumimoji="1" lang="zh-CN" altLang="en-US" b="1">
                <a:latin typeface="FangSong" panose="02010609060101010101" pitchFamily="49" charset="-122"/>
                <a:ea typeface="FangSong" panose="02010609060101010101" pitchFamily="49" charset="-122"/>
              </a:rPr>
              <a:t>的一个子类，实现了数据库访问和 </a:t>
            </a:r>
            <a:r>
              <a:rPr kumimoji="1" lang="en-US" altLang="zh-CN" b="1">
                <a:latin typeface="FangSong" panose="02010609060101010101" pitchFamily="49" charset="-122"/>
                <a:ea typeface="FangSong" panose="02010609060101010101" pitchFamily="49" charset="-122"/>
              </a:rPr>
              <a:t>HTTP </a:t>
            </a:r>
            <a:r>
              <a:rPr kumimoji="1" lang="zh-CN" altLang="en-US" b="1">
                <a:latin typeface="FangSong" panose="02010609060101010101" pitchFamily="49" charset="-122"/>
                <a:ea typeface="FangSong" panose="02010609060101010101" pitchFamily="49" charset="-122"/>
              </a:rPr>
              <a:t>请求等测试功能，且它将每一个测试用例运行在一个事务中，以实现测试用例之间的隔离。默认情况下，编写的测试类都应该继承自 </a:t>
            </a:r>
            <a:r>
              <a:rPr kumimoji="1" lang="en-US" altLang="zh-CN" b="1">
                <a:latin typeface="FangSong" panose="02010609060101010101" pitchFamily="49" charset="-122"/>
                <a:ea typeface="FangSong" panose="02010609060101010101" pitchFamily="49" charset="-122"/>
              </a:rPr>
              <a:t>django.test.TestCase</a:t>
            </a:r>
            <a:r>
              <a:rPr kumimoji="1" lang="zh-CN" altLang="en-US" b="1">
                <a:latin typeface="FangSong" panose="02010609060101010101" pitchFamily="49" charset="-122"/>
                <a:ea typeface="FangSong" panose="02010609060101010101" pitchFamily="49" charset="-122"/>
              </a:rPr>
              <a:t>。</a:t>
            </a:r>
            <a:endParaRPr kumimoji="1"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5114516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单元测试的相关特性</a:t>
            </a:r>
            <a:endParaRPr kumimoji="1" lang="en-US" altLang="zh-CN" sz="3600" b="1">
              <a:latin typeface="FangSong" panose="02010609060101010101" pitchFamily="49" charset="-122"/>
              <a:ea typeface="FangSong" panose="02010609060101010101" pitchFamily="49" charset="-122"/>
            </a:endParaRPr>
          </a:p>
        </p:txBody>
      </p:sp>
      <p:sp>
        <p:nvSpPr>
          <p:cNvPr id="31" name="文本框 30">
            <a:extLst>
              <a:ext uri="{FF2B5EF4-FFF2-40B4-BE49-F238E27FC236}">
                <a16:creationId xmlns:a16="http://schemas.microsoft.com/office/drawing/2014/main" id="{8AAB0D01-4FBE-BC40-8D3D-C3D54D4D8CDF}"/>
              </a:ext>
            </a:extLst>
          </p:cNvPr>
          <p:cNvSpPr txBox="1"/>
          <p:nvPr/>
        </p:nvSpPr>
        <p:spPr>
          <a:xfrm>
            <a:off x="833228" y="897746"/>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unittest</a:t>
            </a:r>
            <a:r>
              <a:rPr lang="zh-CN" altLang="en-US" sz="2400" b="1">
                <a:latin typeface="FangSong" panose="02010609060101010101" pitchFamily="49" charset="-122"/>
                <a:ea typeface="FangSong" panose="02010609060101010101" pitchFamily="49" charset="-122"/>
              </a:rPr>
              <a:t> 测试框架的特性</a:t>
            </a:r>
            <a:endParaRPr lang="en-US" altLang="zh-CN" sz="2400" b="1">
              <a:latin typeface="FangSong" panose="02010609060101010101" pitchFamily="49" charset="-122"/>
              <a:ea typeface="FangSong" panose="02010609060101010101" pitchFamily="49" charset="-122"/>
            </a:endParaRPr>
          </a:p>
        </p:txBody>
      </p:sp>
      <p:sp>
        <p:nvSpPr>
          <p:cNvPr id="15" name="圆角矩形">
            <a:extLst>
              <a:ext uri="{FF2B5EF4-FFF2-40B4-BE49-F238E27FC236}">
                <a16:creationId xmlns:a16="http://schemas.microsoft.com/office/drawing/2014/main" id="{D032E959-EA4C-3E43-B8E2-8645B0764E08}"/>
              </a:ext>
            </a:extLst>
          </p:cNvPr>
          <p:cNvSpPr>
            <a:spLocks/>
          </p:cNvSpPr>
          <p:nvPr/>
        </p:nvSpPr>
        <p:spPr>
          <a:xfrm>
            <a:off x="833228" y="2044263"/>
            <a:ext cx="2061943" cy="47198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2000" b="1" dirty="0">
                <a:solidFill>
                  <a:schemeClr val="bg1"/>
                </a:solidFill>
                <a:latin typeface="FangSong" panose="02010609060101010101" pitchFamily="49" charset="-122"/>
                <a:ea typeface="FangSong" panose="02010609060101010101" pitchFamily="49" charset="-122"/>
                <a:cs typeface="微软雅黑" charset="0"/>
              </a:rPr>
              <a:t>test</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a:t>
            </a:r>
            <a:r>
              <a:rPr lang="en-US" altLang="zh-CN" sz="2000" b="1" dirty="0">
                <a:solidFill>
                  <a:schemeClr val="bg1"/>
                </a:solidFill>
                <a:latin typeface="FangSong" panose="02010609060101010101" pitchFamily="49" charset="-122"/>
                <a:ea typeface="FangSong" panose="02010609060101010101" pitchFamily="49" charset="-122"/>
                <a:cs typeface="微软雅黑" charset="0"/>
              </a:rPr>
              <a:t>fixture</a:t>
            </a:r>
            <a:endParaRPr lang="zh-CN" altLang="en-US" sz="20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6" name="圆角矩形">
            <a:extLst>
              <a:ext uri="{FF2B5EF4-FFF2-40B4-BE49-F238E27FC236}">
                <a16:creationId xmlns:a16="http://schemas.microsoft.com/office/drawing/2014/main" id="{7D033A0B-0576-F34B-9D1A-F93476920C2F}"/>
              </a:ext>
            </a:extLst>
          </p:cNvPr>
          <p:cNvSpPr>
            <a:spLocks/>
          </p:cNvSpPr>
          <p:nvPr/>
        </p:nvSpPr>
        <p:spPr>
          <a:xfrm>
            <a:off x="833228" y="3183670"/>
            <a:ext cx="2061943" cy="47198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2000" b="1" dirty="0">
                <a:solidFill>
                  <a:schemeClr val="bg1"/>
                </a:solidFill>
                <a:latin typeface="FangSong" panose="02010609060101010101" pitchFamily="49" charset="-122"/>
                <a:ea typeface="FangSong" panose="02010609060101010101" pitchFamily="49" charset="-122"/>
                <a:cs typeface="微软雅黑" charset="0"/>
              </a:rPr>
              <a:t>test</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a:t>
            </a:r>
            <a:r>
              <a:rPr lang="en-US" altLang="zh-CN" sz="2000" b="1" dirty="0">
                <a:solidFill>
                  <a:schemeClr val="bg1"/>
                </a:solidFill>
                <a:latin typeface="FangSong" panose="02010609060101010101" pitchFamily="49" charset="-122"/>
                <a:ea typeface="FangSong" panose="02010609060101010101" pitchFamily="49" charset="-122"/>
                <a:cs typeface="微软雅黑" charset="0"/>
              </a:rPr>
              <a:t>case</a:t>
            </a:r>
            <a:endParaRPr lang="zh-CN" altLang="en-US" sz="20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7" name="圆角矩形">
            <a:extLst>
              <a:ext uri="{FF2B5EF4-FFF2-40B4-BE49-F238E27FC236}">
                <a16:creationId xmlns:a16="http://schemas.microsoft.com/office/drawing/2014/main" id="{EA4B9FC5-A82B-1943-BB72-FE4189843844}"/>
              </a:ext>
            </a:extLst>
          </p:cNvPr>
          <p:cNvSpPr>
            <a:spLocks/>
          </p:cNvSpPr>
          <p:nvPr/>
        </p:nvSpPr>
        <p:spPr>
          <a:xfrm>
            <a:off x="833228" y="5643440"/>
            <a:ext cx="2061943" cy="47198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2000" b="1" dirty="0">
                <a:solidFill>
                  <a:schemeClr val="bg1"/>
                </a:solidFill>
                <a:latin typeface="FangSong" panose="02010609060101010101" pitchFamily="49" charset="-122"/>
                <a:ea typeface="FangSong" panose="02010609060101010101" pitchFamily="49" charset="-122"/>
                <a:cs typeface="微软雅黑" charset="0"/>
              </a:rPr>
              <a:t>test</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a:t>
            </a:r>
            <a:r>
              <a:rPr lang="en-US" altLang="zh-CN" sz="2000" b="1" dirty="0">
                <a:solidFill>
                  <a:schemeClr val="bg1"/>
                </a:solidFill>
                <a:latin typeface="FangSong" panose="02010609060101010101" pitchFamily="49" charset="-122"/>
                <a:ea typeface="FangSong" panose="02010609060101010101" pitchFamily="49" charset="-122"/>
                <a:cs typeface="微软雅黑" charset="0"/>
              </a:rPr>
              <a:t>suite</a:t>
            </a:r>
            <a:endParaRPr lang="zh-CN" altLang="en-US" sz="20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8" name="圆角矩形">
            <a:extLst>
              <a:ext uri="{FF2B5EF4-FFF2-40B4-BE49-F238E27FC236}">
                <a16:creationId xmlns:a16="http://schemas.microsoft.com/office/drawing/2014/main" id="{64F234AF-1284-824A-A890-84B246DF38BE}"/>
              </a:ext>
            </a:extLst>
          </p:cNvPr>
          <p:cNvSpPr>
            <a:spLocks/>
          </p:cNvSpPr>
          <p:nvPr/>
        </p:nvSpPr>
        <p:spPr>
          <a:xfrm>
            <a:off x="833229" y="4391902"/>
            <a:ext cx="2061943" cy="471985"/>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68580" tIns="34290" rIns="68580" bIns="34290" anchor="ctr" anchorCtr="0">
            <a:prstTxWarp prst="textNoShape">
              <a:avLst/>
            </a:prstTxWarp>
          </a:bodyPr>
          <a:lstStyle/>
          <a:p>
            <a:pPr algn="ctr"/>
            <a:r>
              <a:rPr lang="en-US" altLang="zh-CN" sz="2000" b="1" dirty="0">
                <a:solidFill>
                  <a:schemeClr val="bg1"/>
                </a:solidFill>
                <a:latin typeface="FangSong" panose="02010609060101010101" pitchFamily="49" charset="-122"/>
                <a:ea typeface="FangSong" panose="02010609060101010101" pitchFamily="49" charset="-122"/>
                <a:cs typeface="微软雅黑" charset="0"/>
              </a:rPr>
              <a:t>test</a:t>
            </a:r>
            <a:r>
              <a:rPr lang="zh-CN" altLang="en-US" sz="2000" b="1" dirty="0">
                <a:solidFill>
                  <a:schemeClr val="bg1"/>
                </a:solidFill>
                <a:latin typeface="FangSong" panose="02010609060101010101" pitchFamily="49" charset="-122"/>
                <a:ea typeface="FangSong" panose="02010609060101010101" pitchFamily="49" charset="-122"/>
                <a:cs typeface="微软雅黑" charset="0"/>
              </a:rPr>
              <a:t> </a:t>
            </a:r>
            <a:r>
              <a:rPr lang="en-US" altLang="zh-CN" sz="2000" b="1" dirty="0">
                <a:solidFill>
                  <a:schemeClr val="bg1"/>
                </a:solidFill>
                <a:latin typeface="FangSong" panose="02010609060101010101" pitchFamily="49" charset="-122"/>
                <a:ea typeface="FangSong" panose="02010609060101010101" pitchFamily="49" charset="-122"/>
                <a:cs typeface="微软雅黑" charset="0"/>
              </a:rPr>
              <a:t>runner</a:t>
            </a:r>
            <a:endParaRPr lang="zh-CN" altLang="en-US" sz="2000" b="1" dirty="0">
              <a:solidFill>
                <a:schemeClr val="bg1"/>
              </a:solidFill>
              <a:latin typeface="FangSong" panose="02010609060101010101" pitchFamily="49" charset="-122"/>
              <a:ea typeface="FangSong" panose="02010609060101010101" pitchFamily="49" charset="-122"/>
              <a:cs typeface="微软雅黑" charset="0"/>
            </a:endParaRPr>
          </a:p>
        </p:txBody>
      </p:sp>
      <p:sp>
        <p:nvSpPr>
          <p:cNvPr id="19" name="矩形 18">
            <a:extLst>
              <a:ext uri="{FF2B5EF4-FFF2-40B4-BE49-F238E27FC236}">
                <a16:creationId xmlns:a16="http://schemas.microsoft.com/office/drawing/2014/main" id="{B4C89A1F-6B01-9041-9539-96B022CC90BD}"/>
              </a:ext>
            </a:extLst>
          </p:cNvPr>
          <p:cNvSpPr/>
          <p:nvPr/>
        </p:nvSpPr>
        <p:spPr>
          <a:xfrm>
            <a:off x="180740" y="1359411"/>
            <a:ext cx="11765837"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a:t>
            </a:r>
            <a:r>
              <a:rPr kumimoji="1" lang="en-US" altLang="zh-CN" b="1">
                <a:latin typeface="FangSong" panose="02010609060101010101" pitchFamily="49" charset="-122"/>
                <a:ea typeface="FangSong" panose="02010609060101010101" pitchFamily="49" charset="-122"/>
              </a:rPr>
              <a:t>unittest </a:t>
            </a:r>
            <a:r>
              <a:rPr kumimoji="1" lang="zh-CN" altLang="en-US" b="1">
                <a:latin typeface="FangSong" panose="02010609060101010101" pitchFamily="49" charset="-122"/>
                <a:ea typeface="FangSong" panose="02010609060101010101" pitchFamily="49" charset="-122"/>
              </a:rPr>
              <a:t>单元测试框架最初是受到 </a:t>
            </a:r>
            <a:r>
              <a:rPr kumimoji="1" lang="en-US" altLang="zh-CN" b="1">
                <a:latin typeface="FangSong" panose="02010609060101010101" pitchFamily="49" charset="-122"/>
                <a:ea typeface="FangSong" panose="02010609060101010101" pitchFamily="49" charset="-122"/>
              </a:rPr>
              <a:t>JUnit </a:t>
            </a:r>
            <a:r>
              <a:rPr kumimoji="1" lang="zh-CN" altLang="en-US" b="1">
                <a:latin typeface="FangSong" panose="02010609060101010101" pitchFamily="49" charset="-122"/>
                <a:ea typeface="FangSong" panose="02010609060101010101" pitchFamily="49" charset="-122"/>
              </a:rPr>
              <a:t>的启发，它与其他语言的主流单元测试框架有着相似的风格。</a:t>
            </a:r>
            <a:r>
              <a:rPr kumimoji="1" lang="en-US" altLang="zh-CN" b="1">
                <a:latin typeface="FangSong" panose="02010609060101010101" pitchFamily="49" charset="-122"/>
                <a:ea typeface="FangSong" panose="02010609060101010101" pitchFamily="49" charset="-122"/>
              </a:rPr>
              <a:t>unittest </a:t>
            </a:r>
            <a:r>
              <a:rPr kumimoji="1" lang="zh-CN" altLang="en-US" b="1">
                <a:latin typeface="FangSong" panose="02010609060101010101" pitchFamily="49" charset="-122"/>
                <a:ea typeface="FangSong" panose="02010609060101010101" pitchFamily="49" charset="-122"/>
              </a:rPr>
              <a:t>包含了四个核心概念：</a:t>
            </a:r>
            <a:endParaRPr kumimoji="1" lang="en-US" altLang="zh-CN"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33E98B49-78A5-954D-B083-37BAF2659E02}"/>
              </a:ext>
            </a:extLst>
          </p:cNvPr>
          <p:cNvSpPr/>
          <p:nvPr/>
        </p:nvSpPr>
        <p:spPr>
          <a:xfrm>
            <a:off x="1047637" y="2537339"/>
            <a:ext cx="10281421"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它代表的是初始化和清理测试环境，最常见的应用场景是创建临时目录和数据库连接的创建与销毁</a:t>
            </a:r>
            <a:endParaRPr kumimoji="1" lang="en-US" altLang="zh-CN" b="1">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F8FCEBA6-8D0E-D44E-BC76-5241F0AD563D}"/>
              </a:ext>
            </a:extLst>
          </p:cNvPr>
          <p:cNvSpPr/>
          <p:nvPr/>
        </p:nvSpPr>
        <p:spPr>
          <a:xfrm>
            <a:off x="922947" y="3670925"/>
            <a:ext cx="10281421"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它代表的是 </a:t>
            </a:r>
            <a:r>
              <a:rPr kumimoji="1" lang="en-US" altLang="zh-CN" b="1">
                <a:latin typeface="FangSong" panose="02010609060101010101" pitchFamily="49" charset="-122"/>
                <a:ea typeface="FangSong" panose="02010609060101010101" pitchFamily="49" charset="-122"/>
              </a:rPr>
              <a:t>unittest.TestCase </a:t>
            </a:r>
            <a:r>
              <a:rPr kumimoji="1" lang="zh-CN" altLang="en-US" b="1">
                <a:latin typeface="FangSong" panose="02010609060101010101" pitchFamily="49" charset="-122"/>
                <a:ea typeface="FangSong" panose="02010609060101010101" pitchFamily="49" charset="-122"/>
              </a:rPr>
              <a:t>类实例，一个完整的测试单元，通过运行这个测试单元实现对某个问题的验证</a:t>
            </a:r>
            <a:endParaRPr kumimoji="1" lang="en-US" altLang="zh-CN" b="1">
              <a:latin typeface="FangSong" panose="02010609060101010101" pitchFamily="49" charset="-122"/>
              <a:ea typeface="FangSong" panose="02010609060101010101" pitchFamily="49" charset="-122"/>
            </a:endParaRPr>
          </a:p>
        </p:txBody>
      </p:sp>
      <p:sp>
        <p:nvSpPr>
          <p:cNvPr id="26" name="矩形 25">
            <a:extLst>
              <a:ext uri="{FF2B5EF4-FFF2-40B4-BE49-F238E27FC236}">
                <a16:creationId xmlns:a16="http://schemas.microsoft.com/office/drawing/2014/main" id="{6C4BA541-F35C-1949-A433-C7D7D08248A2}"/>
              </a:ext>
            </a:extLst>
          </p:cNvPr>
          <p:cNvSpPr/>
          <p:nvPr/>
        </p:nvSpPr>
        <p:spPr>
          <a:xfrm>
            <a:off x="1047638" y="4960285"/>
            <a:ext cx="10281421" cy="646331"/>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它代表的是 </a:t>
            </a:r>
            <a:r>
              <a:rPr kumimoji="1" lang="en-US" altLang="zh-CN" b="1">
                <a:latin typeface="FangSong" panose="02010609060101010101" pitchFamily="49" charset="-122"/>
                <a:ea typeface="FangSong" panose="02010609060101010101" pitchFamily="49" charset="-122"/>
              </a:rPr>
              <a:t>test case </a:t>
            </a:r>
            <a:r>
              <a:rPr kumimoji="1" lang="zh-CN" altLang="en-US" b="1">
                <a:latin typeface="FangSong" panose="02010609060101010101" pitchFamily="49" charset="-122"/>
                <a:ea typeface="FangSong" panose="02010609060101010101" pitchFamily="49" charset="-122"/>
              </a:rPr>
              <a:t>的集合，同时 </a:t>
            </a:r>
            <a:r>
              <a:rPr kumimoji="1" lang="en-US" altLang="zh-CN" b="1">
                <a:latin typeface="FangSong" panose="02010609060101010101" pitchFamily="49" charset="-122"/>
                <a:ea typeface="FangSong" panose="02010609060101010101" pitchFamily="49" charset="-122"/>
              </a:rPr>
              <a:t>test suite </a:t>
            </a:r>
            <a:r>
              <a:rPr kumimoji="1" lang="zh-CN" altLang="en-US" b="1">
                <a:latin typeface="FangSong" panose="02010609060101010101" pitchFamily="49" charset="-122"/>
                <a:ea typeface="FangSong" panose="02010609060101010101" pitchFamily="49" charset="-122"/>
              </a:rPr>
              <a:t>还可以嵌套 </a:t>
            </a:r>
            <a:r>
              <a:rPr kumimoji="1" lang="en-US" altLang="zh-CN" b="1">
                <a:latin typeface="FangSong" panose="02010609060101010101" pitchFamily="49" charset="-122"/>
                <a:ea typeface="FangSong" panose="02010609060101010101" pitchFamily="49" charset="-122"/>
              </a:rPr>
              <a:t>test suite</a:t>
            </a:r>
            <a:r>
              <a:rPr kumimoji="1" lang="zh-CN" altLang="en-US" b="1">
                <a:latin typeface="FangSong" panose="02010609060101010101" pitchFamily="49" charset="-122"/>
                <a:ea typeface="FangSong" panose="02010609060101010101" pitchFamily="49" charset="-122"/>
              </a:rPr>
              <a:t>，实现多个测试任务一起执行的目的</a:t>
            </a:r>
            <a:endParaRPr kumimoji="1" lang="en-US" altLang="zh-CN" b="1">
              <a:latin typeface="FangSong" panose="02010609060101010101" pitchFamily="49" charset="-122"/>
              <a:ea typeface="FangSong" panose="02010609060101010101" pitchFamily="49" charset="-122"/>
            </a:endParaRPr>
          </a:p>
        </p:txBody>
      </p:sp>
      <p:sp>
        <p:nvSpPr>
          <p:cNvPr id="28" name="矩形 27">
            <a:extLst>
              <a:ext uri="{FF2B5EF4-FFF2-40B4-BE49-F238E27FC236}">
                <a16:creationId xmlns:a16="http://schemas.microsoft.com/office/drawing/2014/main" id="{3A3FD299-4A03-F845-9366-FCD61E10859B}"/>
              </a:ext>
            </a:extLst>
          </p:cNvPr>
          <p:cNvSpPr/>
          <p:nvPr/>
        </p:nvSpPr>
        <p:spPr>
          <a:xfrm>
            <a:off x="1047638" y="6212132"/>
            <a:ext cx="10281421" cy="369332"/>
          </a:xfrm>
          <a:prstGeom prst="rect">
            <a:avLst/>
          </a:prstGeom>
        </p:spPr>
        <p:txBody>
          <a:bodyPr wrap="square">
            <a:spAutoFit/>
          </a:bodyPr>
          <a:lstStyle/>
          <a:p>
            <a:r>
              <a:rPr kumimoji="1" lang="zh-CN" altLang="en-US" b="1">
                <a:latin typeface="FangSong" panose="02010609060101010101" pitchFamily="49" charset="-122"/>
                <a:ea typeface="FangSong" panose="02010609060101010101" pitchFamily="49" charset="-122"/>
              </a:rPr>
              <a:t>    它代表的是执行测试并向用户反馈执行结果</a:t>
            </a:r>
            <a:endParaRPr kumimoji="1" lang="en-US" altLang="zh-CN"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80685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单元测试的相关特性</a:t>
            </a:r>
            <a:endParaRPr kumimoji="1" lang="en-US" altLang="zh-CN" sz="3600" b="1">
              <a:latin typeface="FangSong" panose="02010609060101010101" pitchFamily="49" charset="-122"/>
              <a:ea typeface="FangSong" panose="02010609060101010101" pitchFamily="49" charset="-122"/>
            </a:endParaRPr>
          </a:p>
        </p:txBody>
      </p:sp>
      <p:sp>
        <p:nvSpPr>
          <p:cNvPr id="27" name="文本框 26">
            <a:extLst>
              <a:ext uri="{FF2B5EF4-FFF2-40B4-BE49-F238E27FC236}">
                <a16:creationId xmlns:a16="http://schemas.microsoft.com/office/drawing/2014/main" id="{EB7EC789-3D98-0349-859E-BF5F9141FDB1}"/>
              </a:ext>
            </a:extLst>
          </p:cNvPr>
          <p:cNvSpPr txBox="1"/>
          <p:nvPr/>
        </p:nvSpPr>
        <p:spPr>
          <a:xfrm>
            <a:off x="180740" y="2133423"/>
            <a:ext cx="10006261"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单独的测试配置文件</a:t>
            </a:r>
            <a:endParaRPr lang="en-US" altLang="zh-CN" sz="2000" b="1">
              <a:latin typeface="FangSong" panose="02010609060101010101" pitchFamily="49" charset="-122"/>
              <a:ea typeface="FangSong" panose="02010609060101010101" pitchFamily="49" charset="-122"/>
            </a:endParaRPr>
          </a:p>
        </p:txBody>
      </p:sp>
      <p:sp>
        <p:nvSpPr>
          <p:cNvPr id="20" name="文本框 19">
            <a:extLst>
              <a:ext uri="{FF2B5EF4-FFF2-40B4-BE49-F238E27FC236}">
                <a16:creationId xmlns:a16="http://schemas.microsoft.com/office/drawing/2014/main" id="{48404B5E-379E-BB4D-BE0C-E10234D08824}"/>
              </a:ext>
            </a:extLst>
          </p:cNvPr>
          <p:cNvSpPr txBox="1"/>
          <p:nvPr/>
        </p:nvSpPr>
        <p:spPr>
          <a:xfrm>
            <a:off x="821352" y="879760"/>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单元测试中数据库的配置</a:t>
            </a:r>
            <a:endParaRPr lang="en-US" altLang="zh-CN" sz="2400" b="1">
              <a:latin typeface="FangSong" panose="02010609060101010101" pitchFamily="49" charset="-122"/>
              <a:ea typeface="FangSong" panose="02010609060101010101" pitchFamily="49" charset="-122"/>
            </a:endParaRPr>
          </a:p>
        </p:txBody>
      </p:sp>
      <p:sp>
        <p:nvSpPr>
          <p:cNvPr id="2" name="矩形 1">
            <a:extLst>
              <a:ext uri="{FF2B5EF4-FFF2-40B4-BE49-F238E27FC236}">
                <a16:creationId xmlns:a16="http://schemas.microsoft.com/office/drawing/2014/main" id="{3B4C28F8-F07A-E44E-8588-155081CF3D6F}"/>
              </a:ext>
            </a:extLst>
          </p:cNvPr>
          <p:cNvSpPr/>
          <p:nvPr/>
        </p:nvSpPr>
        <p:spPr>
          <a:xfrm>
            <a:off x="180740" y="5549549"/>
            <a:ext cx="11689445" cy="1077218"/>
          </a:xfrm>
          <a:prstGeom prst="rect">
            <a:avLst/>
          </a:prstGeom>
        </p:spPr>
        <p:txBody>
          <a:bodyPr wrap="square">
            <a:spAutoFit/>
          </a:bodyPr>
          <a:lstStyle/>
          <a:p>
            <a:r>
              <a:rPr lang="zh-CN" altLang="en-US" sz="1600" b="1">
                <a:latin typeface="FangSong" panose="02010609060101010101" pitchFamily="49" charset="-122"/>
                <a:ea typeface="FangSong" panose="02010609060101010101" pitchFamily="49" charset="-122"/>
              </a:rPr>
              <a:t>    此时，再去执行测试用例，可以使用命令：</a:t>
            </a:r>
            <a:endParaRPr lang="en-US" altLang="zh-CN" sz="1600" b="1">
              <a:latin typeface="FangSong" panose="02010609060101010101" pitchFamily="49" charset="-122"/>
              <a:ea typeface="FangSong" panose="02010609060101010101" pitchFamily="49" charset="-122"/>
            </a:endParaRPr>
          </a:p>
          <a:p>
            <a:r>
              <a:rPr lang="en-US" altLang="zh-CN" sz="1600" b="1">
                <a:solidFill>
                  <a:srgbClr val="C00000"/>
                </a:solidFill>
                <a:latin typeface="FangSong" panose="02010609060101010101" pitchFamily="49" charset="-122"/>
                <a:ea typeface="FangSong" panose="02010609060101010101" pitchFamily="49" charset="-122"/>
              </a:rPr>
              <a:t>	python manage.py test --settings=settings-test -v 3 post.tests.SimpleTest</a:t>
            </a:r>
            <a:r>
              <a:rPr lang="zh-CN" altLang="zh-CN" sz="1600" b="1">
                <a:solidFill>
                  <a:srgbClr val="C00000"/>
                </a:solidFill>
                <a:latin typeface="FangSong" panose="02010609060101010101" pitchFamily="49" charset="-122"/>
                <a:ea typeface="FangSong" panose="02010609060101010101" pitchFamily="49" charset="-122"/>
              </a:rPr>
              <a:t> </a:t>
            </a:r>
            <a:endParaRPr lang="en-US" altLang="zh-CN" sz="1600" b="1">
              <a:solidFill>
                <a:srgbClr val="C00000"/>
              </a:solidFill>
              <a:latin typeface="FangSong" panose="02010609060101010101" pitchFamily="49" charset="-122"/>
              <a:ea typeface="FangSong" panose="02010609060101010101" pitchFamily="49" charset="-122"/>
            </a:endParaRPr>
          </a:p>
          <a:p>
            <a:r>
              <a:rPr lang="zh-CN" altLang="en-US" sz="1600" b="1">
                <a:solidFill>
                  <a:srgbClr val="C00000"/>
                </a:solidFill>
                <a:latin typeface="FangSong" panose="02010609060101010101" pitchFamily="49" charset="-122"/>
                <a:ea typeface="FangSong" panose="02010609060101010101" pitchFamily="49" charset="-122"/>
              </a:rPr>
              <a:t>    </a:t>
            </a:r>
            <a:r>
              <a:rPr lang="zh-CN" altLang="en-US" sz="1600" b="1">
                <a:latin typeface="FangSong" panose="02010609060101010101" pitchFamily="49" charset="-122"/>
                <a:ea typeface="FangSong" panose="02010609060101010101" pitchFamily="49" charset="-122"/>
              </a:rPr>
              <a:t>为不同的场景创建不同的配置文件，并在启动项目时指定正确的配置，是非常常用且良好的工作习惯。使用 </a:t>
            </a:r>
            <a:r>
              <a:rPr lang="en-US" altLang="zh-CN" sz="1600" b="1">
                <a:latin typeface="FangSong" panose="02010609060101010101" pitchFamily="49" charset="-122"/>
                <a:ea typeface="FangSong" panose="02010609060101010101" pitchFamily="49" charset="-122"/>
              </a:rPr>
              <a:t>SQLite </a:t>
            </a:r>
            <a:r>
              <a:rPr lang="zh-CN" altLang="en-US" sz="1600" b="1">
                <a:latin typeface="FangSong" panose="02010609060101010101" pitchFamily="49" charset="-122"/>
                <a:ea typeface="FangSong" panose="02010609060101010101" pitchFamily="49" charset="-122"/>
              </a:rPr>
              <a:t>时，同样也会在执行测试用例的前后创建与销毁数据库，只是这个过程发生在内存。</a:t>
            </a:r>
          </a:p>
        </p:txBody>
      </p:sp>
      <p:sp>
        <p:nvSpPr>
          <p:cNvPr id="19" name="矩形 18">
            <a:extLst>
              <a:ext uri="{FF2B5EF4-FFF2-40B4-BE49-F238E27FC236}">
                <a16:creationId xmlns:a16="http://schemas.microsoft.com/office/drawing/2014/main" id="{44326ED4-580A-204C-BE91-80010D87665B}"/>
              </a:ext>
            </a:extLst>
          </p:cNvPr>
          <p:cNvSpPr/>
          <p:nvPr/>
        </p:nvSpPr>
        <p:spPr>
          <a:xfrm>
            <a:off x="180740" y="1321259"/>
            <a:ext cx="11605237" cy="707886"/>
          </a:xfrm>
          <a:prstGeom prst="rect">
            <a:avLst/>
          </a:prstGeom>
        </p:spPr>
        <p:txBody>
          <a:bodyPr wrap="square">
            <a:spAutoFit/>
          </a:bodyPr>
          <a:lstStyle/>
          <a:p>
            <a:r>
              <a:rPr lang="zh-CN" altLang="en-US" sz="2000" b="1">
                <a:latin typeface="FangSong" panose="02010609060101010101" pitchFamily="49" charset="-122"/>
                <a:ea typeface="FangSong" panose="02010609060101010101" pitchFamily="49" charset="-122"/>
              </a:rPr>
              <a:t>    启动 </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服务是可以使用不同的配置文件的，所以，可以为单元测试创建一个配置文件，其中 </a:t>
            </a:r>
            <a:r>
              <a:rPr lang="en-US" altLang="zh-CN" sz="2000" b="1">
                <a:solidFill>
                  <a:srgbClr val="C00000"/>
                </a:solidFill>
                <a:latin typeface="FangSong" panose="02010609060101010101" pitchFamily="49" charset="-122"/>
                <a:ea typeface="FangSong" panose="02010609060101010101" pitchFamily="49" charset="-122"/>
              </a:rPr>
              <a:t>DATABASES</a:t>
            </a:r>
            <a:r>
              <a:rPr lang="en-US" altLang="zh-CN" sz="2000" b="1">
                <a:latin typeface="FangSong" panose="02010609060101010101" pitchFamily="49" charset="-122"/>
                <a:ea typeface="FangSong" panose="02010609060101010101" pitchFamily="49" charset="-122"/>
              </a:rPr>
              <a:t> </a:t>
            </a:r>
            <a:r>
              <a:rPr lang="zh-CN" altLang="en-US" sz="2000" b="1">
                <a:latin typeface="FangSong" panose="02010609060101010101" pitchFamily="49" charset="-122"/>
                <a:ea typeface="FangSong" panose="02010609060101010101" pitchFamily="49" charset="-122"/>
              </a:rPr>
              <a:t>中指定使用 </a:t>
            </a:r>
            <a:r>
              <a:rPr lang="en-US" altLang="zh-CN" sz="2000" b="1">
                <a:solidFill>
                  <a:srgbClr val="C00000"/>
                </a:solidFill>
                <a:latin typeface="FangSong" panose="02010609060101010101" pitchFamily="49" charset="-122"/>
                <a:ea typeface="FangSong" panose="02010609060101010101" pitchFamily="49" charset="-122"/>
              </a:rPr>
              <a:t>SQLite</a:t>
            </a:r>
            <a:r>
              <a:rPr lang="zh-CN" altLang="en-US" sz="2000" b="1">
                <a:latin typeface="FangSong" panose="02010609060101010101" pitchFamily="49" charset="-122"/>
                <a:ea typeface="FangSong" panose="02010609060101010101" pitchFamily="49" charset="-122"/>
              </a:rPr>
              <a:t>。</a:t>
            </a:r>
          </a:p>
        </p:txBody>
      </p:sp>
      <p:sp>
        <p:nvSpPr>
          <p:cNvPr id="21" name="矩形 20">
            <a:extLst>
              <a:ext uri="{FF2B5EF4-FFF2-40B4-BE49-F238E27FC236}">
                <a16:creationId xmlns:a16="http://schemas.microsoft.com/office/drawing/2014/main" id="{918312FF-3819-2547-8195-E936064CC184}"/>
              </a:ext>
            </a:extLst>
          </p:cNvPr>
          <p:cNvSpPr/>
          <p:nvPr/>
        </p:nvSpPr>
        <p:spPr>
          <a:xfrm>
            <a:off x="180740" y="2512034"/>
            <a:ext cx="11124699" cy="707886"/>
          </a:xfrm>
          <a:prstGeom prst="rect">
            <a:avLst/>
          </a:prstGeom>
        </p:spPr>
        <p:txBody>
          <a:bodyPr wrap="square">
            <a:spAutoFit/>
          </a:bodyPr>
          <a:lstStyle/>
          <a:p>
            <a:r>
              <a:rPr lang="zh-CN" altLang="en-US" sz="2000" b="1">
                <a:latin typeface="FangSong" panose="02010609060101010101" pitchFamily="49" charset="-122"/>
                <a:ea typeface="FangSong" panose="02010609060101010101" pitchFamily="49" charset="-122"/>
              </a:rPr>
              <a:t>    可以在 </a:t>
            </a:r>
            <a:r>
              <a:rPr lang="en-US" altLang="zh-CN" sz="2000" b="1">
                <a:latin typeface="FangSong" panose="02010609060101010101" pitchFamily="49" charset="-122"/>
                <a:ea typeface="FangSong" panose="02010609060101010101" pitchFamily="49" charset="-122"/>
              </a:rPr>
              <a:t>my_bbs </a:t>
            </a:r>
            <a:r>
              <a:rPr lang="zh-CN" altLang="en-US" sz="2000" b="1">
                <a:latin typeface="FangSong" panose="02010609060101010101" pitchFamily="49" charset="-122"/>
                <a:ea typeface="FangSong" panose="02010609060101010101" pitchFamily="49" charset="-122"/>
              </a:rPr>
              <a:t>项目下（</a:t>
            </a:r>
            <a:r>
              <a:rPr lang="en-US" altLang="zh-CN" sz="2000" b="1">
                <a:latin typeface="FangSong" panose="02010609060101010101" pitchFamily="49" charset="-122"/>
                <a:ea typeface="FangSong" panose="02010609060101010101" pitchFamily="49" charset="-122"/>
              </a:rPr>
              <a:t>manage.py </a:t>
            </a:r>
            <a:r>
              <a:rPr lang="zh-CN" altLang="en-US" sz="2000" b="1">
                <a:latin typeface="FangSong" panose="02010609060101010101" pitchFamily="49" charset="-122"/>
                <a:ea typeface="FangSong" panose="02010609060101010101" pitchFamily="49" charset="-122"/>
              </a:rPr>
              <a:t>所在目录）创建配置文件：</a:t>
            </a:r>
            <a:r>
              <a:rPr lang="en-US" altLang="zh-CN" sz="2000" b="1">
                <a:solidFill>
                  <a:srgbClr val="C00000"/>
                </a:solidFill>
                <a:latin typeface="FangSong" panose="02010609060101010101" pitchFamily="49" charset="-122"/>
                <a:ea typeface="FangSong" panose="02010609060101010101" pitchFamily="49" charset="-122"/>
              </a:rPr>
              <a:t>settings-test.py</a:t>
            </a:r>
            <a:r>
              <a:rPr lang="zh-CN" altLang="en-US" sz="2000" b="1">
                <a:latin typeface="FangSong" panose="02010609060101010101" pitchFamily="49" charset="-122"/>
                <a:ea typeface="FangSong" panose="02010609060101010101" pitchFamily="49" charset="-122"/>
              </a:rPr>
              <a:t>。可以按照测试的需要添加配置信息，例如 </a:t>
            </a:r>
            <a:r>
              <a:rPr lang="en-US" altLang="zh-CN" sz="2000" b="1">
                <a:latin typeface="FangSong" panose="02010609060101010101" pitchFamily="49" charset="-122"/>
                <a:ea typeface="FangSong" panose="02010609060101010101" pitchFamily="49" charset="-122"/>
              </a:rPr>
              <a:t>DATABASES </a:t>
            </a:r>
            <a:r>
              <a:rPr lang="zh-CN" altLang="en-US" sz="2000" b="1">
                <a:latin typeface="FangSong" panose="02010609060101010101" pitchFamily="49" charset="-122"/>
                <a:ea typeface="FangSong" panose="02010609060101010101" pitchFamily="49" charset="-122"/>
              </a:rPr>
              <a:t>配置为：</a:t>
            </a:r>
          </a:p>
        </p:txBody>
      </p:sp>
      <p:pic>
        <p:nvPicPr>
          <p:cNvPr id="3" name="图片 2">
            <a:extLst>
              <a:ext uri="{FF2B5EF4-FFF2-40B4-BE49-F238E27FC236}">
                <a16:creationId xmlns:a16="http://schemas.microsoft.com/office/drawing/2014/main" id="{46ADF861-A72D-AF4F-9CDA-AA8F10912D32}"/>
              </a:ext>
            </a:extLst>
          </p:cNvPr>
          <p:cNvPicPr>
            <a:picLocks noChangeAspect="1"/>
          </p:cNvPicPr>
          <p:nvPr/>
        </p:nvPicPr>
        <p:blipFill>
          <a:blip r:embed="rId3"/>
          <a:stretch>
            <a:fillRect/>
          </a:stretch>
        </p:blipFill>
        <p:spPr>
          <a:xfrm>
            <a:off x="145115" y="3422324"/>
            <a:ext cx="4456284" cy="1950256"/>
          </a:xfrm>
          <a:prstGeom prst="rect">
            <a:avLst/>
          </a:prstGeom>
        </p:spPr>
      </p:pic>
      <p:pic>
        <p:nvPicPr>
          <p:cNvPr id="5" name="图片 4">
            <a:extLst>
              <a:ext uri="{FF2B5EF4-FFF2-40B4-BE49-F238E27FC236}">
                <a16:creationId xmlns:a16="http://schemas.microsoft.com/office/drawing/2014/main" id="{2E0C33EF-772B-7E48-BC53-FBD9ACF65B5E}"/>
              </a:ext>
            </a:extLst>
          </p:cNvPr>
          <p:cNvPicPr>
            <a:picLocks noChangeAspect="1"/>
          </p:cNvPicPr>
          <p:nvPr/>
        </p:nvPicPr>
        <p:blipFill>
          <a:blip r:embed="rId4"/>
          <a:stretch>
            <a:fillRect/>
          </a:stretch>
        </p:blipFill>
        <p:spPr>
          <a:xfrm>
            <a:off x="4735067" y="3422324"/>
            <a:ext cx="7308328" cy="1950256"/>
          </a:xfrm>
          <a:prstGeom prst="rect">
            <a:avLst/>
          </a:prstGeom>
        </p:spPr>
      </p:pic>
    </p:spTree>
    <p:extLst>
      <p:ext uri="{BB962C8B-B14F-4D97-AF65-F5344CB8AC3E}">
        <p14:creationId xmlns:p14="http://schemas.microsoft.com/office/powerpoint/2010/main" val="3682217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单元测试的相关特性</a:t>
            </a:r>
            <a:endParaRPr kumimoji="1" lang="en-US" altLang="zh-CN" sz="3600" b="1">
              <a:latin typeface="FangSong" panose="02010609060101010101" pitchFamily="49" charset="-122"/>
              <a:ea typeface="FangSong" panose="02010609060101010101" pitchFamily="49" charset="-122"/>
            </a:endParaRPr>
          </a:p>
        </p:txBody>
      </p:sp>
      <p:sp>
        <p:nvSpPr>
          <p:cNvPr id="22" name="文本框 21">
            <a:extLst>
              <a:ext uri="{FF2B5EF4-FFF2-40B4-BE49-F238E27FC236}">
                <a16:creationId xmlns:a16="http://schemas.microsoft.com/office/drawing/2014/main" id="{6E66F0B9-1C7F-0D4C-926D-6BAB26883AF2}"/>
              </a:ext>
            </a:extLst>
          </p:cNvPr>
          <p:cNvSpPr txBox="1"/>
          <p:nvPr/>
        </p:nvSpPr>
        <p:spPr>
          <a:xfrm>
            <a:off x="821352" y="962885"/>
            <a:ext cx="6049722"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Django</a:t>
            </a:r>
            <a:r>
              <a:rPr lang="zh-CN" altLang="en-US" sz="2400" b="1">
                <a:latin typeface="FangSong" panose="02010609060101010101" pitchFamily="49" charset="-122"/>
                <a:ea typeface="FangSong" panose="02010609060101010101" pitchFamily="49" charset="-122"/>
              </a:rPr>
              <a:t> 单元测试的常用测试工具</a:t>
            </a:r>
            <a:endParaRPr lang="en-US" altLang="zh-CN" sz="2400" b="1">
              <a:latin typeface="FangSong" panose="02010609060101010101" pitchFamily="49" charset="-122"/>
              <a:ea typeface="FangSong" panose="02010609060101010101" pitchFamily="49" charset="-122"/>
            </a:endParaRPr>
          </a:p>
        </p:txBody>
      </p:sp>
      <p:sp>
        <p:nvSpPr>
          <p:cNvPr id="19" name="文本框 18">
            <a:extLst>
              <a:ext uri="{FF2B5EF4-FFF2-40B4-BE49-F238E27FC236}">
                <a16:creationId xmlns:a16="http://schemas.microsoft.com/office/drawing/2014/main" id="{142DE52F-F91F-2F4C-AE8D-6699BB30E692}"/>
              </a:ext>
            </a:extLst>
          </p:cNvPr>
          <p:cNvSpPr txBox="1"/>
          <p:nvPr/>
        </p:nvSpPr>
        <p:spPr>
          <a:xfrm>
            <a:off x="0" y="1525315"/>
            <a:ext cx="11563956" cy="707886"/>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标记测试：可以实现只去执行测试方法的子集。使用这个功能需要使用 </a:t>
            </a:r>
            <a:r>
              <a:rPr lang="en-US" altLang="zh-CN" sz="2000" b="1">
                <a:latin typeface="FangSong" panose="02010609060101010101" pitchFamily="49" charset="-122"/>
                <a:ea typeface="FangSong" panose="02010609060101010101" pitchFamily="49" charset="-122"/>
              </a:rPr>
              <a:t>django.test.tag </a:t>
            </a:r>
            <a:r>
              <a:rPr lang="zh-CN" altLang="en-US" sz="2000" b="1">
                <a:latin typeface="FangSong" panose="02010609060101010101" pitchFamily="49" charset="-122"/>
                <a:ea typeface="FangSong" panose="02010609060101010101" pitchFamily="49" charset="-122"/>
              </a:rPr>
              <a:t>装饰器，它可以应用在测试方法或测试类上。</a:t>
            </a:r>
            <a:endParaRPr lang="en-US" altLang="zh-CN" sz="2000" b="1">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CA0C0FDA-A14A-6142-B864-AB7C1C54A9DC}"/>
              </a:ext>
            </a:extLst>
          </p:cNvPr>
          <p:cNvPicPr>
            <a:picLocks noChangeAspect="1"/>
          </p:cNvPicPr>
          <p:nvPr/>
        </p:nvPicPr>
        <p:blipFill>
          <a:blip r:embed="rId3"/>
          <a:stretch>
            <a:fillRect/>
          </a:stretch>
        </p:blipFill>
        <p:spPr>
          <a:xfrm>
            <a:off x="108640" y="2441996"/>
            <a:ext cx="3085489" cy="2874154"/>
          </a:xfrm>
          <a:prstGeom prst="rect">
            <a:avLst/>
          </a:prstGeom>
        </p:spPr>
      </p:pic>
      <p:sp>
        <p:nvSpPr>
          <p:cNvPr id="21" name="矩形 20">
            <a:extLst>
              <a:ext uri="{FF2B5EF4-FFF2-40B4-BE49-F238E27FC236}">
                <a16:creationId xmlns:a16="http://schemas.microsoft.com/office/drawing/2014/main" id="{E966376A-9989-5A43-A497-6FE72D0C7557}"/>
              </a:ext>
            </a:extLst>
          </p:cNvPr>
          <p:cNvSpPr/>
          <p:nvPr/>
        </p:nvSpPr>
        <p:spPr>
          <a:xfrm>
            <a:off x="-58813" y="5355668"/>
            <a:ext cx="3905026" cy="338554"/>
          </a:xfrm>
          <a:prstGeom prst="rect">
            <a:avLst/>
          </a:prstGeom>
        </p:spPr>
        <p:txBody>
          <a:bodyPr wrap="square">
            <a:spAutoFit/>
          </a:bodyPr>
          <a:lstStyle/>
          <a:p>
            <a:r>
              <a:rPr lang="zh-CN" altLang="en-US" sz="1600" b="1" i="1">
                <a:solidFill>
                  <a:srgbClr val="C00000"/>
                </a:solidFill>
                <a:latin typeface="FangSong" panose="02010609060101010101" pitchFamily="49" charset="-122"/>
                <a:ea typeface="FangSong" panose="02010609060101010101" pitchFamily="49" charset="-122"/>
              </a:rPr>
              <a:t>给 </a:t>
            </a:r>
            <a:r>
              <a:rPr lang="en-US" altLang="zh-CN" sz="1600" b="1" i="1">
                <a:solidFill>
                  <a:srgbClr val="C00000"/>
                </a:solidFill>
                <a:latin typeface="FangSong" panose="02010609060101010101" pitchFamily="49" charset="-122"/>
                <a:ea typeface="FangSong" panose="02010609060101010101" pitchFamily="49" charset="-122"/>
              </a:rPr>
              <a:t>SimpleTest </a:t>
            </a:r>
            <a:r>
              <a:rPr lang="zh-CN" altLang="en-US" sz="1600" b="1" i="1">
                <a:solidFill>
                  <a:srgbClr val="C00000"/>
                </a:solidFill>
                <a:latin typeface="FangSong" panose="02010609060101010101" pitchFamily="49" charset="-122"/>
                <a:ea typeface="FangSong" panose="02010609060101010101" pitchFamily="49" charset="-122"/>
              </a:rPr>
              <a:t>的测试方法添加“标记”</a:t>
            </a:r>
          </a:p>
        </p:txBody>
      </p:sp>
      <p:sp>
        <p:nvSpPr>
          <p:cNvPr id="26" name="矩形 25">
            <a:extLst>
              <a:ext uri="{FF2B5EF4-FFF2-40B4-BE49-F238E27FC236}">
                <a16:creationId xmlns:a16="http://schemas.microsoft.com/office/drawing/2014/main" id="{126686D5-390C-B34A-B79B-B5E0646A2691}"/>
              </a:ext>
            </a:extLst>
          </p:cNvPr>
          <p:cNvSpPr/>
          <p:nvPr/>
        </p:nvSpPr>
        <p:spPr>
          <a:xfrm>
            <a:off x="3301341" y="2724911"/>
            <a:ext cx="8775864" cy="2308324"/>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此时，在执行测试时就可以使用 </a:t>
            </a:r>
            <a:r>
              <a:rPr lang="en-US" altLang="zh-CN" b="1">
                <a:latin typeface="FangSong" panose="02010609060101010101" pitchFamily="49" charset="-122"/>
                <a:ea typeface="FangSong" panose="02010609060101010101" pitchFamily="49" charset="-122"/>
              </a:rPr>
              <a:t>tag </a:t>
            </a:r>
            <a:r>
              <a:rPr lang="zh-CN" altLang="en-US" b="1">
                <a:latin typeface="FangSong" panose="02010609060101010101" pitchFamily="49" charset="-122"/>
                <a:ea typeface="FangSong" panose="02010609060101010101" pitchFamily="49" charset="-122"/>
              </a:rPr>
              <a:t>参数指定运行某些测试。</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zh-CN" altLang="en-US" b="1">
                <a:solidFill>
                  <a:srgbClr val="C00000"/>
                </a:solidFill>
                <a:latin typeface="FangSong" panose="02010609060101010101" pitchFamily="49" charset="-122"/>
                <a:ea typeface="FangSong" panose="02010609060101010101" pitchFamily="49" charset="-122"/>
              </a:rPr>
              <a:t>执行 </a:t>
            </a:r>
            <a:r>
              <a:rPr lang="en-US" altLang="zh-CN" b="1">
                <a:solidFill>
                  <a:srgbClr val="C00000"/>
                </a:solidFill>
                <a:latin typeface="FangSong" panose="02010609060101010101" pitchFamily="49" charset="-122"/>
                <a:ea typeface="FangSong" panose="02010609060101010101" pitchFamily="49" charset="-122"/>
              </a:rPr>
              <a:t>major</a:t>
            </a:r>
            <a:r>
              <a:rPr lang="zh-CN" altLang="en-US" b="1">
                <a:solidFill>
                  <a:srgbClr val="C00000"/>
                </a:solidFill>
                <a:latin typeface="FangSong" panose="02010609060101010101" pitchFamily="49" charset="-122"/>
                <a:ea typeface="FangSong" panose="02010609060101010101" pitchFamily="49" charset="-122"/>
              </a:rPr>
              <a:t> 测试</a:t>
            </a:r>
            <a:r>
              <a:rPr lang="zh-CN" altLang="en-US" b="1">
                <a:latin typeface="FangSong" panose="02010609060101010101" pitchFamily="49" charset="-122"/>
                <a:ea typeface="FangSong" panose="02010609060101010101" pitchFamily="49" charset="-122"/>
              </a:rPr>
              <a:t>：</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python manage.py test --tag=major post.tests.SimpleTest</a:t>
            </a:r>
          </a:p>
          <a:p>
            <a:r>
              <a:rPr lang="zh-CN" altLang="en-US" b="1">
                <a:latin typeface="FangSong" panose="02010609060101010101" pitchFamily="49" charset="-122"/>
                <a:ea typeface="FangSong" panose="02010609060101010101" pitchFamily="49" charset="-122"/>
              </a:rPr>
              <a:t>    </a:t>
            </a:r>
            <a:r>
              <a:rPr lang="zh-CN" altLang="en-US" b="1">
                <a:solidFill>
                  <a:srgbClr val="C00000"/>
                </a:solidFill>
                <a:latin typeface="FangSong" panose="02010609060101010101" pitchFamily="49" charset="-122"/>
                <a:ea typeface="FangSong" panose="02010609060101010101" pitchFamily="49" charset="-122"/>
              </a:rPr>
              <a:t>同时执行 </a:t>
            </a:r>
            <a:r>
              <a:rPr lang="en-US" altLang="zh-CN" b="1">
                <a:solidFill>
                  <a:srgbClr val="C00000"/>
                </a:solidFill>
                <a:latin typeface="FangSong" panose="02010609060101010101" pitchFamily="49" charset="-122"/>
                <a:ea typeface="FangSong" panose="02010609060101010101" pitchFamily="49" charset="-122"/>
              </a:rPr>
              <a:t>major</a:t>
            </a:r>
            <a:r>
              <a:rPr lang="zh-CN" altLang="en-US" b="1">
                <a:solidFill>
                  <a:srgbClr val="C00000"/>
                </a:solidFill>
                <a:latin typeface="FangSong" panose="02010609060101010101" pitchFamily="49" charset="-122"/>
                <a:ea typeface="FangSong" panose="02010609060101010101" pitchFamily="49" charset="-122"/>
              </a:rPr>
              <a:t> 和 </a:t>
            </a:r>
            <a:r>
              <a:rPr lang="en-US" altLang="zh-CN" b="1">
                <a:solidFill>
                  <a:srgbClr val="C00000"/>
                </a:solidFill>
                <a:latin typeface="FangSong" panose="02010609060101010101" pitchFamily="49" charset="-122"/>
                <a:ea typeface="FangSong" panose="02010609060101010101" pitchFamily="49" charset="-122"/>
              </a:rPr>
              <a:t>minor</a:t>
            </a:r>
            <a:r>
              <a:rPr lang="zh-CN" altLang="en-US" b="1">
                <a:solidFill>
                  <a:srgbClr val="C00000"/>
                </a:solidFill>
                <a:latin typeface="FangSong" panose="02010609060101010101" pitchFamily="49" charset="-122"/>
                <a:ea typeface="FangSong" panose="02010609060101010101" pitchFamily="49" charset="-122"/>
              </a:rPr>
              <a:t> 测试</a:t>
            </a:r>
            <a:r>
              <a:rPr lang="zh-CN" altLang="en-US" b="1">
                <a:latin typeface="FangSong" panose="02010609060101010101" pitchFamily="49" charset="-122"/>
                <a:ea typeface="FangSong" panose="02010609060101010101" pitchFamily="49" charset="-122"/>
              </a:rPr>
              <a:t>：</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python manage.py test --tag=minor --tag=major post.tests.SimpleTest</a:t>
            </a:r>
          </a:p>
          <a:p>
            <a:r>
              <a:rPr lang="zh-CN" altLang="en-US" b="1">
                <a:latin typeface="FangSong" panose="02010609060101010101" pitchFamily="49" charset="-122"/>
                <a:ea typeface="FangSong" panose="02010609060101010101" pitchFamily="49" charset="-122"/>
              </a:rPr>
              <a:t>    </a:t>
            </a:r>
            <a:r>
              <a:rPr lang="zh-CN" altLang="en-US" b="1">
                <a:solidFill>
                  <a:srgbClr val="C00000"/>
                </a:solidFill>
                <a:latin typeface="FangSong" panose="02010609060101010101" pitchFamily="49" charset="-122"/>
                <a:ea typeface="FangSong" panose="02010609060101010101" pitchFamily="49" charset="-122"/>
              </a:rPr>
              <a:t>还可以使用 </a:t>
            </a:r>
            <a:r>
              <a:rPr lang="en-US" altLang="zh-CN" b="1">
                <a:solidFill>
                  <a:srgbClr val="C00000"/>
                </a:solidFill>
                <a:latin typeface="FangSong" panose="02010609060101010101" pitchFamily="49" charset="-122"/>
                <a:ea typeface="FangSong" panose="02010609060101010101" pitchFamily="49" charset="-122"/>
              </a:rPr>
              <a:t>exclude-tag </a:t>
            </a:r>
            <a:r>
              <a:rPr lang="zh-CN" altLang="en-US" b="1">
                <a:solidFill>
                  <a:srgbClr val="C00000"/>
                </a:solidFill>
                <a:latin typeface="FangSong" panose="02010609060101010101" pitchFamily="49" charset="-122"/>
                <a:ea typeface="FangSong" panose="02010609060101010101" pitchFamily="49" charset="-122"/>
              </a:rPr>
              <a:t>参数排除某些测试。例如：不执行 </a:t>
            </a:r>
            <a:r>
              <a:rPr lang="en-US" altLang="zh-CN" b="1">
                <a:solidFill>
                  <a:srgbClr val="C00000"/>
                </a:solidFill>
                <a:latin typeface="FangSong" panose="02010609060101010101" pitchFamily="49" charset="-122"/>
                <a:ea typeface="FangSong" panose="02010609060101010101" pitchFamily="49" charset="-122"/>
              </a:rPr>
              <a:t>tag </a:t>
            </a:r>
            <a:r>
              <a:rPr lang="zh-CN" altLang="en-US" b="1">
                <a:solidFill>
                  <a:srgbClr val="C00000"/>
                </a:solidFill>
                <a:latin typeface="FangSong" panose="02010609060101010101" pitchFamily="49" charset="-122"/>
                <a:ea typeface="FangSong" panose="02010609060101010101" pitchFamily="49" charset="-122"/>
              </a:rPr>
              <a:t>是 </a:t>
            </a:r>
            <a:r>
              <a:rPr lang="en-US" altLang="zh-CN" b="1">
                <a:solidFill>
                  <a:srgbClr val="C00000"/>
                </a:solidFill>
                <a:latin typeface="FangSong" panose="02010609060101010101" pitchFamily="49" charset="-122"/>
                <a:ea typeface="FangSong" panose="02010609060101010101" pitchFamily="49" charset="-122"/>
              </a:rPr>
              <a:t>minor </a:t>
            </a:r>
            <a:r>
              <a:rPr lang="zh-CN" altLang="en-US" b="1">
                <a:solidFill>
                  <a:srgbClr val="C00000"/>
                </a:solidFill>
                <a:latin typeface="FangSong" panose="02010609060101010101" pitchFamily="49" charset="-122"/>
                <a:ea typeface="FangSong" panose="02010609060101010101" pitchFamily="49" charset="-122"/>
              </a:rPr>
              <a:t>的测试</a:t>
            </a:r>
            <a:r>
              <a:rPr lang="zh-CN" altLang="en-US" b="1">
                <a:latin typeface="FangSong" panose="02010609060101010101" pitchFamily="49" charset="-122"/>
                <a:ea typeface="FangSong" panose="02010609060101010101" pitchFamily="49" charset="-122"/>
              </a:rPr>
              <a:t>：</a:t>
            </a:r>
            <a:endParaRPr lang="en-US" altLang="zh-CN" b="1">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python manage.py test -v 3 --exclude-tag=minor post.tests.SimpleTest</a:t>
            </a:r>
            <a:endParaRPr lang="zh-CN" altLang="en-US" b="1">
              <a:latin typeface="FangSong" panose="02010609060101010101" pitchFamily="49" charset="-122"/>
              <a:ea typeface="FangSong" panose="02010609060101010101" pitchFamily="49" charset="-122"/>
            </a:endParaRPr>
          </a:p>
        </p:txBody>
      </p:sp>
      <p:sp>
        <p:nvSpPr>
          <p:cNvPr id="28" name="文本框 27">
            <a:extLst>
              <a:ext uri="{FF2B5EF4-FFF2-40B4-BE49-F238E27FC236}">
                <a16:creationId xmlns:a16="http://schemas.microsoft.com/office/drawing/2014/main" id="{F7876444-F7A9-5D46-87F9-325BE80EF24A}"/>
              </a:ext>
            </a:extLst>
          </p:cNvPr>
          <p:cNvSpPr txBox="1"/>
          <p:nvPr/>
        </p:nvSpPr>
        <p:spPr>
          <a:xfrm>
            <a:off x="0" y="5867236"/>
            <a:ext cx="10747169" cy="400110"/>
          </a:xfrm>
          <a:prstGeom prst="rect">
            <a:avLst/>
          </a:prstGeom>
          <a:noFill/>
        </p:spPr>
        <p:txBody>
          <a:bodyPr wrap="square" rtlCol="0">
            <a:spAutoFit/>
          </a:bodyPr>
          <a:lstStyle/>
          <a:p>
            <a:pPr marL="800100" lvl="1" indent="-342900">
              <a:buFont typeface="Wingdings" pitchFamily="2" charset="2"/>
              <a:buChar char="ü"/>
            </a:pPr>
            <a:r>
              <a:rPr lang="zh-CN" altLang="en-US" sz="2000" b="1">
                <a:latin typeface="FangSong" panose="02010609060101010101" pitchFamily="49" charset="-122"/>
                <a:ea typeface="FangSong" panose="02010609060101010101" pitchFamily="49" charset="-122"/>
              </a:rPr>
              <a:t>断言方法：</a:t>
            </a:r>
            <a:r>
              <a:rPr lang="en-US" altLang="zh-CN" sz="2000" b="1">
                <a:latin typeface="FangSong" panose="02010609060101010101" pitchFamily="49" charset="-122"/>
                <a:ea typeface="FangSong" panose="02010609060101010101" pitchFamily="49" charset="-122"/>
              </a:rPr>
              <a:t>Django </a:t>
            </a:r>
            <a:r>
              <a:rPr lang="zh-CN" altLang="en-US" sz="2000" b="1">
                <a:latin typeface="FangSong" panose="02010609060101010101" pitchFamily="49" charset="-122"/>
                <a:ea typeface="FangSong" panose="02010609060101010101" pitchFamily="49" charset="-122"/>
              </a:rPr>
              <a:t>自定义的 </a:t>
            </a:r>
            <a:r>
              <a:rPr lang="en-US" altLang="zh-CN" sz="2000" b="1">
                <a:latin typeface="FangSong" panose="02010609060101010101" pitchFamily="49" charset="-122"/>
                <a:ea typeface="FangSong" panose="02010609060101010101" pitchFamily="49" charset="-122"/>
              </a:rPr>
              <a:t>TestCase</a:t>
            </a:r>
            <a:r>
              <a:rPr lang="zh-CN" altLang="en-US" sz="2000" b="1">
                <a:latin typeface="FangSong" panose="02010609060101010101" pitchFamily="49" charset="-122"/>
                <a:ea typeface="FangSong" panose="02010609060101010101" pitchFamily="49" charset="-122"/>
              </a:rPr>
              <a:t> 提供了一些方便对 </a:t>
            </a:r>
            <a:r>
              <a:rPr lang="en-US" altLang="zh-CN" sz="2000" b="1">
                <a:latin typeface="FangSong" panose="02010609060101010101" pitchFamily="49" charset="-122"/>
                <a:ea typeface="FangSong" panose="02010609060101010101" pitchFamily="49" charset="-122"/>
              </a:rPr>
              <a:t>Web </a:t>
            </a:r>
            <a:r>
              <a:rPr lang="zh-CN" altLang="en-US" sz="2000" b="1">
                <a:latin typeface="FangSong" panose="02010609060101010101" pitchFamily="49" charset="-122"/>
                <a:ea typeface="FangSong" panose="02010609060101010101" pitchFamily="49" charset="-122"/>
              </a:rPr>
              <a:t>做测试的断言方法。</a:t>
            </a:r>
            <a:endParaRPr lang="en-US" altLang="zh-CN" sz="2000" b="1">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442957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单元测试的相关特性</a:t>
            </a:r>
            <a:endParaRPr kumimoji="1" lang="en-US" altLang="zh-CN" sz="3600" b="1">
              <a:latin typeface="FangSong" panose="02010609060101010101" pitchFamily="49" charset="-122"/>
              <a:ea typeface="FangSong" panose="02010609060101010101" pitchFamily="49" charset="-122"/>
            </a:endParaRPr>
          </a:p>
        </p:txBody>
      </p:sp>
      <p:sp>
        <p:nvSpPr>
          <p:cNvPr id="35" name="文本框 34">
            <a:extLst>
              <a:ext uri="{FF2B5EF4-FFF2-40B4-BE49-F238E27FC236}">
                <a16:creationId xmlns:a16="http://schemas.microsoft.com/office/drawing/2014/main" id="{D78FD0A7-541A-1643-84AF-F0F3554FEA09}"/>
              </a:ext>
            </a:extLst>
          </p:cNvPr>
          <p:cNvSpPr txBox="1"/>
          <p:nvPr/>
        </p:nvSpPr>
        <p:spPr>
          <a:xfrm>
            <a:off x="750100" y="799603"/>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统计测试代码的覆盖率</a:t>
            </a:r>
            <a:endParaRPr lang="en-US" altLang="zh-CN" sz="2400" b="1">
              <a:latin typeface="FangSong" panose="02010609060101010101" pitchFamily="49" charset="-122"/>
              <a:ea typeface="FangSong" panose="02010609060101010101" pitchFamily="49" charset="-122"/>
            </a:endParaRPr>
          </a:p>
        </p:txBody>
      </p:sp>
      <p:sp>
        <p:nvSpPr>
          <p:cNvPr id="19" name="矩形 18">
            <a:extLst>
              <a:ext uri="{FF2B5EF4-FFF2-40B4-BE49-F238E27FC236}">
                <a16:creationId xmlns:a16="http://schemas.microsoft.com/office/drawing/2014/main" id="{95E5AB38-C1D3-564E-993B-388B7D5158B9}"/>
              </a:ext>
            </a:extLst>
          </p:cNvPr>
          <p:cNvSpPr/>
          <p:nvPr/>
        </p:nvSpPr>
        <p:spPr>
          <a:xfrm>
            <a:off x="308759" y="1261268"/>
            <a:ext cx="11697194"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测试代码覆盖率描述的是多少源代码经过了测试，它表达的是代码测试的程度。</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的第三方库 </a:t>
            </a:r>
            <a:r>
              <a:rPr lang="en-US" altLang="zh-CN" b="1">
                <a:latin typeface="FangSong" panose="02010609060101010101" pitchFamily="49" charset="-122"/>
                <a:ea typeface="FangSong" panose="02010609060101010101" pitchFamily="49" charset="-122"/>
              </a:rPr>
              <a:t>coverage.py </a:t>
            </a:r>
            <a:r>
              <a:rPr lang="zh-CN" altLang="en-US" b="1">
                <a:latin typeface="FangSong" panose="02010609060101010101" pitchFamily="49" charset="-122"/>
                <a:ea typeface="FangSong" panose="02010609060101010101" pitchFamily="49" charset="-122"/>
              </a:rPr>
              <a:t>可以用来统计测试代码的覆盖率，</a:t>
            </a:r>
            <a:r>
              <a:rPr lang="en-US" altLang="zh-CN" b="1">
                <a:latin typeface="FangSong" panose="02010609060101010101" pitchFamily="49" charset="-122"/>
                <a:ea typeface="FangSong" panose="02010609060101010101" pitchFamily="49" charset="-122"/>
              </a:rPr>
              <a:t>Django </a:t>
            </a:r>
            <a:r>
              <a:rPr lang="zh-CN" altLang="en-US" b="1">
                <a:latin typeface="FangSong" panose="02010609060101010101" pitchFamily="49" charset="-122"/>
                <a:ea typeface="FangSong" panose="02010609060101010101" pitchFamily="49" charset="-122"/>
              </a:rPr>
              <a:t>可以轻松的与 </a:t>
            </a:r>
            <a:r>
              <a:rPr lang="en-US" altLang="zh-CN" b="1">
                <a:latin typeface="FangSong" panose="02010609060101010101" pitchFamily="49" charset="-122"/>
                <a:ea typeface="FangSong" panose="02010609060101010101" pitchFamily="49" charset="-122"/>
              </a:rPr>
              <a:t>coverage.py </a:t>
            </a:r>
            <a:r>
              <a:rPr lang="zh-CN" altLang="en-US" b="1">
                <a:latin typeface="FangSong" panose="02010609060101010101" pitchFamily="49" charset="-122"/>
                <a:ea typeface="FangSong" panose="02010609060101010101" pitchFamily="49" charset="-122"/>
              </a:rPr>
              <a:t>实现集成。</a:t>
            </a:r>
          </a:p>
        </p:txBody>
      </p:sp>
      <p:sp>
        <p:nvSpPr>
          <p:cNvPr id="21" name="矩形 20">
            <a:extLst>
              <a:ext uri="{FF2B5EF4-FFF2-40B4-BE49-F238E27FC236}">
                <a16:creationId xmlns:a16="http://schemas.microsoft.com/office/drawing/2014/main" id="{C898460E-E38E-3949-B33E-80593B2E6EB0}"/>
              </a:ext>
            </a:extLst>
          </p:cNvPr>
          <p:cNvSpPr/>
          <p:nvPr/>
        </p:nvSpPr>
        <p:spPr>
          <a:xfrm>
            <a:off x="308759" y="1907599"/>
            <a:ext cx="11697194"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使用 </a:t>
            </a:r>
            <a:r>
              <a:rPr lang="en-US" altLang="zh-CN" b="1">
                <a:latin typeface="FangSong" panose="02010609060101010101" pitchFamily="49" charset="-122"/>
                <a:ea typeface="FangSong" panose="02010609060101010101" pitchFamily="49" charset="-122"/>
              </a:rPr>
              <a:t>coverage.py</a:t>
            </a:r>
            <a:r>
              <a:rPr lang="zh-CN" altLang="en-US" b="1">
                <a:latin typeface="FangSong" panose="02010609060101010101" pitchFamily="49" charset="-122"/>
                <a:ea typeface="FangSong" panose="02010609060101010101" pitchFamily="49" charset="-122"/>
              </a:rPr>
              <a:t>，首先需要安装它，这个过程同样是非常简单的。与安装虚拟环境的过程一样，使用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包管理工具，执行命令：</a:t>
            </a:r>
            <a:r>
              <a:rPr lang="en-US" altLang="zh-CN" b="1" i="1">
                <a:solidFill>
                  <a:srgbClr val="C00000"/>
                </a:solidFill>
                <a:latin typeface="FangSong" panose="02010609060101010101" pitchFamily="49" charset="-122"/>
                <a:ea typeface="FangSong" panose="02010609060101010101" pitchFamily="49" charset="-122"/>
              </a:rPr>
              <a:t>pip install coverage</a:t>
            </a:r>
            <a:endParaRPr lang="zh-CN" altLang="en-US" b="1" i="1">
              <a:solidFill>
                <a:srgbClr val="C00000"/>
              </a:solidFill>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2EFAD509-73FE-2D42-A733-49BB7493B3DA}"/>
              </a:ext>
            </a:extLst>
          </p:cNvPr>
          <p:cNvSpPr/>
          <p:nvPr/>
        </p:nvSpPr>
        <p:spPr>
          <a:xfrm>
            <a:off x="308759" y="2553930"/>
            <a:ext cx="11697194" cy="2031325"/>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安装 </a:t>
            </a:r>
            <a:r>
              <a:rPr lang="en-US" altLang="zh-CN" b="1">
                <a:latin typeface="FangSong" panose="02010609060101010101" pitchFamily="49" charset="-122"/>
                <a:ea typeface="FangSong" panose="02010609060101010101" pitchFamily="49" charset="-122"/>
              </a:rPr>
              <a:t>coverage.py</a:t>
            </a:r>
            <a:r>
              <a:rPr lang="zh-CN" altLang="en-US" b="1">
                <a:latin typeface="FangSong" panose="02010609060101010101" pitchFamily="49" charset="-122"/>
                <a:ea typeface="FangSong" panose="02010609060101010101" pitchFamily="49" charset="-122"/>
              </a:rPr>
              <a:t> 之后，可以在 </a:t>
            </a:r>
            <a:r>
              <a:rPr lang="en-US" altLang="zh-CN" b="1">
                <a:latin typeface="FangSong" panose="02010609060101010101" pitchFamily="49" charset="-122"/>
                <a:ea typeface="FangSong" panose="02010609060101010101" pitchFamily="49" charset="-122"/>
              </a:rPr>
              <a:t>manage.py </a:t>
            </a:r>
            <a:r>
              <a:rPr lang="zh-CN" altLang="en-US" b="1">
                <a:latin typeface="FangSong" panose="02010609060101010101" pitchFamily="49" charset="-122"/>
                <a:ea typeface="FangSong" panose="02010609060101010101" pitchFamily="49" charset="-122"/>
              </a:rPr>
              <a:t>文件所在目录执行命令：</a:t>
            </a:r>
            <a:endParaRPr lang="en-US" altLang="zh-CN" b="1">
              <a:latin typeface="FangSong" panose="02010609060101010101" pitchFamily="49" charset="-122"/>
              <a:ea typeface="FangSong" panose="02010609060101010101" pitchFamily="49" charset="-122"/>
            </a:endParaRPr>
          </a:p>
          <a:p>
            <a:r>
              <a:rPr lang="en-US" altLang="zh-CN" b="1" i="1">
                <a:solidFill>
                  <a:srgbClr val="C00000"/>
                </a:solidFill>
                <a:latin typeface="FangSong" panose="02010609060101010101" pitchFamily="49" charset="-122"/>
                <a:ea typeface="FangSong" panose="02010609060101010101" pitchFamily="49" charset="-122"/>
              </a:rPr>
              <a:t>	coverage run --source='.' manage.py test --settings=settings-test</a:t>
            </a:r>
          </a:p>
          <a:p>
            <a:r>
              <a:rPr lang="zh-CN" altLang="en-US" b="1" i="1">
                <a:solidFill>
                  <a:srgbClr val="C00000"/>
                </a:solidFill>
                <a:latin typeface="FangSong" panose="02010609060101010101" pitchFamily="49" charset="-122"/>
                <a:ea typeface="FangSong" panose="02010609060101010101" pitchFamily="49" charset="-122"/>
              </a:rPr>
              <a:t>    </a:t>
            </a:r>
            <a:r>
              <a:rPr lang="zh-CN" altLang="en-US" b="1">
                <a:latin typeface="FangSong" panose="02010609060101010101" pitchFamily="49" charset="-122"/>
                <a:ea typeface="FangSong" panose="02010609060101010101" pitchFamily="49" charset="-122"/>
              </a:rPr>
              <a:t>查看覆盖统计结果信息，最简单的方式可以执行命令</a:t>
            </a:r>
            <a:r>
              <a:rPr lang="zh-CN" altLang="en-US" b="1" i="1">
                <a:latin typeface="FangSong" panose="02010609060101010101" pitchFamily="49" charset="-122"/>
                <a:ea typeface="FangSong" panose="02010609060101010101" pitchFamily="49" charset="-122"/>
              </a:rPr>
              <a:t>：</a:t>
            </a:r>
            <a:endParaRPr lang="en-US" altLang="zh-CN" b="1" i="1">
              <a:latin typeface="FangSong" panose="02010609060101010101" pitchFamily="49" charset="-122"/>
              <a:ea typeface="FangSong" panose="02010609060101010101" pitchFamily="49" charset="-122"/>
            </a:endParaRPr>
          </a:p>
          <a:p>
            <a:r>
              <a:rPr lang="en-US" altLang="zh-CN" b="1" i="1">
                <a:latin typeface="FangSong" panose="02010609060101010101" pitchFamily="49" charset="-122"/>
                <a:ea typeface="FangSong" panose="02010609060101010101" pitchFamily="49" charset="-122"/>
              </a:rPr>
              <a:t>	</a:t>
            </a:r>
            <a:r>
              <a:rPr lang="en-US" altLang="zh-CN" b="1" i="1">
                <a:solidFill>
                  <a:srgbClr val="C00000"/>
                </a:solidFill>
                <a:latin typeface="FangSong" panose="02010609060101010101" pitchFamily="49" charset="-122"/>
                <a:ea typeface="FangSong" panose="02010609060101010101" pitchFamily="49" charset="-122"/>
              </a:rPr>
              <a:t>coverage report</a:t>
            </a:r>
          </a:p>
          <a:p>
            <a:r>
              <a:rPr lang="zh-CN" altLang="en-US" b="1" i="1">
                <a:latin typeface="FangSong" panose="02010609060101010101" pitchFamily="49" charset="-122"/>
                <a:ea typeface="FangSong" panose="02010609060101010101" pitchFamily="49" charset="-122"/>
              </a:rPr>
              <a:t>    </a:t>
            </a:r>
            <a:r>
              <a:rPr lang="zh-CN" altLang="en-US" b="1">
                <a:latin typeface="FangSong" panose="02010609060101010101" pitchFamily="49" charset="-122"/>
                <a:ea typeface="FangSong" panose="02010609060101010101" pitchFamily="49" charset="-122"/>
              </a:rPr>
              <a:t>输出结果中包含了未执行的代码总行数以及覆盖率等信息。通常，覆盖率是 </a:t>
            </a:r>
            <a:r>
              <a:rPr lang="en-US" altLang="zh-CN" b="1">
                <a:latin typeface="FangSong" panose="02010609060101010101" pitchFamily="49" charset="-122"/>
                <a:ea typeface="FangSong" panose="02010609060101010101" pitchFamily="49" charset="-122"/>
              </a:rPr>
              <a:t>100% </a:t>
            </a:r>
            <a:r>
              <a:rPr lang="zh-CN" altLang="en-US" b="1">
                <a:latin typeface="FangSong" panose="02010609060101010101" pitchFamily="49" charset="-122"/>
                <a:ea typeface="FangSong" panose="02010609060101010101" pitchFamily="49" charset="-122"/>
              </a:rPr>
              <a:t>的模块不需要关心，查看统计信息时可以加上 </a:t>
            </a:r>
            <a:r>
              <a:rPr lang="en-US" altLang="zh-CN" b="1">
                <a:latin typeface="FangSong" panose="02010609060101010101" pitchFamily="49" charset="-122"/>
                <a:ea typeface="FangSong" panose="02010609060101010101" pitchFamily="49" charset="-122"/>
              </a:rPr>
              <a:t>--skip-covered </a:t>
            </a:r>
            <a:r>
              <a:rPr lang="zh-CN" altLang="en-US" b="1">
                <a:latin typeface="FangSong" panose="02010609060101010101" pitchFamily="49" charset="-122"/>
                <a:ea typeface="FangSong" panose="02010609060101010101" pitchFamily="49" charset="-122"/>
              </a:rPr>
              <a:t>参数：</a:t>
            </a:r>
            <a:endParaRPr lang="en-US" altLang="zh-CN" b="1">
              <a:latin typeface="FangSong" panose="02010609060101010101" pitchFamily="49" charset="-122"/>
              <a:ea typeface="FangSong" panose="02010609060101010101" pitchFamily="49" charset="-122"/>
            </a:endParaRPr>
          </a:p>
          <a:p>
            <a:r>
              <a:rPr lang="en-US" altLang="zh-CN" b="1" i="1">
                <a:latin typeface="FangSong" panose="02010609060101010101" pitchFamily="49" charset="-122"/>
                <a:ea typeface="FangSong" panose="02010609060101010101" pitchFamily="49" charset="-122"/>
              </a:rPr>
              <a:t>	</a:t>
            </a:r>
            <a:r>
              <a:rPr lang="en-US" altLang="zh-CN" b="1" i="1">
                <a:solidFill>
                  <a:srgbClr val="C00000"/>
                </a:solidFill>
                <a:latin typeface="FangSong" panose="02010609060101010101" pitchFamily="49" charset="-122"/>
                <a:ea typeface="FangSong" panose="02010609060101010101" pitchFamily="49" charset="-122"/>
              </a:rPr>
              <a:t>coverage report --skip-covered</a:t>
            </a:r>
            <a:endParaRPr lang="zh-CN" altLang="en-US" b="1" i="1">
              <a:solidFill>
                <a:srgbClr val="C00000"/>
              </a:solidFill>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AC1C9BF9-0240-EA4F-B20E-F7248F7868FE}"/>
              </a:ext>
            </a:extLst>
          </p:cNvPr>
          <p:cNvPicPr>
            <a:picLocks noChangeAspect="1"/>
          </p:cNvPicPr>
          <p:nvPr/>
        </p:nvPicPr>
        <p:blipFill>
          <a:blip r:embed="rId3"/>
          <a:stretch>
            <a:fillRect/>
          </a:stretch>
        </p:blipFill>
        <p:spPr>
          <a:xfrm>
            <a:off x="5123629" y="4027340"/>
            <a:ext cx="4234127" cy="2784280"/>
          </a:xfrm>
          <a:prstGeom prst="rect">
            <a:avLst/>
          </a:prstGeom>
        </p:spPr>
      </p:pic>
    </p:spTree>
    <p:extLst>
      <p:ext uri="{BB962C8B-B14F-4D97-AF65-F5344CB8AC3E}">
        <p14:creationId xmlns:p14="http://schemas.microsoft.com/office/powerpoint/2010/main" val="30343983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C0E0E5-679C-2D44-A2C2-6FE9489A241D}"/>
              </a:ext>
            </a:extLst>
          </p:cNvPr>
          <p:cNvSpPr txBox="1"/>
          <p:nvPr/>
        </p:nvSpPr>
        <p:spPr>
          <a:xfrm>
            <a:off x="180740" y="192039"/>
            <a:ext cx="7688376"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单元测试的相关特性</a:t>
            </a:r>
            <a:endParaRPr kumimoji="1" lang="en-US" altLang="zh-CN" sz="3600" b="1">
              <a:latin typeface="FangSong" panose="02010609060101010101" pitchFamily="49" charset="-122"/>
              <a:ea typeface="FangSong" panose="02010609060101010101" pitchFamily="49" charset="-122"/>
            </a:endParaRPr>
          </a:p>
        </p:txBody>
      </p:sp>
      <p:sp>
        <p:nvSpPr>
          <p:cNvPr id="35" name="文本框 34">
            <a:extLst>
              <a:ext uri="{FF2B5EF4-FFF2-40B4-BE49-F238E27FC236}">
                <a16:creationId xmlns:a16="http://schemas.microsoft.com/office/drawing/2014/main" id="{D78FD0A7-541A-1643-84AF-F0F3554FEA09}"/>
              </a:ext>
            </a:extLst>
          </p:cNvPr>
          <p:cNvSpPr txBox="1"/>
          <p:nvPr/>
        </p:nvSpPr>
        <p:spPr>
          <a:xfrm>
            <a:off x="750100" y="799603"/>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统计测试代码的覆盖率</a:t>
            </a:r>
            <a:endParaRPr lang="en-US" altLang="zh-CN" sz="24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C898460E-E38E-3949-B33E-80593B2E6EB0}"/>
              </a:ext>
            </a:extLst>
          </p:cNvPr>
          <p:cNvSpPr/>
          <p:nvPr/>
        </p:nvSpPr>
        <p:spPr>
          <a:xfrm>
            <a:off x="308759" y="1261268"/>
            <a:ext cx="11697194"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虽然报告输出了没有完全测试的模块，但是，查找这些未被覆盖的代码是非常麻烦的。 </a:t>
            </a:r>
            <a:r>
              <a:rPr lang="en-US" altLang="zh-CN" b="1">
                <a:latin typeface="FangSong" panose="02010609060101010101" pitchFamily="49" charset="-122"/>
                <a:ea typeface="FangSong" panose="02010609060101010101" pitchFamily="49" charset="-122"/>
              </a:rPr>
              <a:t>coverage </a:t>
            </a:r>
            <a:r>
              <a:rPr lang="zh-CN" altLang="en-US" b="1">
                <a:latin typeface="FangSong" panose="02010609060101010101" pitchFamily="49" charset="-122"/>
                <a:ea typeface="FangSong" panose="02010609060101010101" pitchFamily="49" charset="-122"/>
              </a:rPr>
              <a:t>同样可以解决这个问题，它可以生成 </a:t>
            </a:r>
            <a:r>
              <a:rPr lang="en-US" altLang="zh-CN" b="1">
                <a:latin typeface="FangSong" panose="02010609060101010101" pitchFamily="49" charset="-122"/>
                <a:ea typeface="FangSong" panose="02010609060101010101" pitchFamily="49" charset="-122"/>
              </a:rPr>
              <a:t>HTML </a:t>
            </a:r>
            <a:r>
              <a:rPr lang="zh-CN" altLang="en-US" b="1">
                <a:latin typeface="FangSong" panose="02010609060101010101" pitchFamily="49" charset="-122"/>
                <a:ea typeface="FangSong" panose="02010609060101010101" pitchFamily="49" charset="-122"/>
              </a:rPr>
              <a:t>格式的测试报告。</a:t>
            </a:r>
            <a:endParaRPr lang="zh-CN" altLang="en-US" b="1" i="1">
              <a:solidFill>
                <a:srgbClr val="C00000"/>
              </a:solidFill>
              <a:latin typeface="FangSong" panose="02010609060101010101" pitchFamily="49" charset="-122"/>
              <a:ea typeface="FangSong" panose="02010609060101010101" pitchFamily="49" charset="-122"/>
            </a:endParaRPr>
          </a:p>
        </p:txBody>
      </p:sp>
      <p:sp>
        <p:nvSpPr>
          <p:cNvPr id="25" name="矩形 24">
            <a:extLst>
              <a:ext uri="{FF2B5EF4-FFF2-40B4-BE49-F238E27FC236}">
                <a16:creationId xmlns:a16="http://schemas.microsoft.com/office/drawing/2014/main" id="{2EFAD509-73FE-2D42-A733-49BB7493B3DA}"/>
              </a:ext>
            </a:extLst>
          </p:cNvPr>
          <p:cNvSpPr/>
          <p:nvPr/>
        </p:nvSpPr>
        <p:spPr>
          <a:xfrm>
            <a:off x="308759" y="1907599"/>
            <a:ext cx="11697194" cy="1200329"/>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需要生成 </a:t>
            </a:r>
            <a:r>
              <a:rPr lang="en-US" altLang="zh-CN" b="1">
                <a:latin typeface="FangSong" panose="02010609060101010101" pitchFamily="49" charset="-122"/>
                <a:ea typeface="FangSong" panose="02010609060101010101" pitchFamily="49" charset="-122"/>
              </a:rPr>
              <a:t>HTML </a:t>
            </a:r>
            <a:r>
              <a:rPr lang="zh-CN" altLang="en-US" b="1">
                <a:latin typeface="FangSong" panose="02010609060101010101" pitchFamily="49" charset="-122"/>
                <a:ea typeface="FangSong" panose="02010609060101010101" pitchFamily="49" charset="-122"/>
              </a:rPr>
              <a:t>格式的报告，只需要执行命令（可以不添加 </a:t>
            </a:r>
            <a:r>
              <a:rPr lang="en-US" altLang="zh-CN" b="1">
                <a:latin typeface="FangSong" panose="02010609060101010101" pitchFamily="49" charset="-122"/>
                <a:ea typeface="FangSong" panose="02010609060101010101" pitchFamily="49" charset="-122"/>
              </a:rPr>
              <a:t>skip-covered </a:t>
            </a:r>
            <a:r>
              <a:rPr lang="zh-CN" altLang="en-US" b="1">
                <a:latin typeface="FangSong" panose="02010609060101010101" pitchFamily="49" charset="-122"/>
                <a:ea typeface="FangSong" panose="02010609060101010101" pitchFamily="49" charset="-122"/>
              </a:rPr>
              <a:t>参数）：</a:t>
            </a:r>
            <a:endParaRPr lang="en-US" altLang="zh-CN" b="1">
              <a:latin typeface="FangSong" panose="02010609060101010101" pitchFamily="49" charset="-122"/>
              <a:ea typeface="FangSong" panose="02010609060101010101" pitchFamily="49" charset="-122"/>
            </a:endParaRPr>
          </a:p>
          <a:p>
            <a:r>
              <a:rPr lang="en-US" altLang="zh-CN" b="1" i="1">
                <a:solidFill>
                  <a:srgbClr val="C00000"/>
                </a:solidFill>
                <a:latin typeface="FangSong" panose="02010609060101010101" pitchFamily="49" charset="-122"/>
                <a:ea typeface="FangSong" panose="02010609060101010101" pitchFamily="49" charset="-122"/>
              </a:rPr>
              <a:t>	coverage html --skip-covered</a:t>
            </a:r>
          </a:p>
          <a:p>
            <a:r>
              <a:rPr lang="zh-CN" altLang="en-US" b="1" i="1">
                <a:latin typeface="FangSong" panose="02010609060101010101" pitchFamily="49" charset="-122"/>
                <a:ea typeface="FangSong" panose="02010609060101010101" pitchFamily="49" charset="-122"/>
              </a:rPr>
              <a:t>    </a:t>
            </a:r>
            <a:r>
              <a:rPr lang="zh-CN" altLang="en-US" b="1">
                <a:latin typeface="FangSong" panose="02010609060101010101" pitchFamily="49" charset="-122"/>
                <a:ea typeface="FangSong" panose="02010609060101010101" pitchFamily="49" charset="-122"/>
              </a:rPr>
              <a:t>命令返回后，在当前目录（</a:t>
            </a:r>
            <a:r>
              <a:rPr lang="en-US" altLang="zh-CN" b="1">
                <a:latin typeface="FangSong" panose="02010609060101010101" pitchFamily="49" charset="-122"/>
                <a:ea typeface="FangSong" panose="02010609060101010101" pitchFamily="49" charset="-122"/>
              </a:rPr>
              <a:t>manage.py </a:t>
            </a:r>
            <a:r>
              <a:rPr lang="zh-CN" altLang="en-US" b="1">
                <a:latin typeface="FangSong" panose="02010609060101010101" pitchFamily="49" charset="-122"/>
                <a:ea typeface="FangSong" panose="02010609060101010101" pitchFamily="49" charset="-122"/>
              </a:rPr>
              <a:t>所在目录）下会生成 </a:t>
            </a:r>
            <a:r>
              <a:rPr lang="en-US" altLang="zh-CN" b="1">
                <a:latin typeface="FangSong" panose="02010609060101010101" pitchFamily="49" charset="-122"/>
                <a:ea typeface="FangSong" panose="02010609060101010101" pitchFamily="49" charset="-122"/>
              </a:rPr>
              <a:t>htmlcov </a:t>
            </a:r>
            <a:r>
              <a:rPr lang="zh-CN" altLang="en-US" b="1">
                <a:latin typeface="FangSong" panose="02010609060101010101" pitchFamily="49" charset="-122"/>
                <a:ea typeface="FangSong" panose="02010609060101010101" pitchFamily="49" charset="-122"/>
              </a:rPr>
              <a:t>目录。这个目录中包含很多文件，可以在浏览器中打开 </a:t>
            </a:r>
            <a:r>
              <a:rPr lang="en-US" altLang="zh-CN" b="1">
                <a:latin typeface="FangSong" panose="02010609060101010101" pitchFamily="49" charset="-122"/>
                <a:ea typeface="FangSong" panose="02010609060101010101" pitchFamily="49" charset="-122"/>
              </a:rPr>
              <a:t>index.html</a:t>
            </a:r>
            <a:r>
              <a:rPr lang="zh-CN" altLang="en-US" b="1">
                <a:latin typeface="FangSong" panose="02010609060101010101" pitchFamily="49" charset="-122"/>
                <a:ea typeface="FangSong" panose="02010609060101010101" pitchFamily="49" charset="-122"/>
              </a:rPr>
              <a:t>：</a:t>
            </a:r>
            <a:endParaRPr lang="en-US" altLang="zh-CN" b="1">
              <a:latin typeface="FangSong" panose="02010609060101010101" pitchFamily="49" charset="-122"/>
              <a:ea typeface="FangSong" panose="02010609060101010101" pitchFamily="49" charset="-122"/>
            </a:endParaRPr>
          </a:p>
        </p:txBody>
      </p:sp>
      <p:pic>
        <p:nvPicPr>
          <p:cNvPr id="5" name="图片 4">
            <a:extLst>
              <a:ext uri="{FF2B5EF4-FFF2-40B4-BE49-F238E27FC236}">
                <a16:creationId xmlns:a16="http://schemas.microsoft.com/office/drawing/2014/main" id="{02C461B1-5F8F-7B4E-9511-AD2476881700}"/>
              </a:ext>
            </a:extLst>
          </p:cNvPr>
          <p:cNvPicPr>
            <a:picLocks noChangeAspect="1"/>
          </p:cNvPicPr>
          <p:nvPr/>
        </p:nvPicPr>
        <p:blipFill>
          <a:blip r:embed="rId3"/>
          <a:stretch>
            <a:fillRect/>
          </a:stretch>
        </p:blipFill>
        <p:spPr>
          <a:xfrm>
            <a:off x="427513" y="3245510"/>
            <a:ext cx="4336509" cy="3084039"/>
          </a:xfrm>
          <a:prstGeom prst="rect">
            <a:avLst/>
          </a:prstGeom>
        </p:spPr>
      </p:pic>
      <p:sp>
        <p:nvSpPr>
          <p:cNvPr id="10" name="矩形 9">
            <a:extLst>
              <a:ext uri="{FF2B5EF4-FFF2-40B4-BE49-F238E27FC236}">
                <a16:creationId xmlns:a16="http://schemas.microsoft.com/office/drawing/2014/main" id="{6E406AB7-3DEE-C848-AF6B-93FE0138405E}"/>
              </a:ext>
            </a:extLst>
          </p:cNvPr>
          <p:cNvSpPr/>
          <p:nvPr/>
        </p:nvSpPr>
        <p:spPr>
          <a:xfrm>
            <a:off x="790718" y="6329549"/>
            <a:ext cx="3610098" cy="369332"/>
          </a:xfrm>
          <a:prstGeom prst="rect">
            <a:avLst/>
          </a:prstGeom>
        </p:spPr>
        <p:txBody>
          <a:bodyPr wrap="square">
            <a:spAutoFit/>
          </a:bodyPr>
          <a:lstStyle/>
          <a:p>
            <a:r>
              <a:rPr lang="en-US" altLang="zh-CN" b="1" i="1">
                <a:solidFill>
                  <a:srgbClr val="C00000"/>
                </a:solidFill>
                <a:latin typeface="FangSong" panose="02010609060101010101" pitchFamily="49" charset="-122"/>
                <a:ea typeface="FangSong" panose="02010609060101010101" pitchFamily="49" charset="-122"/>
              </a:rPr>
              <a:t>HTML </a:t>
            </a:r>
            <a:r>
              <a:rPr lang="zh-CN" altLang="en-US" b="1" i="1">
                <a:solidFill>
                  <a:srgbClr val="C00000"/>
                </a:solidFill>
                <a:latin typeface="FangSong" panose="02010609060101010101" pitchFamily="49" charset="-122"/>
                <a:ea typeface="FangSong" panose="02010609060101010101" pitchFamily="49" charset="-122"/>
              </a:rPr>
              <a:t>格式的测试代码覆盖率信息</a:t>
            </a:r>
          </a:p>
        </p:txBody>
      </p:sp>
      <p:sp>
        <p:nvSpPr>
          <p:cNvPr id="11" name="矩形 10">
            <a:extLst>
              <a:ext uri="{FF2B5EF4-FFF2-40B4-BE49-F238E27FC236}">
                <a16:creationId xmlns:a16="http://schemas.microsoft.com/office/drawing/2014/main" id="{5BA87DC6-43F7-A04E-9810-AE2C1EF6A9B1}"/>
              </a:ext>
            </a:extLst>
          </p:cNvPr>
          <p:cNvSpPr/>
          <p:nvPr/>
        </p:nvSpPr>
        <p:spPr>
          <a:xfrm>
            <a:off x="4892632" y="2873968"/>
            <a:ext cx="7113321" cy="923330"/>
          </a:xfrm>
          <a:prstGeom prst="rect">
            <a:avLst/>
          </a:prstGeom>
        </p:spPr>
        <p:txBody>
          <a:bodyPr wrap="square">
            <a:spAutoFit/>
          </a:bodyPr>
          <a:lstStyle/>
          <a:p>
            <a:r>
              <a:rPr lang="en-US" altLang="zh-CN" b="1" i="1">
                <a:latin typeface="FangSong" panose="02010609060101010101" pitchFamily="49" charset="-122"/>
                <a:ea typeface="FangSong" panose="02010609060101010101" pitchFamily="49" charset="-122"/>
              </a:rPr>
              <a:t>    </a:t>
            </a:r>
            <a:r>
              <a:rPr lang="zh-CN" altLang="en-US" b="1">
                <a:latin typeface="FangSong" panose="02010609060101010101" pitchFamily="49" charset="-122"/>
                <a:ea typeface="FangSong" panose="02010609060101010101" pitchFamily="49" charset="-122"/>
              </a:rPr>
              <a:t>当前报告直接关联源代码（</a:t>
            </a:r>
            <a:r>
              <a:rPr lang="en-US" altLang="zh-CN" b="1">
                <a:latin typeface="FangSong" panose="02010609060101010101" pitchFamily="49" charset="-122"/>
                <a:ea typeface="FangSong" panose="02010609060101010101" pitchFamily="49" charset="-122"/>
              </a:rPr>
              <a:t>Module </a:t>
            </a:r>
            <a:r>
              <a:rPr lang="zh-CN" altLang="en-US" b="1">
                <a:latin typeface="FangSong" panose="02010609060101010101" pitchFamily="49" charset="-122"/>
                <a:ea typeface="FangSong" panose="02010609060101010101" pitchFamily="49" charset="-122"/>
              </a:rPr>
              <a:t>列），其中会高亮显示未被测试覆盖的部分。例如，点击 </a:t>
            </a:r>
            <a:r>
              <a:rPr lang="en-US" altLang="zh-CN" b="1">
                <a:latin typeface="FangSong" panose="02010609060101010101" pitchFamily="49" charset="-122"/>
                <a:ea typeface="FangSong" panose="02010609060101010101" pitchFamily="49" charset="-122"/>
              </a:rPr>
              <a:t>manage.py</a:t>
            </a:r>
            <a:r>
              <a:rPr lang="zh-CN" altLang="en-US" b="1">
                <a:latin typeface="FangSong" panose="02010609060101010101" pitchFamily="49" charset="-122"/>
                <a:ea typeface="FangSong" panose="02010609060101010101" pitchFamily="49" charset="-122"/>
              </a:rPr>
              <a:t>，可以看到下图所示的统计信息。</a:t>
            </a:r>
            <a:endParaRPr lang="en-US" altLang="zh-CN" b="1">
              <a:latin typeface="FangSong" panose="02010609060101010101" pitchFamily="49" charset="-122"/>
              <a:ea typeface="FangSong" panose="02010609060101010101" pitchFamily="49" charset="-122"/>
            </a:endParaRPr>
          </a:p>
        </p:txBody>
      </p:sp>
      <p:pic>
        <p:nvPicPr>
          <p:cNvPr id="7" name="图片 6">
            <a:extLst>
              <a:ext uri="{FF2B5EF4-FFF2-40B4-BE49-F238E27FC236}">
                <a16:creationId xmlns:a16="http://schemas.microsoft.com/office/drawing/2014/main" id="{D2111670-DB87-A142-8957-BF872C1AC5C8}"/>
              </a:ext>
            </a:extLst>
          </p:cNvPr>
          <p:cNvPicPr>
            <a:picLocks noChangeAspect="1"/>
          </p:cNvPicPr>
          <p:nvPr/>
        </p:nvPicPr>
        <p:blipFill>
          <a:blip r:embed="rId4"/>
          <a:stretch>
            <a:fillRect/>
          </a:stretch>
        </p:blipFill>
        <p:spPr>
          <a:xfrm>
            <a:off x="6224479" y="3525738"/>
            <a:ext cx="4641441" cy="2940540"/>
          </a:xfrm>
          <a:prstGeom prst="rect">
            <a:avLst/>
          </a:prstGeom>
        </p:spPr>
      </p:pic>
      <p:sp>
        <p:nvSpPr>
          <p:cNvPr id="14" name="矩形 13">
            <a:extLst>
              <a:ext uri="{FF2B5EF4-FFF2-40B4-BE49-F238E27FC236}">
                <a16:creationId xmlns:a16="http://schemas.microsoft.com/office/drawing/2014/main" id="{E166FA52-AE0E-0340-AD28-9FB93747ED4E}"/>
              </a:ext>
            </a:extLst>
          </p:cNvPr>
          <p:cNvSpPr/>
          <p:nvPr/>
        </p:nvSpPr>
        <p:spPr>
          <a:xfrm>
            <a:off x="6951443" y="6466278"/>
            <a:ext cx="3187515" cy="369332"/>
          </a:xfrm>
          <a:prstGeom prst="rect">
            <a:avLst/>
          </a:prstGeom>
        </p:spPr>
        <p:txBody>
          <a:bodyPr wrap="square">
            <a:spAutoFit/>
          </a:bodyPr>
          <a:lstStyle/>
          <a:p>
            <a:r>
              <a:rPr lang="en-US" altLang="zh-CN" b="1" i="1">
                <a:solidFill>
                  <a:srgbClr val="C00000"/>
                </a:solidFill>
                <a:latin typeface="FangSong" panose="02010609060101010101" pitchFamily="49" charset="-122"/>
                <a:ea typeface="FangSong" panose="02010609060101010101" pitchFamily="49" charset="-122"/>
              </a:rPr>
              <a:t>manage.py </a:t>
            </a:r>
            <a:r>
              <a:rPr lang="zh-CN" altLang="en-US" b="1" i="1">
                <a:solidFill>
                  <a:srgbClr val="C00000"/>
                </a:solidFill>
                <a:latin typeface="FangSong" panose="02010609060101010101" pitchFamily="49" charset="-122"/>
                <a:ea typeface="FangSong" panose="02010609060101010101" pitchFamily="49" charset="-122"/>
              </a:rPr>
              <a:t>测试覆盖统计信息</a:t>
            </a:r>
          </a:p>
        </p:txBody>
      </p:sp>
    </p:spTree>
    <p:extLst>
      <p:ext uri="{BB962C8B-B14F-4D97-AF65-F5344CB8AC3E}">
        <p14:creationId xmlns:p14="http://schemas.microsoft.com/office/powerpoint/2010/main" val="3102908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1000B-5C6C-804E-8C38-084E31F6DF0B}"/>
              </a:ext>
            </a:extLst>
          </p:cNvPr>
          <p:cNvSpPr txBox="1"/>
          <p:nvPr/>
        </p:nvSpPr>
        <p:spPr>
          <a:xfrm>
            <a:off x="79129" y="167315"/>
            <a:ext cx="6365633"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第</a:t>
            </a:r>
            <a:r>
              <a:rPr kumimoji="1" lang="en-US" altLang="zh-CN" sz="3600" b="1">
                <a:latin typeface="FangSong" panose="02010609060101010101" pitchFamily="49" charset="-122"/>
                <a:ea typeface="FangSong" panose="02010609060101010101" pitchFamily="49" charset="-122"/>
              </a:rPr>
              <a:t>14</a:t>
            </a:r>
            <a:r>
              <a:rPr kumimoji="1" lang="zh-CN" altLang="en-US" sz="3600" b="1">
                <a:latin typeface="FangSong" panose="02010609060101010101" pitchFamily="49" charset="-122"/>
                <a:ea typeface="FangSong" panose="02010609060101010101" pitchFamily="49" charset="-122"/>
              </a:rPr>
              <a:t>章 </a:t>
            </a:r>
            <a:r>
              <a:rPr kumimoji="1" lang="en-US" altLang="zh-CN" sz="3600" b="1">
                <a:latin typeface="FangSong" panose="02010609060101010101" pitchFamily="49" charset="-122"/>
                <a:ea typeface="FangSong" panose="02010609060101010101" pitchFamily="49" charset="-122"/>
              </a:rPr>
              <a:t>Django</a:t>
            </a:r>
            <a:r>
              <a:rPr kumimoji="1" lang="zh-CN" altLang="en-US" sz="3600" b="1">
                <a:latin typeface="FangSong" panose="02010609060101010101" pitchFamily="49" charset="-122"/>
                <a:ea typeface="FangSong" panose="02010609060101010101" pitchFamily="49" charset="-122"/>
              </a:rPr>
              <a:t> 项目的部署</a:t>
            </a:r>
          </a:p>
        </p:txBody>
      </p:sp>
      <p:sp>
        <p:nvSpPr>
          <p:cNvPr id="3" name="文本框 2">
            <a:extLst>
              <a:ext uri="{FF2B5EF4-FFF2-40B4-BE49-F238E27FC236}">
                <a16:creationId xmlns:a16="http://schemas.microsoft.com/office/drawing/2014/main" id="{EDCA1C89-07A6-EC4D-B30C-CF7A97BBD281}"/>
              </a:ext>
            </a:extLst>
          </p:cNvPr>
          <p:cNvSpPr txBox="1"/>
          <p:nvPr/>
        </p:nvSpPr>
        <p:spPr>
          <a:xfrm>
            <a:off x="2715370" y="2852120"/>
            <a:ext cx="5206500" cy="584775"/>
          </a:xfrm>
          <a:prstGeom prst="rect">
            <a:avLst/>
          </a:prstGeom>
          <a:noFill/>
        </p:spPr>
        <p:txBody>
          <a:bodyPr wrap="square" rtlCol="0">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生产环境的搭建与配置</a:t>
            </a:r>
            <a:endParaRPr kumimoji="1" lang="en-US" altLang="zh-CN" sz="3200" b="1">
              <a:latin typeface="FangSong" panose="02010609060101010101" pitchFamily="49" charset="-122"/>
              <a:ea typeface="FangSong" panose="02010609060101010101" pitchFamily="49" charset="-122"/>
            </a:endParaRPr>
          </a:p>
        </p:txBody>
      </p:sp>
      <p:sp>
        <p:nvSpPr>
          <p:cNvPr id="5" name="矩形 4">
            <a:extLst>
              <a:ext uri="{FF2B5EF4-FFF2-40B4-BE49-F238E27FC236}">
                <a16:creationId xmlns:a16="http://schemas.microsoft.com/office/drawing/2014/main" id="{31551922-6BC7-4348-906B-194D362FAD10}"/>
              </a:ext>
            </a:extLst>
          </p:cNvPr>
          <p:cNvSpPr/>
          <p:nvPr/>
        </p:nvSpPr>
        <p:spPr>
          <a:xfrm>
            <a:off x="2715369" y="1688995"/>
            <a:ext cx="4775666" cy="584775"/>
          </a:xfrm>
          <a:prstGeom prst="rect">
            <a:avLst/>
          </a:prstGeom>
        </p:spPr>
        <p:txBody>
          <a:bodyPr wrap="none">
            <a:spAutoFit/>
          </a:bodyPr>
          <a:lstStyle/>
          <a:p>
            <a:pPr marL="457200" indent="-457200">
              <a:buFont typeface="Wingdings" pitchFamily="2" charset="2"/>
              <a:buChar char="Ø"/>
            </a:pPr>
            <a:r>
              <a:rPr kumimoji="1" lang="zh-CN" altLang="en-US" sz="3200" b="1">
                <a:latin typeface="FangSong" panose="02010609060101010101" pitchFamily="49" charset="-122"/>
                <a:ea typeface="FangSong" panose="02010609060101010101" pitchFamily="49" charset="-122"/>
              </a:rPr>
              <a:t>理解 </a:t>
            </a:r>
            <a:r>
              <a:rPr kumimoji="1" lang="en-US" altLang="zh-CN" sz="3200" b="1">
                <a:latin typeface="FangSong" panose="02010609060101010101" pitchFamily="49" charset="-122"/>
                <a:ea typeface="FangSong" panose="02010609060101010101" pitchFamily="49" charset="-122"/>
              </a:rPr>
              <a:t>Python</a:t>
            </a:r>
            <a:r>
              <a:rPr kumimoji="1" lang="zh-CN" altLang="en-US" sz="3200" b="1">
                <a:latin typeface="FangSong" panose="02010609060101010101" pitchFamily="49" charset="-122"/>
                <a:ea typeface="FangSong" panose="02010609060101010101" pitchFamily="49" charset="-122"/>
              </a:rPr>
              <a:t> </a:t>
            </a:r>
            <a:r>
              <a:rPr kumimoji="1" lang="en-US" altLang="zh-CN" sz="3200" b="1">
                <a:latin typeface="FangSong" panose="02010609060101010101" pitchFamily="49" charset="-122"/>
                <a:ea typeface="FangSong" panose="02010609060101010101" pitchFamily="49" charset="-122"/>
              </a:rPr>
              <a:t>Web</a:t>
            </a:r>
            <a:r>
              <a:rPr kumimoji="1" lang="zh-CN" altLang="en-US" sz="3200" b="1">
                <a:latin typeface="FangSong" panose="02010609060101010101" pitchFamily="49" charset="-122"/>
                <a:ea typeface="FangSong" panose="02010609060101010101" pitchFamily="49" charset="-122"/>
              </a:rPr>
              <a:t> 应用</a:t>
            </a:r>
          </a:p>
        </p:txBody>
      </p:sp>
    </p:spTree>
    <p:extLst>
      <p:ext uri="{BB962C8B-B14F-4D97-AF65-F5344CB8AC3E}">
        <p14:creationId xmlns:p14="http://schemas.microsoft.com/office/powerpoint/2010/main" val="15011722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351F8B-C114-4340-9C75-6CCD4335523F}"/>
              </a:ext>
            </a:extLst>
          </p:cNvPr>
          <p:cNvSpPr txBox="1"/>
          <p:nvPr/>
        </p:nvSpPr>
        <p:spPr>
          <a:xfrm>
            <a:off x="180737" y="222179"/>
            <a:ext cx="5146637" cy="646331"/>
          </a:xfrm>
          <a:prstGeom prst="rect">
            <a:avLst/>
          </a:prstGeom>
          <a:noFill/>
        </p:spPr>
        <p:txBody>
          <a:bodyPr wrap="square" rtlCol="0">
            <a:spAutoFit/>
          </a:bodyPr>
          <a:lstStyle/>
          <a:p>
            <a:r>
              <a:rPr kumimoji="1" lang="zh-CN" altLang="en-US" sz="3600" b="1">
                <a:latin typeface="FangSong" panose="02010609060101010101" pitchFamily="49" charset="-122"/>
                <a:ea typeface="FangSong" panose="02010609060101010101" pitchFamily="49" charset="-122"/>
              </a:rPr>
              <a:t>理解 </a:t>
            </a:r>
            <a:r>
              <a:rPr kumimoji="1" lang="en-US" altLang="zh-CN" sz="3600" b="1">
                <a:latin typeface="FangSong" panose="02010609060101010101" pitchFamily="49" charset="-122"/>
                <a:ea typeface="FangSong" panose="02010609060101010101" pitchFamily="49" charset="-122"/>
              </a:rPr>
              <a:t>Python</a:t>
            </a:r>
            <a:r>
              <a:rPr kumimoji="1" lang="zh-CN" altLang="en-US" sz="3600" b="1">
                <a:latin typeface="FangSong" panose="02010609060101010101" pitchFamily="49" charset="-122"/>
                <a:ea typeface="FangSong" panose="02010609060101010101" pitchFamily="49" charset="-122"/>
              </a:rPr>
              <a:t> </a:t>
            </a:r>
            <a:r>
              <a:rPr kumimoji="1" lang="en-US" altLang="zh-CN" sz="3600" b="1">
                <a:latin typeface="FangSong" panose="02010609060101010101" pitchFamily="49" charset="-122"/>
                <a:ea typeface="FangSong" panose="02010609060101010101" pitchFamily="49" charset="-122"/>
              </a:rPr>
              <a:t>Web</a:t>
            </a:r>
            <a:r>
              <a:rPr kumimoji="1" lang="zh-CN" altLang="en-US" sz="3600" b="1">
                <a:latin typeface="FangSong" panose="02010609060101010101" pitchFamily="49" charset="-122"/>
                <a:ea typeface="FangSong" panose="02010609060101010101" pitchFamily="49" charset="-122"/>
              </a:rPr>
              <a:t> 应用</a:t>
            </a:r>
          </a:p>
        </p:txBody>
      </p:sp>
      <p:sp>
        <p:nvSpPr>
          <p:cNvPr id="13" name="文本框 12">
            <a:extLst>
              <a:ext uri="{FF2B5EF4-FFF2-40B4-BE49-F238E27FC236}">
                <a16:creationId xmlns:a16="http://schemas.microsoft.com/office/drawing/2014/main" id="{3AE984F3-1437-9D44-97A9-FB321BF730CA}"/>
              </a:ext>
            </a:extLst>
          </p:cNvPr>
          <p:cNvSpPr txBox="1"/>
          <p:nvPr/>
        </p:nvSpPr>
        <p:spPr>
          <a:xfrm>
            <a:off x="1016210" y="862847"/>
            <a:ext cx="6049722" cy="461665"/>
          </a:xfrm>
          <a:prstGeom prst="rect">
            <a:avLst/>
          </a:prstGeom>
          <a:noFill/>
        </p:spPr>
        <p:txBody>
          <a:bodyPr wrap="square" rtlCol="0">
            <a:spAutoFit/>
          </a:bodyPr>
          <a:lstStyle/>
          <a:p>
            <a:pPr marL="342900" indent="-342900">
              <a:buFont typeface="Wingdings" pitchFamily="2" charset="2"/>
              <a:buChar char="l"/>
            </a:pPr>
            <a:r>
              <a:rPr lang="zh-CN" altLang="en-US" sz="2400" b="1">
                <a:latin typeface="FangSong" panose="02010609060101010101" pitchFamily="49" charset="-122"/>
                <a:ea typeface="FangSong" panose="02010609060101010101" pitchFamily="49" charset="-122"/>
              </a:rPr>
              <a:t>认识 </a:t>
            </a:r>
            <a:r>
              <a:rPr lang="en-US" altLang="zh-CN" sz="2400" b="1">
                <a:latin typeface="FangSong" panose="02010609060101010101" pitchFamily="49" charset="-122"/>
                <a:ea typeface="FangSong" panose="02010609060101010101" pitchFamily="49" charset="-122"/>
              </a:rPr>
              <a:t>WSGI</a:t>
            </a:r>
            <a:r>
              <a:rPr lang="zh-CN" altLang="en-US" sz="2400" b="1">
                <a:latin typeface="FangSong" panose="02010609060101010101" pitchFamily="49" charset="-122"/>
                <a:ea typeface="FangSong" panose="02010609060101010101" pitchFamily="49" charset="-122"/>
              </a:rPr>
              <a:t> 协议</a:t>
            </a:r>
            <a:endParaRPr lang="en-US" altLang="zh-CN" sz="2400" b="1">
              <a:latin typeface="FangSong" panose="02010609060101010101" pitchFamily="49" charset="-122"/>
              <a:ea typeface="FangSong" panose="02010609060101010101" pitchFamily="49" charset="-122"/>
            </a:endParaRPr>
          </a:p>
        </p:txBody>
      </p:sp>
      <p:sp>
        <p:nvSpPr>
          <p:cNvPr id="11" name="矩形 10">
            <a:extLst>
              <a:ext uri="{FF2B5EF4-FFF2-40B4-BE49-F238E27FC236}">
                <a16:creationId xmlns:a16="http://schemas.microsoft.com/office/drawing/2014/main" id="{B37E8B52-AA5A-AC4B-A374-EAC9E08662BA}"/>
              </a:ext>
            </a:extLst>
          </p:cNvPr>
          <p:cNvSpPr/>
          <p:nvPr/>
        </p:nvSpPr>
        <p:spPr>
          <a:xfrm>
            <a:off x="332510" y="1241387"/>
            <a:ext cx="11697194"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的全称是 </a:t>
            </a:r>
            <a:r>
              <a:rPr lang="en-US" altLang="zh-CN" b="1">
                <a:latin typeface="FangSong" panose="02010609060101010101" pitchFamily="49" charset="-122"/>
                <a:ea typeface="FangSong" panose="02010609060101010101" pitchFamily="49" charset="-122"/>
              </a:rPr>
              <a:t>Web Server Gateway Interface</a:t>
            </a:r>
            <a:r>
              <a:rPr lang="zh-CN" altLang="en-US" b="1">
                <a:latin typeface="FangSong" panose="02010609060101010101" pitchFamily="49" charset="-122"/>
                <a:ea typeface="FangSong" panose="02010609060101010101" pitchFamily="49" charset="-122"/>
              </a:rPr>
              <a:t>，它并不是服务器、框架或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模块。 它是一种规范或协议，定义了 </a:t>
            </a:r>
            <a:r>
              <a:rPr lang="en-US" altLang="zh-CN" b="1">
                <a:latin typeface="FangSong" panose="02010609060101010101" pitchFamily="49" charset="-122"/>
                <a:ea typeface="FangSong" panose="02010609060101010101" pitchFamily="49" charset="-122"/>
              </a:rPr>
              <a:t>Python Web </a:t>
            </a:r>
            <a:r>
              <a:rPr lang="zh-CN" altLang="en-US" b="1">
                <a:latin typeface="FangSong" panose="02010609060101010101" pitchFamily="49" charset="-122"/>
                <a:ea typeface="FangSong" panose="02010609060101010101" pitchFamily="49" charset="-122"/>
              </a:rPr>
              <a:t>应用程序与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服务器通信的接口。那么，为什么需要这个协议呢？</a:t>
            </a:r>
            <a:endParaRPr lang="zh-CN" altLang="en-US" b="1" i="1">
              <a:solidFill>
                <a:srgbClr val="C00000"/>
              </a:solidFill>
              <a:latin typeface="FangSong" panose="02010609060101010101" pitchFamily="49" charset="-122"/>
              <a:ea typeface="FangSong" panose="02010609060101010101" pitchFamily="49" charset="-122"/>
            </a:endParaRPr>
          </a:p>
        </p:txBody>
      </p:sp>
      <p:sp>
        <p:nvSpPr>
          <p:cNvPr id="16" name="矩形 15">
            <a:extLst>
              <a:ext uri="{FF2B5EF4-FFF2-40B4-BE49-F238E27FC236}">
                <a16:creationId xmlns:a16="http://schemas.microsoft.com/office/drawing/2014/main" id="{296ACE7C-0820-D84B-9595-E314896A003E}"/>
              </a:ext>
            </a:extLst>
          </p:cNvPr>
          <p:cNvSpPr/>
          <p:nvPr/>
        </p:nvSpPr>
        <p:spPr>
          <a:xfrm>
            <a:off x="332510" y="1810805"/>
            <a:ext cx="11697194" cy="1477328"/>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有各种各样的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应用框架，在没有统一标准的情况下，可能需要针对每一个框架去实现各自的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服务器。这是非常不合理的，不仅会增加很多工作量，而且在选择了使用的框架之后，也会限制对 </a:t>
            </a:r>
            <a:r>
              <a:rPr lang="en-US" altLang="zh-CN" b="1">
                <a:latin typeface="FangSong" panose="02010609060101010101" pitchFamily="49" charset="-122"/>
                <a:ea typeface="FangSong" panose="02010609060101010101" pitchFamily="49" charset="-122"/>
              </a:rPr>
              <a:t>Web </a:t>
            </a:r>
            <a:r>
              <a:rPr lang="zh-CN" altLang="en-US" b="1">
                <a:latin typeface="FangSong" panose="02010609060101010101" pitchFamily="49" charset="-122"/>
                <a:ea typeface="FangSong" panose="02010609060101010101" pitchFamily="49" charset="-122"/>
              </a:rPr>
              <a:t>服务器的选择，反过来也是一样。</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的出现解决了这个问题，它可以：</a:t>
            </a:r>
            <a:endParaRPr lang="en-US" altLang="zh-CN" b="1">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i="1">
                <a:solidFill>
                  <a:srgbClr val="C00000"/>
                </a:solidFill>
                <a:latin typeface="FangSong" panose="02010609060101010101" pitchFamily="49" charset="-122"/>
                <a:ea typeface="FangSong" panose="02010609060101010101" pitchFamily="49" charset="-122"/>
              </a:rPr>
              <a:t>让 </a:t>
            </a:r>
            <a:r>
              <a:rPr lang="en-US" altLang="zh-CN" b="1" i="1">
                <a:solidFill>
                  <a:srgbClr val="C00000"/>
                </a:solidFill>
                <a:latin typeface="FangSong" panose="02010609060101010101" pitchFamily="49" charset="-122"/>
                <a:ea typeface="FangSong" panose="02010609060101010101" pitchFamily="49" charset="-122"/>
              </a:rPr>
              <a:t>Web </a:t>
            </a:r>
            <a:r>
              <a:rPr lang="zh-CN" altLang="en-US" b="1" i="1">
                <a:solidFill>
                  <a:srgbClr val="C00000"/>
                </a:solidFill>
                <a:latin typeface="FangSong" panose="02010609060101010101" pitchFamily="49" charset="-122"/>
                <a:ea typeface="FangSong" panose="02010609060101010101" pitchFamily="49" charset="-122"/>
              </a:rPr>
              <a:t>服务器知道如何去调用 </a:t>
            </a:r>
            <a:r>
              <a:rPr lang="en-US" altLang="zh-CN" b="1" i="1">
                <a:solidFill>
                  <a:srgbClr val="C00000"/>
                </a:solidFill>
                <a:latin typeface="FangSong" panose="02010609060101010101" pitchFamily="49" charset="-122"/>
                <a:ea typeface="FangSong" panose="02010609060101010101" pitchFamily="49" charset="-122"/>
              </a:rPr>
              <a:t>Python </a:t>
            </a:r>
            <a:r>
              <a:rPr lang="zh-CN" altLang="en-US" b="1" i="1">
                <a:solidFill>
                  <a:srgbClr val="C00000"/>
                </a:solidFill>
                <a:latin typeface="FangSong" panose="02010609060101010101" pitchFamily="49" charset="-122"/>
                <a:ea typeface="FangSong" panose="02010609060101010101" pitchFamily="49" charset="-122"/>
              </a:rPr>
              <a:t>应用程序，把客户端的请求告诉应用程序</a:t>
            </a:r>
            <a:endParaRPr lang="en-US" altLang="zh-CN" b="1" i="1">
              <a:solidFill>
                <a:srgbClr val="C00000"/>
              </a:solidFill>
              <a:latin typeface="FangSong" panose="02010609060101010101" pitchFamily="49" charset="-122"/>
              <a:ea typeface="FangSong" panose="02010609060101010101" pitchFamily="49" charset="-122"/>
            </a:endParaRPr>
          </a:p>
          <a:p>
            <a:pPr marL="800100" lvl="1" indent="-342900">
              <a:buFont typeface="+mj-ea"/>
              <a:buAutoNum type="circleNumDbPlain"/>
            </a:pPr>
            <a:r>
              <a:rPr lang="zh-CN" altLang="en-US" b="1" i="1">
                <a:solidFill>
                  <a:srgbClr val="C00000"/>
                </a:solidFill>
                <a:latin typeface="FangSong" panose="02010609060101010101" pitchFamily="49" charset="-122"/>
                <a:ea typeface="FangSong" panose="02010609060101010101" pitchFamily="49" charset="-122"/>
              </a:rPr>
              <a:t>让 </a:t>
            </a:r>
            <a:r>
              <a:rPr lang="en-US" altLang="zh-CN" b="1" i="1">
                <a:solidFill>
                  <a:srgbClr val="C00000"/>
                </a:solidFill>
                <a:latin typeface="FangSong" panose="02010609060101010101" pitchFamily="49" charset="-122"/>
                <a:ea typeface="FangSong" panose="02010609060101010101" pitchFamily="49" charset="-122"/>
              </a:rPr>
              <a:t>Python </a:t>
            </a:r>
            <a:r>
              <a:rPr lang="zh-CN" altLang="en-US" b="1" i="1">
                <a:solidFill>
                  <a:srgbClr val="C00000"/>
                </a:solidFill>
                <a:latin typeface="FangSong" panose="02010609060101010101" pitchFamily="49" charset="-122"/>
                <a:ea typeface="FangSong" panose="02010609060101010101" pitchFamily="49" charset="-122"/>
              </a:rPr>
              <a:t>应用程序知道客户端在请求什么，以及如何返回结果给 </a:t>
            </a:r>
            <a:r>
              <a:rPr lang="en-US" altLang="zh-CN" b="1" i="1">
                <a:solidFill>
                  <a:srgbClr val="C00000"/>
                </a:solidFill>
                <a:latin typeface="FangSong" panose="02010609060101010101" pitchFamily="49" charset="-122"/>
                <a:ea typeface="FangSong" panose="02010609060101010101" pitchFamily="49" charset="-122"/>
              </a:rPr>
              <a:t>Web </a:t>
            </a:r>
            <a:r>
              <a:rPr lang="zh-CN" altLang="en-US" b="1" i="1">
                <a:solidFill>
                  <a:srgbClr val="C00000"/>
                </a:solidFill>
                <a:latin typeface="FangSong" panose="02010609060101010101" pitchFamily="49" charset="-122"/>
                <a:ea typeface="FangSong" panose="02010609060101010101" pitchFamily="49" charset="-122"/>
              </a:rPr>
              <a:t>服务器</a:t>
            </a:r>
          </a:p>
        </p:txBody>
      </p:sp>
      <p:sp>
        <p:nvSpPr>
          <p:cNvPr id="20" name="文本框 19">
            <a:extLst>
              <a:ext uri="{FF2B5EF4-FFF2-40B4-BE49-F238E27FC236}">
                <a16:creationId xmlns:a16="http://schemas.microsoft.com/office/drawing/2014/main" id="{0607005E-54C1-D742-9DA8-DC39A112FEC8}"/>
              </a:ext>
            </a:extLst>
          </p:cNvPr>
          <p:cNvSpPr txBox="1"/>
          <p:nvPr/>
        </p:nvSpPr>
        <p:spPr>
          <a:xfrm>
            <a:off x="1016210" y="3240633"/>
            <a:ext cx="6986829" cy="461665"/>
          </a:xfrm>
          <a:prstGeom prst="rect">
            <a:avLst/>
          </a:prstGeom>
          <a:noFill/>
        </p:spPr>
        <p:txBody>
          <a:bodyPr wrap="square" rtlCol="0">
            <a:spAutoFit/>
          </a:bodyPr>
          <a:lstStyle/>
          <a:p>
            <a:pPr marL="342900" indent="-342900">
              <a:buFont typeface="Wingdings" pitchFamily="2" charset="2"/>
              <a:buChar char="l"/>
            </a:pPr>
            <a:r>
              <a:rPr lang="en-US" altLang="zh-CN" sz="2400" b="1">
                <a:latin typeface="FangSong" panose="02010609060101010101" pitchFamily="49" charset="-122"/>
                <a:ea typeface="FangSong" panose="02010609060101010101" pitchFamily="49" charset="-122"/>
              </a:rPr>
              <a:t>Python</a:t>
            </a:r>
            <a:r>
              <a:rPr lang="zh-CN" altLang="en-US" sz="2400" b="1">
                <a:latin typeface="FangSong" panose="02010609060101010101" pitchFamily="49" charset="-122"/>
                <a:ea typeface="FangSong" panose="02010609060101010101" pitchFamily="49" charset="-122"/>
              </a:rPr>
              <a:t> 内置的 </a:t>
            </a:r>
            <a:r>
              <a:rPr lang="en-US" altLang="zh-CN" sz="2400" b="1">
                <a:latin typeface="FangSong" panose="02010609060101010101" pitchFamily="49" charset="-122"/>
                <a:ea typeface="FangSong" panose="02010609060101010101" pitchFamily="49" charset="-122"/>
              </a:rPr>
              <a:t>WSGI</a:t>
            </a:r>
            <a:r>
              <a:rPr lang="zh-CN" altLang="en-US" sz="2400" b="1">
                <a:latin typeface="FangSong" panose="02010609060101010101" pitchFamily="49" charset="-122"/>
                <a:ea typeface="FangSong" panose="02010609060101010101" pitchFamily="49" charset="-122"/>
              </a:rPr>
              <a:t> 服务器</a:t>
            </a:r>
            <a:endParaRPr lang="en-US" altLang="zh-CN" sz="2400" b="1">
              <a:latin typeface="FangSong" panose="02010609060101010101" pitchFamily="49" charset="-122"/>
              <a:ea typeface="FangSong" panose="02010609060101010101" pitchFamily="49" charset="-122"/>
            </a:endParaRPr>
          </a:p>
        </p:txBody>
      </p:sp>
      <p:sp>
        <p:nvSpPr>
          <p:cNvPr id="21" name="矩形 20">
            <a:extLst>
              <a:ext uri="{FF2B5EF4-FFF2-40B4-BE49-F238E27FC236}">
                <a16:creationId xmlns:a16="http://schemas.microsoft.com/office/drawing/2014/main" id="{C6069EEF-2A13-C846-A271-C3D6CEF95C09}"/>
              </a:ext>
            </a:extLst>
          </p:cNvPr>
          <p:cNvSpPr/>
          <p:nvPr/>
        </p:nvSpPr>
        <p:spPr>
          <a:xfrm>
            <a:off x="332510" y="3629117"/>
            <a:ext cx="11697194" cy="646331"/>
          </a:xfrm>
          <a:prstGeom prst="rect">
            <a:avLst/>
          </a:prstGeom>
        </p:spPr>
        <p:txBody>
          <a:bodyPr wrap="square">
            <a:spAutoFit/>
          </a:bodyPr>
          <a:lstStyle/>
          <a:p>
            <a:r>
              <a:rPr lang="zh-CN" altLang="en-US" b="1">
                <a:latin typeface="FangSong" panose="02010609060101010101" pitchFamily="49" charset="-122"/>
                <a:ea typeface="FangSong" panose="02010609060101010101" pitchFamily="49" charset="-122"/>
              </a:rPr>
              <a:t>    </a:t>
            </a:r>
            <a:r>
              <a:rPr lang="en-US" altLang="zh-CN" b="1">
                <a:latin typeface="FangSong" panose="02010609060101010101" pitchFamily="49" charset="-122"/>
                <a:ea typeface="FangSong" panose="02010609060101010101" pitchFamily="49" charset="-122"/>
              </a:rPr>
              <a:t>Python </a:t>
            </a:r>
            <a:r>
              <a:rPr lang="zh-CN" altLang="en-US" b="1">
                <a:latin typeface="FangSong" panose="02010609060101010101" pitchFamily="49" charset="-122"/>
                <a:ea typeface="FangSong" panose="02010609060101010101" pitchFamily="49" charset="-122"/>
              </a:rPr>
              <a:t>内置了一个简单的 </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服务器，这个模块叫做 </a:t>
            </a:r>
            <a:r>
              <a:rPr lang="en-US" altLang="zh-CN" b="1">
                <a:latin typeface="FangSong" panose="02010609060101010101" pitchFamily="49" charset="-122"/>
                <a:ea typeface="FangSong" panose="02010609060101010101" pitchFamily="49" charset="-122"/>
              </a:rPr>
              <a:t>wsgiref</a:t>
            </a:r>
            <a:r>
              <a:rPr lang="zh-CN" altLang="en-US" b="1">
                <a:latin typeface="FangSong" panose="02010609060101010101" pitchFamily="49" charset="-122"/>
                <a:ea typeface="FangSong" panose="02010609060101010101" pitchFamily="49" charset="-122"/>
              </a:rPr>
              <a:t>。但是，它仅仅是实现了 </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协议，不考虑任何运行效率。所以，不适合在生产环境中使用。使用 </a:t>
            </a:r>
            <a:r>
              <a:rPr lang="en-US" altLang="zh-CN" b="1">
                <a:latin typeface="FangSong" panose="02010609060101010101" pitchFamily="49" charset="-122"/>
                <a:ea typeface="FangSong" panose="02010609060101010101" pitchFamily="49" charset="-122"/>
              </a:rPr>
              <a:t>Python</a:t>
            </a:r>
            <a:r>
              <a:rPr lang="zh-CN" altLang="en-US" b="1">
                <a:latin typeface="FangSong" panose="02010609060101010101" pitchFamily="49" charset="-122"/>
                <a:ea typeface="FangSong" panose="02010609060101010101" pitchFamily="49" charset="-122"/>
              </a:rPr>
              <a:t> 内置的 </a:t>
            </a:r>
            <a:r>
              <a:rPr lang="en-US" altLang="zh-CN" b="1">
                <a:latin typeface="FangSong" panose="02010609060101010101" pitchFamily="49" charset="-122"/>
                <a:ea typeface="FangSong" panose="02010609060101010101" pitchFamily="49" charset="-122"/>
              </a:rPr>
              <a:t>WSGI</a:t>
            </a:r>
            <a:r>
              <a:rPr lang="zh-CN" altLang="en-US" b="1">
                <a:latin typeface="FangSong" panose="02010609060101010101" pitchFamily="49" charset="-122"/>
                <a:ea typeface="FangSong" panose="02010609060101010101" pitchFamily="49" charset="-122"/>
              </a:rPr>
              <a:t> 服务器：</a:t>
            </a:r>
            <a:endParaRPr lang="zh-CN" altLang="en-US" b="1" i="1">
              <a:solidFill>
                <a:srgbClr val="C00000"/>
              </a:solidFill>
              <a:latin typeface="FangSong" panose="02010609060101010101" pitchFamily="49" charset="-122"/>
              <a:ea typeface="FangSong" panose="02010609060101010101" pitchFamily="49" charset="-122"/>
            </a:endParaRPr>
          </a:p>
        </p:txBody>
      </p:sp>
      <p:pic>
        <p:nvPicPr>
          <p:cNvPr id="3" name="图片 2">
            <a:extLst>
              <a:ext uri="{FF2B5EF4-FFF2-40B4-BE49-F238E27FC236}">
                <a16:creationId xmlns:a16="http://schemas.microsoft.com/office/drawing/2014/main" id="{9FA2626C-3920-8B43-8BFF-5143C2D0378A}"/>
              </a:ext>
            </a:extLst>
          </p:cNvPr>
          <p:cNvPicPr>
            <a:picLocks noChangeAspect="1"/>
          </p:cNvPicPr>
          <p:nvPr/>
        </p:nvPicPr>
        <p:blipFill>
          <a:blip r:embed="rId3"/>
          <a:stretch>
            <a:fillRect/>
          </a:stretch>
        </p:blipFill>
        <p:spPr>
          <a:xfrm>
            <a:off x="887833" y="4287323"/>
            <a:ext cx="3411034" cy="2460200"/>
          </a:xfrm>
          <a:prstGeom prst="rect">
            <a:avLst/>
          </a:prstGeom>
        </p:spPr>
      </p:pic>
      <p:sp>
        <p:nvSpPr>
          <p:cNvPr id="22" name="矩形 21">
            <a:extLst>
              <a:ext uri="{FF2B5EF4-FFF2-40B4-BE49-F238E27FC236}">
                <a16:creationId xmlns:a16="http://schemas.microsoft.com/office/drawing/2014/main" id="{245CDDC4-0B35-EE42-A0DC-AD4824412A1F}"/>
              </a:ext>
            </a:extLst>
          </p:cNvPr>
          <p:cNvSpPr/>
          <p:nvPr/>
        </p:nvSpPr>
        <p:spPr>
          <a:xfrm>
            <a:off x="4723380" y="4641048"/>
            <a:ext cx="6950064" cy="1754326"/>
          </a:xfrm>
          <a:prstGeom prst="rect">
            <a:avLst/>
          </a:prstGeom>
        </p:spPr>
        <p:txBody>
          <a:bodyPr wrap="square">
            <a:spAutoFit/>
          </a:bodyPr>
          <a:lstStyle/>
          <a:p>
            <a:pPr marL="342900" indent="-342900">
              <a:buFont typeface="+mj-ea"/>
              <a:buAutoNum type="circleNumDbPlain"/>
            </a:pPr>
            <a:r>
              <a:rPr lang="zh-CN" altLang="en-US" b="1">
                <a:latin typeface="FangSong" panose="02010609060101010101" pitchFamily="49" charset="-122"/>
                <a:ea typeface="FangSong" panose="02010609060101010101" pitchFamily="49" charset="-122"/>
              </a:rPr>
              <a:t>在任意保存代码，并命名为 </a:t>
            </a:r>
            <a:r>
              <a:rPr lang="en-US" altLang="zh-CN" b="1">
                <a:solidFill>
                  <a:srgbClr val="C00000"/>
                </a:solidFill>
                <a:latin typeface="FangSong" panose="02010609060101010101" pitchFamily="49" charset="-122"/>
                <a:ea typeface="FangSong" panose="02010609060101010101" pitchFamily="49" charset="-122"/>
              </a:rPr>
              <a:t>python_web.py</a:t>
            </a:r>
          </a:p>
          <a:p>
            <a:pPr marL="342900" indent="-342900">
              <a:buFont typeface="+mj-ea"/>
              <a:buAutoNum type="circleNumDbPlain"/>
            </a:pPr>
            <a:r>
              <a:rPr lang="zh-CN" altLang="en-US" b="1">
                <a:latin typeface="FangSong" panose="02010609060101010101" pitchFamily="49" charset="-122"/>
                <a:ea typeface="FangSong" panose="02010609060101010101" pitchFamily="49" charset="-122"/>
              </a:rPr>
              <a:t>启动 </a:t>
            </a:r>
            <a:r>
              <a:rPr lang="en-US" altLang="zh-CN" b="1">
                <a:latin typeface="FangSong" panose="02010609060101010101" pitchFamily="49" charset="-122"/>
                <a:ea typeface="FangSong" panose="02010609060101010101" pitchFamily="49" charset="-122"/>
              </a:rPr>
              <a:t>WSGI </a:t>
            </a:r>
            <a:r>
              <a:rPr lang="zh-CN" altLang="en-US" b="1">
                <a:latin typeface="FangSong" panose="02010609060101010101" pitchFamily="49" charset="-122"/>
                <a:ea typeface="FangSong" panose="02010609060101010101" pitchFamily="49" charset="-122"/>
              </a:rPr>
              <a:t>服务器，在 </a:t>
            </a:r>
            <a:r>
              <a:rPr lang="en-US" altLang="zh-CN" b="1">
                <a:latin typeface="FangSong" panose="02010609060101010101" pitchFamily="49" charset="-122"/>
                <a:ea typeface="FangSong" panose="02010609060101010101" pitchFamily="49" charset="-122"/>
              </a:rPr>
              <a:t>python_web.py </a:t>
            </a:r>
            <a:r>
              <a:rPr lang="zh-CN" altLang="en-US" b="1">
                <a:latin typeface="FangSong" panose="02010609060101010101" pitchFamily="49" charset="-122"/>
                <a:ea typeface="FangSong" panose="02010609060101010101" pitchFamily="49" charset="-122"/>
              </a:rPr>
              <a:t>文件所在目录下执行命令：</a:t>
            </a:r>
            <a:r>
              <a:rPr lang="en-US" altLang="zh-CN" b="1">
                <a:solidFill>
                  <a:srgbClr val="C00000"/>
                </a:solidFill>
                <a:latin typeface="FangSong" panose="02010609060101010101" pitchFamily="49" charset="-122"/>
                <a:ea typeface="FangSong" panose="02010609060101010101" pitchFamily="49" charset="-122"/>
              </a:rPr>
              <a:t>python3 python_web.py</a:t>
            </a:r>
          </a:p>
          <a:p>
            <a:pPr marL="342900" indent="-342900">
              <a:buFont typeface="+mj-ea"/>
              <a:buAutoNum type="circleNumDbPlain"/>
            </a:pPr>
            <a:r>
              <a:rPr lang="zh-CN" altLang="en-US" b="1">
                <a:latin typeface="FangSong" panose="02010609060101010101" pitchFamily="49" charset="-122"/>
                <a:ea typeface="FangSong" panose="02010609060101010101" pitchFamily="49" charset="-122"/>
              </a:rPr>
              <a:t>之后，可以使用 </a:t>
            </a:r>
            <a:r>
              <a:rPr lang="en-US" altLang="zh-CN" b="1">
                <a:latin typeface="FangSong" panose="02010609060101010101" pitchFamily="49" charset="-122"/>
                <a:ea typeface="FangSong" panose="02010609060101010101" pitchFamily="49" charset="-122"/>
              </a:rPr>
              <a:t>curl </a:t>
            </a:r>
            <a:r>
              <a:rPr lang="zh-CN" altLang="en-US" b="1">
                <a:latin typeface="FangSong" panose="02010609060101010101" pitchFamily="49" charset="-122"/>
                <a:ea typeface="FangSong" panose="02010609060101010101" pitchFamily="49" charset="-122"/>
              </a:rPr>
              <a:t>命令发送请求：</a:t>
            </a:r>
            <a:endParaRPr lang="en-US" altLang="zh-CN" b="1">
              <a:latin typeface="FangSong" panose="02010609060101010101" pitchFamily="49" charset="-122"/>
              <a:ea typeface="FangSong" panose="02010609060101010101" pitchFamily="49" charset="-122"/>
            </a:endParaRPr>
          </a:p>
          <a:p>
            <a:r>
              <a:rPr lang="en-US" altLang="zh-CN" b="1">
                <a:latin typeface="FangSong" panose="02010609060101010101" pitchFamily="49" charset="-122"/>
                <a:ea typeface="FangSong" panose="02010609060101010101" pitchFamily="49" charset="-122"/>
              </a:rPr>
              <a:t>	</a:t>
            </a:r>
            <a:r>
              <a:rPr lang="en-US" altLang="zh-CN" b="1">
                <a:solidFill>
                  <a:srgbClr val="C00000"/>
                </a:solidFill>
                <a:latin typeface="FangSong" panose="02010609060101010101" pitchFamily="49" charset="-122"/>
                <a:ea typeface="FangSong" panose="02010609060101010101" pitchFamily="49" charset="-122"/>
              </a:rPr>
              <a:t>curl -i </a:t>
            </a:r>
            <a:r>
              <a:rPr lang="en-US" altLang="zh-CN" b="1">
                <a:solidFill>
                  <a:srgbClr val="C00000"/>
                </a:solidFill>
                <a:latin typeface="FangSong" panose="02010609060101010101" pitchFamily="49" charset="-122"/>
                <a:ea typeface="FangSong" panose="02010609060101010101" pitchFamily="49" charset="-122"/>
                <a:hlinkClick r:id="rId4">
                  <a:extLst>
                    <a:ext uri="{A12FA001-AC4F-418D-AE19-62706E023703}">
                      <ahyp:hlinkClr xmlns:ahyp="http://schemas.microsoft.com/office/drawing/2018/hyperlinkcolor" val="tx"/>
                    </a:ext>
                  </a:extLst>
                </a:hlinkClick>
              </a:rPr>
              <a:t>http://127.0.0.1:8000/</a:t>
            </a:r>
            <a:endParaRPr lang="en-US" altLang="zh-CN" b="1">
              <a:solidFill>
                <a:srgbClr val="C00000"/>
              </a:solidFill>
              <a:latin typeface="FangSong" panose="02010609060101010101" pitchFamily="49" charset="-122"/>
              <a:ea typeface="FangSong" panose="02010609060101010101" pitchFamily="49" charset="-122"/>
            </a:endParaRPr>
          </a:p>
          <a:p>
            <a:r>
              <a:rPr lang="zh-CN" altLang="en-US" b="1">
                <a:latin typeface="FangSong" panose="02010609060101010101" pitchFamily="49" charset="-122"/>
                <a:ea typeface="FangSong" panose="02010609060101010101" pitchFamily="49" charset="-122"/>
              </a:rPr>
              <a:t>最后，可以看到控制台上打印相应的信息。</a:t>
            </a:r>
          </a:p>
        </p:txBody>
      </p:sp>
    </p:spTree>
    <p:extLst>
      <p:ext uri="{BB962C8B-B14F-4D97-AF65-F5344CB8AC3E}">
        <p14:creationId xmlns:p14="http://schemas.microsoft.com/office/powerpoint/2010/main" val="5385224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4480</TotalTime>
  <Words>13041</Words>
  <Application>Microsoft Macintosh PowerPoint</Application>
  <PresentationFormat>宽屏</PresentationFormat>
  <Paragraphs>976</Paragraphs>
  <Slides>102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102</vt:i4>
      </vt:variant>
    </vt:vector>
  </HeadingPairs>
  <TitlesOfParts>
    <vt:vector size="109" baseType="lpstr">
      <vt:lpstr>等线</vt:lpstr>
      <vt:lpstr>等线 Light</vt:lpstr>
      <vt:lpstr>微软雅黑</vt:lpstr>
      <vt:lpstr>FangSong</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1365</cp:revision>
  <dcterms:created xsi:type="dcterms:W3CDTF">2019-05-02T08:48:55Z</dcterms:created>
  <dcterms:modified xsi:type="dcterms:W3CDTF">2019-07-17T17:34:55Z</dcterms:modified>
</cp:coreProperties>
</file>